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94" r:id="rId4"/>
    <p:sldId id="261" r:id="rId5"/>
    <p:sldId id="307" r:id="rId6"/>
    <p:sldId id="275" r:id="rId7"/>
    <p:sldId id="302" r:id="rId8"/>
    <p:sldId id="303" r:id="rId9"/>
    <p:sldId id="310" r:id="rId10"/>
    <p:sldId id="279" r:id="rId11"/>
    <p:sldId id="300" r:id="rId12"/>
    <p:sldId id="282" r:id="rId13"/>
    <p:sldId id="284" r:id="rId14"/>
    <p:sldId id="285" r:id="rId15"/>
    <p:sldId id="287" r:id="rId16"/>
    <p:sldId id="311" r:id="rId17"/>
    <p:sldId id="312" r:id="rId18"/>
    <p:sldId id="309" r:id="rId19"/>
    <p:sldId id="305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5ED8B"/>
    <a:srgbClr val="FFFF79"/>
    <a:srgbClr val="F2F2F2"/>
    <a:srgbClr val="A86ED4"/>
    <a:srgbClr val="9954CC"/>
    <a:srgbClr val="009900"/>
    <a:srgbClr val="FAF290"/>
    <a:srgbClr val="FFF9E7"/>
    <a:srgbClr val="F8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866" autoAdjust="0"/>
  </p:normalViewPr>
  <p:slideViewPr>
    <p:cSldViewPr snapToGrid="0">
      <p:cViewPr varScale="1">
        <p:scale>
          <a:sx n="129" d="100"/>
          <a:sy n="129" d="100"/>
        </p:scale>
        <p:origin x="106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CC02-3253-4A53-8944-6AF99E4728D0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286E-2E4E-404C-B26F-E605A4C19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6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944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302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509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259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9803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171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8462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747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2965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14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691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PSYCHE: Combination of 2 low flip angle swept-frequency pulses simultaneously applied with a weak magnetic field gradient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596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091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440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384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914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023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16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11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CBA4-D6AA-4B2F-A33E-CE3A134F9ACB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482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6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2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4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9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5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3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7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9F82-B0E0-4576-8C0A-D2344CA7F2D2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1100-CF47-4348-8985-23BE0AF83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39" y="1612961"/>
            <a:ext cx="8044190" cy="1567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PSYCHE pure shift NMR:</a:t>
            </a:r>
          </a:p>
          <a:p>
            <a:pPr algn="ctr">
              <a:lnSpc>
                <a:spcPct val="150000"/>
              </a:lnSpc>
            </a:pPr>
            <a:r>
              <a:rPr lang="en-GB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simplification and its 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" y="249186"/>
            <a:ext cx="2018064" cy="843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408" y="3695752"/>
            <a:ext cx="2921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 </a:t>
            </a:r>
            <a:r>
              <a:rPr lang="en-GB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Casta</a:t>
            </a:r>
            <a:r>
              <a:rPr lang="es-E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ña</a:t>
            </a:r>
            <a:r>
              <a:rPr lang="en-GB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Acedo</a:t>
            </a:r>
            <a:endParaRPr lang="en-GB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802" y="5417945"/>
            <a:ext cx="37064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Molecule NMR Conference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Jolla, California, USA.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2950" y="4244538"/>
            <a:ext cx="2658100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Methodology group</a:t>
            </a:r>
          </a:p>
          <a:p>
            <a:pPr algn="ctr">
              <a:lnSpc>
                <a:spcPct val="130000"/>
              </a:lnSpc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Manchester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4"/>
          <a:stretch/>
        </p:blipFill>
        <p:spPr>
          <a:xfrm>
            <a:off x="7496325" y="107843"/>
            <a:ext cx="1428777" cy="11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75390" y="6595908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			        	             Selective 1D TOCSY-PSYCHE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Mixture analysis: peppermint oil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956"/>
          <a:stretch/>
        </p:blipFill>
        <p:spPr>
          <a:xfrm>
            <a:off x="68580" y="2473907"/>
            <a:ext cx="2255520" cy="170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0" y="1654123"/>
            <a:ext cx="7918720" cy="47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06342" y="1068149"/>
            <a:ext cx="8731317" cy="5481167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75103" y="1638630"/>
            <a:ext cx="51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Mixture analysis: selective 1D TOCSY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875390" y="6625404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			        	             Selective 1D TOCSY-PSYCHE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5539740"/>
            <a:ext cx="1589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Selective excitation</a:t>
            </a:r>
            <a:endParaRPr lang="en-GB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75351" y="1943451"/>
            <a:ext cx="713678" cy="1155856"/>
          </a:xfrm>
          <a:prstGeom prst="roundRect">
            <a:avLst/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6549482" y="3620430"/>
            <a:ext cx="235593" cy="300351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910034" y="3616716"/>
            <a:ext cx="235593" cy="300351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8077197" y="3137211"/>
            <a:ext cx="404398" cy="772420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5995638" y="4501376"/>
            <a:ext cx="345689" cy="300351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7214860" y="4501376"/>
            <a:ext cx="345689" cy="300351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5921" y="6550085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Thrippleton, J. Keeler, </a:t>
            </a:r>
            <a:r>
              <a:rPr lang="sv-SE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Angew. Chem. Int. Ed. </a:t>
            </a:r>
            <a:r>
              <a:rPr lang="sv-SE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42, 3938.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57" y="1261191"/>
            <a:ext cx="3998984" cy="966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2" y="2010382"/>
            <a:ext cx="8454242" cy="44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06342" y="2434709"/>
            <a:ext cx="8731317" cy="4114607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4419877" y="1055497"/>
            <a:ext cx="2782654" cy="860477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185638" y="1055497"/>
            <a:ext cx="2234519" cy="860477"/>
          </a:xfrm>
          <a:prstGeom prst="roundRect">
            <a:avLst>
              <a:gd name="adj" fmla="val 5770"/>
            </a:avLst>
          </a:prstGeom>
          <a:solidFill>
            <a:srgbClr val="F5E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54872" y="6654900"/>
            <a:ext cx="325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646245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Mixture analysis: selective 1D TOCSY-PSYCHE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33 Rectángulo"/>
          <p:cNvSpPr/>
          <p:nvPr/>
        </p:nvSpPr>
        <p:spPr>
          <a:xfrm>
            <a:off x="1351016" y="2493995"/>
            <a:ext cx="1359668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endParaRPr lang="es-ES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33 Rectángulo"/>
          <p:cNvSpPr/>
          <p:nvPr/>
        </p:nvSpPr>
        <p:spPr>
          <a:xfrm>
            <a:off x="6428912" y="2488260"/>
            <a:ext cx="1043364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endParaRPr lang="es-ES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			        	             Selective 1D TOCSY-PSYCHE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75921" y="6550085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27" y="1062225"/>
            <a:ext cx="5285723" cy="1261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7" y="2794241"/>
            <a:ext cx="8483165" cy="37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25376" y="6610656"/>
            <a:ext cx="325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In-Phase COSY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0" y="6550771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R. M. Koos, G. Kummerlöwe, L. Kaltschnee, C. M. Thiele, B. Luy, </a:t>
            </a:r>
            <a:r>
              <a:rPr lang="sv-SE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sv-SE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Chem. Int. Ed. </a:t>
            </a:r>
            <a:r>
              <a:rPr lang="sv-SE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55, 765.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9790" y="1541010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=10-15ms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8" y="3756765"/>
            <a:ext cx="7805944" cy="2314130"/>
          </a:xfrm>
          <a:prstGeom prst="rect">
            <a:avLst/>
          </a:prstGeom>
        </p:spPr>
      </p:pic>
      <p:sp>
        <p:nvSpPr>
          <p:cNvPr id="21" name="33 Rectángulo"/>
          <p:cNvSpPr/>
          <p:nvPr/>
        </p:nvSpPr>
        <p:spPr>
          <a:xfrm>
            <a:off x="1235259" y="3293355"/>
            <a:ext cx="1198149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COSY (mc)</a:t>
            </a:r>
          </a:p>
        </p:txBody>
      </p:sp>
      <p:sp>
        <p:nvSpPr>
          <p:cNvPr id="22" name="33 Rectángulo"/>
          <p:cNvSpPr/>
          <p:nvPr/>
        </p:nvSpPr>
        <p:spPr>
          <a:xfrm>
            <a:off x="3733840" y="3300211"/>
            <a:ext cx="1664623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DQF-COSY (</a:t>
            </a:r>
            <a:r>
              <a:rPr lang="es-E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33 Rectángulo"/>
          <p:cNvSpPr/>
          <p:nvPr/>
        </p:nvSpPr>
        <p:spPr>
          <a:xfrm>
            <a:off x="6446756" y="3300211"/>
            <a:ext cx="1720727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CLIP-COSY (</a:t>
            </a:r>
            <a:r>
              <a:rPr lang="es-ES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		        	     </a:t>
            </a:r>
            <a:r>
              <a:rPr lang="en-GB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="1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7" y="1373085"/>
            <a:ext cx="4959106" cy="11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910576" y="4577452"/>
            <a:ext cx="2441360" cy="1429338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4351936" y="4577452"/>
            <a:ext cx="3730545" cy="1429338"/>
          </a:xfrm>
          <a:prstGeom prst="roundRect">
            <a:avLst>
              <a:gd name="adj" fmla="val 5770"/>
            </a:avLst>
          </a:prstGeom>
          <a:solidFill>
            <a:srgbClr val="F5E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995745" y="1597776"/>
            <a:ext cx="3322211" cy="1817916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276477" y="1597776"/>
            <a:ext cx="3730545" cy="1817916"/>
          </a:xfrm>
          <a:prstGeom prst="roundRect">
            <a:avLst>
              <a:gd name="adj" fmla="val 5770"/>
            </a:avLst>
          </a:prstGeom>
          <a:solidFill>
            <a:srgbClr val="F5E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25376" y="6610656"/>
            <a:ext cx="325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PSYCHE-CLIP-COSY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3 Rectángulo"/>
          <p:cNvSpPr/>
          <p:nvPr/>
        </p:nvSpPr>
        <p:spPr>
          <a:xfrm>
            <a:off x="3338938" y="1254910"/>
            <a:ext cx="2466124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16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-CLIP-COSY-PSYCHE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		        	     </a:t>
            </a:r>
            <a:r>
              <a:rPr lang="en-GB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="1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04317" y="3473561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R. M. Koos, G. Kummerlöwe, L. Kaltschnee, C. M. Thiele, B. Luy, </a:t>
            </a:r>
            <a:r>
              <a:rPr lang="sv-SE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sv-SE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Chem. Int. Ed. </a:t>
            </a:r>
            <a:r>
              <a:rPr lang="sv-SE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55, 765.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33 Rectángulo"/>
          <p:cNvSpPr/>
          <p:nvPr/>
        </p:nvSpPr>
        <p:spPr>
          <a:xfrm>
            <a:off x="3329513" y="4232974"/>
            <a:ext cx="2484976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16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04317" y="6082845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1" y="1620151"/>
            <a:ext cx="7397146" cy="1780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60" y="4656692"/>
            <a:ext cx="6511709" cy="12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06342" y="1136198"/>
            <a:ext cx="8731317" cy="5405862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25376" y="6610656"/>
            <a:ext cx="325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33 Rectángulo"/>
          <p:cNvSpPr/>
          <p:nvPr/>
        </p:nvSpPr>
        <p:spPr>
          <a:xfrm>
            <a:off x="949612" y="3284084"/>
            <a:ext cx="131157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CLIP-COSY</a:t>
            </a:r>
          </a:p>
        </p:txBody>
      </p:sp>
      <p:sp>
        <p:nvSpPr>
          <p:cNvPr id="24" name="33 Rectángulo"/>
          <p:cNvSpPr/>
          <p:nvPr/>
        </p:nvSpPr>
        <p:spPr>
          <a:xfrm>
            <a:off x="3292383" y="3284085"/>
            <a:ext cx="248497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16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</a:p>
        </p:txBody>
      </p:sp>
      <p:sp>
        <p:nvSpPr>
          <p:cNvPr id="25" name="33 Rectángulo"/>
          <p:cNvSpPr/>
          <p:nvPr/>
        </p:nvSpPr>
        <p:spPr>
          <a:xfrm>
            <a:off x="6178411" y="3140457"/>
            <a:ext cx="2484976" cy="574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16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Covariance</a:t>
            </a:r>
            <a:endParaRPr lang="en-GB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		        	     </a:t>
            </a:r>
            <a:r>
              <a:rPr lang="en-GB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="1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7451" y="1483034"/>
            <a:ext cx="6182032" cy="1318520"/>
            <a:chOff x="367451" y="1290865"/>
            <a:chExt cx="6511709" cy="1429338"/>
          </a:xfrm>
        </p:grpSpPr>
        <p:sp>
          <p:nvSpPr>
            <p:cNvPr id="18" name="Rounded Rectangle 17"/>
            <p:cNvSpPr/>
            <p:nvPr/>
          </p:nvSpPr>
          <p:spPr>
            <a:xfrm>
              <a:off x="703767" y="1290865"/>
              <a:ext cx="2441360" cy="1429338"/>
            </a:xfrm>
            <a:prstGeom prst="roundRect">
              <a:avLst>
                <a:gd name="adj" fmla="val 5326"/>
              </a:avLst>
            </a:pr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45127" y="1290865"/>
              <a:ext cx="3730545" cy="1429338"/>
            </a:xfrm>
            <a:prstGeom prst="roundRect">
              <a:avLst>
                <a:gd name="adj" fmla="val 5770"/>
              </a:avLst>
            </a:prstGeom>
            <a:solidFill>
              <a:srgbClr val="F5E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51" y="1370105"/>
              <a:ext cx="6511709" cy="127751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8147458" y="2479857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Estradiol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42" y="1339433"/>
            <a:ext cx="2014434" cy="1288602"/>
          </a:xfrm>
          <a:prstGeom prst="rect">
            <a:avLst/>
          </a:prstGeom>
        </p:spPr>
      </p:pic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75921" y="6550085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5" y="3825294"/>
            <a:ext cx="8457925" cy="25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06342" y="1136198"/>
            <a:ext cx="8731317" cy="5405862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3466022" y="1402287"/>
            <a:ext cx="1128649" cy="1181165"/>
          </a:xfrm>
          <a:prstGeom prst="roundRect">
            <a:avLst>
              <a:gd name="adj" fmla="val 5770"/>
            </a:avLst>
          </a:prstGeom>
          <a:solidFill>
            <a:srgbClr val="F5E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25376" y="6610656"/>
            <a:ext cx="325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ca-ES" sz="1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		        	     </a:t>
            </a:r>
            <a:r>
              <a:rPr lang="en-GB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="1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0" y="1427661"/>
            <a:ext cx="5388017" cy="1178463"/>
          </a:xfrm>
          <a:prstGeom prst="rect">
            <a:avLst/>
          </a:prstGeom>
        </p:spPr>
      </p:pic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75921" y="6550085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33 Rectángulo"/>
          <p:cNvSpPr/>
          <p:nvPr/>
        </p:nvSpPr>
        <p:spPr>
          <a:xfrm>
            <a:off x="468711" y="2886761"/>
            <a:ext cx="2484976" cy="57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16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 &amp; RELAY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4" y="1895700"/>
            <a:ext cx="8149179" cy="4575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993097" y="288676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Estradiol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06342" y="1136198"/>
            <a:ext cx="8731317" cy="5405862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3466022" y="1402287"/>
            <a:ext cx="1128649" cy="1181165"/>
          </a:xfrm>
          <a:prstGeom prst="roundRect">
            <a:avLst>
              <a:gd name="adj" fmla="val 5770"/>
            </a:avLst>
          </a:prstGeom>
          <a:solidFill>
            <a:srgbClr val="F5E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25376" y="6610656"/>
            <a:ext cx="325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ca-ES" sz="1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		        	     </a:t>
            </a:r>
            <a:r>
              <a:rPr lang="en-GB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="1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0" y="1427661"/>
            <a:ext cx="5388017" cy="11784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993097" y="288676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Estradiol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75921" y="6550085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 &amp; RELAY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3 Rectángulo"/>
          <p:cNvSpPr/>
          <p:nvPr/>
        </p:nvSpPr>
        <p:spPr>
          <a:xfrm>
            <a:off x="468711" y="2886761"/>
            <a:ext cx="2484976" cy="57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16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7" name="33 Rectángulo"/>
          <p:cNvSpPr/>
          <p:nvPr/>
        </p:nvSpPr>
        <p:spPr>
          <a:xfrm>
            <a:off x="3451246" y="2888021"/>
            <a:ext cx="2054153" cy="574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1600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-PSYCHE-RELAY</a:t>
            </a:r>
            <a:endParaRPr lang="es-ES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n=2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s-ES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0" y="1895063"/>
            <a:ext cx="8536738" cy="45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8077" y="739231"/>
            <a:ext cx="8872353" cy="1253788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09699" y="2312044"/>
            <a:ext cx="2856526" cy="4143869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3109746" y="2312044"/>
            <a:ext cx="2856526" cy="4143869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124445" y="2295217"/>
            <a:ext cx="2856526" cy="4143869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Conclusions</a:t>
            </a:r>
            <a:endParaRPr lang="en-GB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28989" y="1175087"/>
            <a:ext cx="277502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PSYCHE pure shift NMR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3329" y="824618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1">
              <a:lnSpc>
                <a:spcPct val="13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simplification </a:t>
            </a:r>
          </a:p>
          <a:p>
            <a:pPr marL="361950" lvl="1">
              <a:lnSpc>
                <a:spcPct val="13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Higher signal resolution </a:t>
            </a:r>
          </a:p>
          <a:p>
            <a:pPr marL="361950" lvl="1">
              <a:lnSpc>
                <a:spcPct val="130000"/>
              </a:lnSpc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overlap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7419" y="5700246"/>
            <a:ext cx="2851815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ctr">
              <a:lnSpc>
                <a:spcPct val="150000"/>
              </a:lnSpc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spectra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individual components in intact complex mixtures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5199" y="939484"/>
            <a:ext cx="2371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ixture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15634" y="2427601"/>
            <a:ext cx="2858148" cy="38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lvl="1" indent="-1073150" algn="ctr">
              <a:lnSpc>
                <a:spcPct val="130000"/>
              </a:lnSpc>
              <a:tabLst>
                <a:tab pos="1077913" algn="l"/>
              </a:tabLst>
            </a:pP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Oneshot-PSYCHE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DOSY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9288" y="2427600"/>
            <a:ext cx="2992491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lvl="1" indent="-1073150" algn="ctr">
              <a:lnSpc>
                <a:spcPct val="130000"/>
              </a:lnSpc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1D PSYCHE-TOCSY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6760" y="2304738"/>
            <a:ext cx="285421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lvl="1" indent="-1073150" algn="ctr">
              <a:lnSpc>
                <a:spcPct val="130000"/>
              </a:lnSpc>
              <a:tabLst>
                <a:tab pos="1073150" algn="l"/>
              </a:tabLst>
            </a:pPr>
            <a:r>
              <a:rPr lang="en-GB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 </a:t>
            </a:r>
          </a:p>
          <a:p>
            <a:pPr marL="1073150" lvl="1" indent="-1073150" algn="ctr">
              <a:lnSpc>
                <a:spcPct val="130000"/>
              </a:lnSpc>
              <a:tabLst>
                <a:tab pos="1073150" algn="l"/>
              </a:tabLst>
            </a:pP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RELAY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1" t="47367"/>
          <a:stretch/>
        </p:blipFill>
        <p:spPr>
          <a:xfrm>
            <a:off x="6355149" y="3187578"/>
            <a:ext cx="2395118" cy="23261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66708" y="57079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with covariance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  <a:p>
            <a:pPr marL="0" lvl="1" algn="ctr">
              <a:lnSpc>
                <a:spcPct val="150000"/>
              </a:lnSpc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Ultra-high resolution phase-sensitive COSY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702" y="5700364"/>
            <a:ext cx="2856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ctr">
              <a:lnSpc>
                <a:spcPct val="150000"/>
              </a:lnSpc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Minimises misleading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</a:p>
          <a:p>
            <a:pPr marL="361950" lvl="1" indent="-361950" algn="ctr">
              <a:lnSpc>
                <a:spcPct val="150000"/>
              </a:lnSpc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31 Flecha derecha"/>
          <p:cNvSpPr/>
          <p:nvPr/>
        </p:nvSpPr>
        <p:spPr>
          <a:xfrm>
            <a:off x="3004010" y="1352163"/>
            <a:ext cx="556911" cy="11964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31 Flecha derecha"/>
          <p:cNvSpPr/>
          <p:nvPr/>
        </p:nvSpPr>
        <p:spPr>
          <a:xfrm>
            <a:off x="5905897" y="1344137"/>
            <a:ext cx="556911" cy="11964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5" y="3282035"/>
            <a:ext cx="2710908" cy="22186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31" y="3201691"/>
            <a:ext cx="2633945" cy="2266089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825376" y="6610656"/>
            <a:ext cx="325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56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10280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2 Rectángulo"/>
          <p:cNvSpPr/>
          <p:nvPr/>
        </p:nvSpPr>
        <p:spPr>
          <a:xfrm>
            <a:off x="478919" y="683827"/>
            <a:ext cx="8186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algn="ctr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Gareth. A.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Morris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Mathias Nilsson</a:t>
            </a:r>
          </a:p>
          <a:p>
            <a:pPr marL="361950" lvl="1" algn="just">
              <a:lnSpc>
                <a:spcPct val="150000"/>
              </a:lnSpc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sponsor-lowr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0" y="6092132"/>
            <a:ext cx="1379526" cy="5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44" y="1222318"/>
            <a:ext cx="1108976" cy="110897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03" y="4980803"/>
            <a:ext cx="900000" cy="9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59" y="2922569"/>
            <a:ext cx="900000" cy="9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25" y="3958883"/>
            <a:ext cx="900000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59" y="3958883"/>
            <a:ext cx="900000" cy="9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59" y="4980803"/>
            <a:ext cx="900000" cy="900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55282" y="6063683"/>
            <a:ext cx="4017125" cy="7232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Manchester NMR Methodology Group</a:t>
            </a:r>
          </a:p>
          <a:p>
            <a:pPr algn="ctr"/>
            <a:endParaRPr lang="en-GB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://nmr.chemistry.manchester.ac.uk/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6"/>
          <a:stretch/>
        </p:blipFill>
        <p:spPr>
          <a:xfrm>
            <a:off x="5723282" y="2914268"/>
            <a:ext cx="894843" cy="908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5"/>
          <a:stretch/>
        </p:blipFill>
        <p:spPr>
          <a:xfrm>
            <a:off x="1710819" y="6075056"/>
            <a:ext cx="1304014" cy="5937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96125" y="291313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Mohammadali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Foroozandeh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1950" lvl="1"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Guilherme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Poggetto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Ralph W.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Adams</a:t>
            </a:r>
          </a:p>
          <a:p>
            <a:pPr marL="361950" lvl="1"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Kiraly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Pinelopi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Moutzouri</a:t>
            </a:r>
            <a:endPara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 algn="just">
              <a:lnSpc>
                <a:spcPct val="150000"/>
              </a:lnSpc>
            </a:pP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Aaron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Hernandez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-Cid</a:t>
            </a:r>
          </a:p>
          <a:p>
            <a:pPr marL="361950" lvl="1" algn="just">
              <a:lnSpc>
                <a:spcPct val="150000"/>
              </a:lnSpc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4"/>
          <a:stretch/>
        </p:blipFill>
        <p:spPr>
          <a:xfrm>
            <a:off x="3174756" y="5997643"/>
            <a:ext cx="860760" cy="671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7444" r="11355" b="9724"/>
          <a:stretch/>
        </p:blipFill>
        <p:spPr>
          <a:xfrm>
            <a:off x="2652613" y="1222318"/>
            <a:ext cx="1044286" cy="11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91340" y="6574840"/>
            <a:ext cx="2616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21 Rectángulo"/>
          <p:cNvSpPr/>
          <p:nvPr/>
        </p:nvSpPr>
        <p:spPr>
          <a:xfrm>
            <a:off x="3219820" y="6142068"/>
            <a:ext cx="164998" cy="16118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9 Rectángulo"/>
          <p:cNvSpPr/>
          <p:nvPr/>
        </p:nvSpPr>
        <p:spPr>
          <a:xfrm>
            <a:off x="3218362" y="5720994"/>
            <a:ext cx="164998" cy="16118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6 CuadroTexto"/>
          <p:cNvSpPr txBox="1"/>
          <p:nvPr/>
        </p:nvSpPr>
        <p:spPr>
          <a:xfrm>
            <a:off x="3374345" y="5516739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NMR spectra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signal resolution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/>
          <a:srcRect l="25097" t="46230" r="58956" b="34575"/>
          <a:stretch>
            <a:fillRect/>
          </a:stretch>
        </p:blipFill>
        <p:spPr bwMode="auto">
          <a:xfrm>
            <a:off x="3234636" y="5736141"/>
            <a:ext cx="133468" cy="128525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97" t="46230" r="58956" b="34575"/>
          <a:stretch>
            <a:fillRect/>
          </a:stretch>
        </p:blipFill>
        <p:spPr bwMode="auto">
          <a:xfrm>
            <a:off x="3240090" y="6155182"/>
            <a:ext cx="133468" cy="128525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9512" y="915844"/>
            <a:ext cx="4075400" cy="101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overlap &amp;</a:t>
            </a:r>
          </a:p>
          <a:p>
            <a:pPr algn="ctr" defTabSz="2949575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spectral resolution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714876" y="915844"/>
            <a:ext cx="4357718" cy="10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Broadband homodecoupled </a:t>
            </a: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17 Rectángulo"/>
          <p:cNvSpPr/>
          <p:nvPr/>
        </p:nvSpPr>
        <p:spPr>
          <a:xfrm>
            <a:off x="5143438" y="2335034"/>
            <a:ext cx="3600400" cy="210034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18 Rectángulo"/>
          <p:cNvSpPr/>
          <p:nvPr/>
        </p:nvSpPr>
        <p:spPr>
          <a:xfrm>
            <a:off x="443110" y="2335034"/>
            <a:ext cx="3600400" cy="210034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31 Flecha derecha"/>
          <p:cNvSpPr/>
          <p:nvPr/>
        </p:nvSpPr>
        <p:spPr>
          <a:xfrm>
            <a:off x="4269426" y="3441098"/>
            <a:ext cx="749136" cy="21431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40 CuadroTexto"/>
          <p:cNvSpPr txBox="1"/>
          <p:nvPr/>
        </p:nvSpPr>
        <p:spPr>
          <a:xfrm>
            <a:off x="1811299" y="4825292"/>
            <a:ext cx="588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Collapsing  of  typical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 multiplicity to singlets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41 Imagen" descr="PS-1b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9456" y="2613294"/>
            <a:ext cx="3429024" cy="1656719"/>
          </a:xfrm>
          <a:prstGeom prst="rect">
            <a:avLst/>
          </a:prstGeom>
        </p:spPr>
      </p:pic>
      <p:pic>
        <p:nvPicPr>
          <p:cNvPr id="29" name="42 Imagen" descr="PS-1a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40" y="3018318"/>
            <a:ext cx="3440032" cy="1274188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 bwMode="auto">
          <a:xfrm>
            <a:off x="4336388" y="2548238"/>
            <a:ext cx="507782" cy="94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	                         				                      Pure shift NMR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5 CuadroTexto"/>
          <p:cNvSpPr txBox="1"/>
          <p:nvPr/>
        </p:nvSpPr>
        <p:spPr>
          <a:xfrm>
            <a:off x="1115616" y="770042"/>
            <a:ext cx="6912768" cy="22935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3000" sy="103000" algn="t" rotWithShape="0">
              <a:srgbClr val="FFC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gamo Std" pitchFamily="18" charset="0"/>
                <a:cs typeface="Simplified Arabic Fixed" panose="02070309020205020404" pitchFamily="49" charset="-78"/>
              </a:rPr>
              <a:t>Thank you very much for your attention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3" y="3931921"/>
            <a:ext cx="9160789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4 Rectángulo"/>
          <p:cNvSpPr/>
          <p:nvPr/>
        </p:nvSpPr>
        <p:spPr>
          <a:xfrm>
            <a:off x="92075" y="5629619"/>
            <a:ext cx="1031817" cy="282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83176" y="6583003"/>
            <a:ext cx="2616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a-ES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58" y="5576748"/>
            <a:ext cx="109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Broadband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97" t="46230" r="58956" b="34575"/>
          <a:stretch>
            <a:fillRect/>
          </a:stretch>
        </p:blipFill>
        <p:spPr bwMode="auto">
          <a:xfrm>
            <a:off x="1547975" y="5638321"/>
            <a:ext cx="299078" cy="288000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97" t="46230" r="58956" b="34575"/>
          <a:stretch>
            <a:fillRect/>
          </a:stretch>
        </p:blipFill>
        <p:spPr bwMode="auto">
          <a:xfrm>
            <a:off x="3638032" y="5638321"/>
            <a:ext cx="299078" cy="288000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/>
          <a:srcRect l="25097" t="46230" r="58956" b="34575"/>
          <a:stretch>
            <a:fillRect/>
          </a:stretch>
        </p:blipFill>
        <p:spPr bwMode="auto">
          <a:xfrm>
            <a:off x="7825405" y="5638320"/>
            <a:ext cx="299077" cy="288000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4" name="34 Rectángulo"/>
          <p:cNvSpPr/>
          <p:nvPr/>
        </p:nvSpPr>
        <p:spPr>
          <a:xfrm>
            <a:off x="92075" y="6233376"/>
            <a:ext cx="1031817" cy="282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226" y="6210241"/>
            <a:ext cx="1066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713" y="6205240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1.1%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1077" y="6200375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0.5-5%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1667" y="6200375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900"/>
                </a:solidFill>
              </a:rPr>
              <a:t>100%</a:t>
            </a:r>
            <a:endParaRPr lang="en-GB" sz="2000" b="1" dirty="0">
              <a:solidFill>
                <a:srgbClr val="0099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6336" y="6210241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9900"/>
                </a:solidFill>
              </a:rPr>
              <a:t>10-20%</a:t>
            </a:r>
            <a:endParaRPr lang="en-GB" sz="2000" dirty="0">
              <a:solidFill>
                <a:srgbClr val="009900"/>
              </a:solidFill>
            </a:endParaRPr>
          </a:p>
        </p:txBody>
      </p:sp>
      <p:pic>
        <p:nvPicPr>
          <p:cNvPr id="31" name="Picture 4" descr="http://images.sodahead.com/polls/001428097/thumb_tick_cross_xlarg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52675" t="23924"/>
          <a:stretch>
            <a:fillRect/>
          </a:stretch>
        </p:blipFill>
        <p:spPr bwMode="auto">
          <a:xfrm>
            <a:off x="5705195" y="5655566"/>
            <a:ext cx="313531" cy="324000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391077" y="736626"/>
            <a:ext cx="2489334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-refocusing element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	                         				                      Pure shift NMR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516343" y="3169104"/>
            <a:ext cx="0" cy="116115"/>
          </a:xfrm>
          <a:prstGeom prst="line">
            <a:avLst/>
          </a:prstGeom>
          <a:ln w="127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93458" y="3285219"/>
            <a:ext cx="3420000" cy="225975"/>
          </a:xfrm>
          <a:prstGeom prst="line">
            <a:avLst/>
          </a:prstGeom>
          <a:ln w="127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91644" y="3506961"/>
            <a:ext cx="0" cy="116115"/>
          </a:xfrm>
          <a:prstGeom prst="line">
            <a:avLst/>
          </a:prstGeom>
          <a:ln w="127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330282" y="3169104"/>
            <a:ext cx="3107609" cy="453972"/>
            <a:chOff x="5016612" y="3169104"/>
            <a:chExt cx="3421280" cy="45397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016613" y="3169104"/>
              <a:ext cx="0" cy="116115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016612" y="3285219"/>
              <a:ext cx="3420000" cy="225975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437892" y="3506961"/>
              <a:ext cx="0" cy="116115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18" y="1335819"/>
            <a:ext cx="7277918" cy="38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2125" y="981308"/>
            <a:ext cx="4208364" cy="5794854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4705951" y="981308"/>
            <a:ext cx="4208364" cy="5794854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8" y="1394977"/>
            <a:ext cx="8180327" cy="5286110"/>
          </a:xfrm>
          <a:prstGeom prst="rect">
            <a:avLst/>
          </a:prstGeom>
        </p:spPr>
      </p:pic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07544" y="2296097"/>
            <a:ext cx="2220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pulses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PSYCHE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	                         				                      Pure Shift NMR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883175" y="6591168"/>
            <a:ext cx="2616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a-ES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534300" y="619718"/>
            <a:ext cx="4075400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mode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24872" y="4241161"/>
            <a:ext cx="1003801" cy="361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&lt;&lt; 1/</a:t>
            </a:r>
            <a:r>
              <a:rPr lang="en-GB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125" y="997472"/>
            <a:ext cx="420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Interferogram 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05547" y="997472"/>
            <a:ext cx="420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time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4872" y="3950993"/>
            <a:ext cx="976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1/SW</a:t>
            </a:r>
            <a:r>
              <a:rPr lang="en-GB" sz="15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2883869" y="1728114"/>
            <a:ext cx="1588925" cy="36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1/SW</a:t>
            </a:r>
            <a:r>
              <a:rPr lang="en-GB" sz="15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&lt;&lt; 1/</a:t>
            </a:r>
            <a:r>
              <a:rPr lang="en-GB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</a:p>
        </p:txBody>
      </p:sp>
      <p:pic>
        <p:nvPicPr>
          <p:cNvPr id="30" name="Picture 4" descr="http://images.sodahead.com/polls/001428097/thumb_tick_cross_xlarg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52675" t="23924"/>
          <a:stretch>
            <a:fillRect/>
          </a:stretch>
        </p:blipFill>
        <p:spPr bwMode="auto">
          <a:xfrm>
            <a:off x="5639902" y="2509157"/>
            <a:ext cx="278694" cy="28800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38" name="Picture 4" descr="http://images.sodahead.com/polls/001428097/thumb_tick_cross_xlarg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52675" t="23924"/>
          <a:stretch>
            <a:fillRect/>
          </a:stretch>
        </p:blipFill>
        <p:spPr bwMode="auto">
          <a:xfrm>
            <a:off x="5643619" y="2996095"/>
            <a:ext cx="278694" cy="288000"/>
          </a:xfrm>
          <a:prstGeom prst="rect">
            <a:avLst/>
          </a:prstGeom>
          <a:noFill/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4257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	                      	                   		                                  PSYCHE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75012" y="6574840"/>
            <a:ext cx="2616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a-ES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0" y="6550771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Foroozandeh, R. W. Adams</a:t>
            </a:r>
            <a:r>
              <a:rPr lang="sv-SE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J. Meharry, D. Jeannerat</a:t>
            </a:r>
            <a:r>
              <a:rPr lang="sv-SE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Nilsson</a:t>
            </a:r>
            <a:r>
              <a:rPr lang="sv-SE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A. Morris</a:t>
            </a:r>
            <a:r>
              <a:rPr lang="sv-SE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sv-SE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Chem. Int. Ed. </a:t>
            </a:r>
            <a:r>
              <a:rPr lang="sv-SE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sv-SE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53, 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6990.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213" y="568001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NMR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440" y="473831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 PSYCHE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135" y="378100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8388" y="4922976"/>
            <a:ext cx="8771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Estradiol</a:t>
            </a: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260200" y="742887"/>
            <a:ext cx="643031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 </a:t>
            </a:r>
            <a:r>
              <a:rPr lang="en-GB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hift </a:t>
            </a:r>
            <a:r>
              <a:rPr lang="en-GB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ielded by </a:t>
            </a:r>
            <a:r>
              <a:rPr lang="en-GB" sz="2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irp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xcitation (PSYCHE)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98728" y="1253343"/>
            <a:ext cx="5353260" cy="1989781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927181" y="1513522"/>
            <a:ext cx="811648" cy="1187597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0624" y="2652193"/>
            <a:ext cx="12247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 </a:t>
            </a:r>
          </a:p>
          <a:p>
            <a:pPr algn="ctr">
              <a:lnSpc>
                <a:spcPct val="90000"/>
              </a:lnSpc>
            </a:pPr>
            <a:r>
              <a:rPr lang="en-GB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 </a:t>
            </a:r>
          </a:p>
          <a:p>
            <a:pPr algn="ctr">
              <a:lnSpc>
                <a:spcPct val="90000"/>
              </a:lnSpc>
            </a:pPr>
            <a:r>
              <a:rPr lang="en-GB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endParaRPr lang="en-GB" sz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97" y="3518976"/>
            <a:ext cx="5333050" cy="28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18" y="3767691"/>
            <a:ext cx="168833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83" y="1382407"/>
            <a:ext cx="4248000" cy="16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891122" y="661065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                   		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2046" y="1091968"/>
            <a:ext cx="8679908" cy="3982939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66854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PSYCHE in 1D &amp; 2D experiments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79828" y="2496667"/>
            <a:ext cx="1739157" cy="1042418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33 Rectángulo"/>
          <p:cNvSpPr/>
          <p:nvPr/>
        </p:nvSpPr>
        <p:spPr>
          <a:xfrm>
            <a:off x="71729" y="5303654"/>
            <a:ext cx="2717411" cy="281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Oneshot-PSYCHE DOSY</a:t>
            </a:r>
          </a:p>
        </p:txBody>
      </p:sp>
      <p:sp>
        <p:nvSpPr>
          <p:cNvPr id="21" name="33 Rectángulo"/>
          <p:cNvSpPr/>
          <p:nvPr/>
        </p:nvSpPr>
        <p:spPr>
          <a:xfrm>
            <a:off x="2920705" y="5303653"/>
            <a:ext cx="322011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 1D TOCSY-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PSYCHE</a:t>
            </a:r>
          </a:p>
        </p:txBody>
      </p:sp>
      <p:sp>
        <p:nvSpPr>
          <p:cNvPr id="22" name="33 Rectángulo"/>
          <p:cNvSpPr/>
          <p:nvPr/>
        </p:nvSpPr>
        <p:spPr>
          <a:xfrm>
            <a:off x="6319535" y="5303653"/>
            <a:ext cx="2775120" cy="281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-PSYCHE-CLIP-COSY</a:t>
            </a:r>
            <a:endParaRPr lang="es-ES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19 Rectángulo"/>
          <p:cNvSpPr/>
          <p:nvPr/>
        </p:nvSpPr>
        <p:spPr>
          <a:xfrm>
            <a:off x="2263626" y="5715256"/>
            <a:ext cx="19207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</a:t>
            </a:r>
          </a:p>
          <a:p>
            <a:pPr algn="ctr">
              <a:lnSpc>
                <a:spcPct val="200000"/>
              </a:lnSpc>
            </a:pPr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signal resolution</a:t>
            </a:r>
            <a:endParaRPr lang="es-ES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34 Rectángulo"/>
          <p:cNvSpPr/>
          <p:nvPr/>
        </p:nvSpPr>
        <p:spPr>
          <a:xfrm>
            <a:off x="704518" y="5915375"/>
            <a:ext cx="1213094" cy="647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4149" y="5939130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</a:t>
            </a:r>
          </a:p>
          <a:p>
            <a:pPr algn="ct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2089569" y="6128113"/>
            <a:ext cx="2203920" cy="21431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4847" y="5825151"/>
            <a:ext cx="4350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mixtures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determination of complex molecules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33 Rectángulo"/>
          <p:cNvSpPr/>
          <p:nvPr/>
        </p:nvSpPr>
        <p:spPr>
          <a:xfrm>
            <a:off x="5912477" y="1193638"/>
            <a:ext cx="1364477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</a:t>
            </a:r>
            <a:endParaRPr lang="en-GB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33 Rectángulo"/>
          <p:cNvSpPr/>
          <p:nvPr/>
        </p:nvSpPr>
        <p:spPr>
          <a:xfrm>
            <a:off x="5202813" y="3219074"/>
            <a:ext cx="2845652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-PSYCHE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[interferogram]</a:t>
            </a:r>
            <a:endParaRPr lang="en-GB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78680" y="1546881"/>
            <a:ext cx="1681413" cy="1042418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6289288" y="3678728"/>
            <a:ext cx="1744475" cy="1042418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9" y="1430697"/>
            <a:ext cx="8345441" cy="35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6342" y="1068149"/>
            <a:ext cx="8731317" cy="5474596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1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Mixture analysis: Oneshot DOSY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3" y="1325724"/>
            <a:ext cx="2741115" cy="1497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0447" y="5169464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Misleading peaks!!</a:t>
            </a:r>
            <a:endParaRPr lang="en-GB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80000" flipH="1">
            <a:off x="6208037" y="5191171"/>
            <a:ext cx="144780" cy="10848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669096" y="4935249"/>
            <a:ext cx="464950" cy="426204"/>
          </a:xfrm>
          <a:prstGeom prst="roundRect">
            <a:avLst/>
          </a:prstGeom>
          <a:solidFill>
            <a:srgbClr val="A86ED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785334" y="4586774"/>
            <a:ext cx="178231" cy="153651"/>
          </a:xfrm>
          <a:prstGeom prst="roundRect">
            <a:avLst/>
          </a:prstGeom>
          <a:solidFill>
            <a:srgbClr val="A86ED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660070" y="4383885"/>
            <a:ext cx="178231" cy="153651"/>
          </a:xfrm>
          <a:prstGeom prst="roundRect">
            <a:avLst/>
          </a:prstGeom>
          <a:solidFill>
            <a:srgbClr val="A86ED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050710" y="2274278"/>
            <a:ext cx="168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overlap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891122" y="661065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		        </a:t>
            </a:r>
            <a:r>
              <a:rPr lang="en-GB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Oneshot-PSYCHE DOSY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85" y="2228088"/>
            <a:ext cx="7117199" cy="4223562"/>
          </a:xfrm>
          <a:prstGeom prst="rect">
            <a:avLst/>
          </a:prstGeom>
        </p:spPr>
      </p:pic>
      <p:pic>
        <p:nvPicPr>
          <p:cNvPr id="18" name="Picture 4" descr="http://images.sodahead.com/polls/001428097/thumb_tick_cross_xlarg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52675" t="23924"/>
          <a:stretch>
            <a:fillRect/>
          </a:stretch>
        </p:blipFill>
        <p:spPr bwMode="auto">
          <a:xfrm>
            <a:off x="6837418" y="2305622"/>
            <a:ext cx="278694" cy="288000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75921" y="6550085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Pelta, 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A. Morris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J. Stchedroff, S. J. Hammond, </a:t>
            </a:r>
            <a:r>
              <a:rPr lang="sv-SE" alt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Magn. Reson. Chem. </a:t>
            </a:r>
            <a:r>
              <a:rPr lang="sv-SE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40, S147.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06342" y="1068149"/>
            <a:ext cx="8731317" cy="5474596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905870" y="661065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analysis: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Oneshot-PSYCHE DOSY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97" t="46230" r="58956" b="34575"/>
          <a:stretch>
            <a:fillRect/>
          </a:stretch>
        </p:blipFill>
        <p:spPr bwMode="auto">
          <a:xfrm>
            <a:off x="6485889" y="1495951"/>
            <a:ext cx="213303" cy="205403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Rounded Rectangle 20"/>
          <p:cNvSpPr/>
          <p:nvPr/>
        </p:nvSpPr>
        <p:spPr>
          <a:xfrm>
            <a:off x="2027696" y="1381977"/>
            <a:ext cx="2896604" cy="1000989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731519" y="1381977"/>
            <a:ext cx="1286777" cy="1138199"/>
          </a:xfrm>
          <a:prstGeom prst="roundRect">
            <a:avLst>
              <a:gd name="adj" fmla="val 5770"/>
            </a:avLst>
          </a:prstGeom>
          <a:solidFill>
            <a:srgbClr val="F5E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7" y="1183636"/>
            <a:ext cx="4588573" cy="1610671"/>
          </a:xfrm>
          <a:prstGeom prst="rect">
            <a:avLst/>
          </a:prstGeom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		        </a:t>
            </a:r>
            <a:r>
              <a:rPr lang="en-GB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Oneshot-PSYCHE DOSY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19 Rectángulo"/>
          <p:cNvSpPr/>
          <p:nvPr/>
        </p:nvSpPr>
        <p:spPr>
          <a:xfrm>
            <a:off x="6649712" y="1360688"/>
            <a:ext cx="2173993" cy="786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signal resolution</a:t>
            </a:r>
            <a:endPara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97" t="46230" r="58956" b="34575"/>
          <a:stretch>
            <a:fillRect/>
          </a:stretch>
        </p:blipFill>
        <p:spPr bwMode="auto">
          <a:xfrm>
            <a:off x="6474740" y="1841638"/>
            <a:ext cx="213303" cy="205403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8367" y="6546141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10" y="2092922"/>
            <a:ext cx="7150808" cy="43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06342" y="1068149"/>
            <a:ext cx="8731317" cy="5474596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11 Rectángulo"/>
          <p:cNvSpPr/>
          <p:nvPr/>
        </p:nvSpPr>
        <p:spPr>
          <a:xfrm>
            <a:off x="0" y="7258"/>
            <a:ext cx="9138257" cy="45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8" name="10 Conector recto"/>
          <p:cNvCxnSpPr/>
          <p:nvPr/>
        </p:nvCxnSpPr>
        <p:spPr>
          <a:xfrm>
            <a:off x="0" y="450364"/>
            <a:ext cx="9138257" cy="0"/>
          </a:xfrm>
          <a:prstGeom prst="line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905870" y="6610656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a-E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ca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98062" y="742887"/>
            <a:ext cx="6947876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analysis: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Oneshot-PSYCHE DOSY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27696" y="1381977"/>
            <a:ext cx="2896604" cy="1000989"/>
          </a:xfrm>
          <a:prstGeom prst="roundRect">
            <a:avLst>
              <a:gd name="adj" fmla="val 5326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731519" y="1381977"/>
            <a:ext cx="1286777" cy="1138199"/>
          </a:xfrm>
          <a:prstGeom prst="roundRect">
            <a:avLst>
              <a:gd name="adj" fmla="val 5770"/>
            </a:avLst>
          </a:prstGeom>
          <a:solidFill>
            <a:srgbClr val="F5E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7" y="1183636"/>
            <a:ext cx="4588573" cy="1610671"/>
          </a:xfrm>
          <a:prstGeom prst="rect">
            <a:avLst/>
          </a:prstGeom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1191"/>
            <a:ext cx="9152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                    			        </a:t>
            </a:r>
            <a:r>
              <a:rPr lang="en-GB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Oneshot-PSYCHE DOSY</a:t>
            </a: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8367" y="6546141"/>
            <a:ext cx="8935366" cy="3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7" tIns="60689" rIns="121377" bIns="606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 eaLnBrk="1" hangingPunct="1"/>
            <a:r>
              <a:rPr lang="sv-SE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</a:t>
            </a:r>
            <a:endParaRPr lang="sv-SE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8160" y="4227376"/>
            <a:ext cx="68924" cy="1396873"/>
          </a:xfrm>
          <a:prstGeom prst="rect">
            <a:avLst/>
          </a:prstGeom>
          <a:solidFill>
            <a:srgbClr val="FFF9E7"/>
          </a:solidFill>
          <a:ln w="3175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17084" y="4227376"/>
            <a:ext cx="1017811" cy="410186"/>
          </a:xfrm>
          <a:prstGeom prst="line">
            <a:avLst/>
          </a:prstGeom>
          <a:ln w="63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17084" y="5624249"/>
            <a:ext cx="1017811" cy="483253"/>
          </a:xfrm>
          <a:prstGeom prst="line">
            <a:avLst/>
          </a:prstGeom>
          <a:ln w="63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97" t="46230" r="58956" b="34575"/>
          <a:stretch>
            <a:fillRect/>
          </a:stretch>
        </p:blipFill>
        <p:spPr bwMode="auto">
          <a:xfrm>
            <a:off x="409442" y="4432159"/>
            <a:ext cx="213303" cy="205403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1" name="TextBox 30"/>
          <p:cNvSpPr txBox="1"/>
          <p:nvPr/>
        </p:nvSpPr>
        <p:spPr>
          <a:xfrm>
            <a:off x="120338" y="4425453"/>
            <a:ext cx="1681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10" y="2092922"/>
            <a:ext cx="7150808" cy="435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38900" y="1136650"/>
            <a:ext cx="2108199" cy="531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45" y="1245147"/>
            <a:ext cx="1465200" cy="50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7099</TotalTime>
  <Words>619</Words>
  <Application>Microsoft Office PowerPoint</Application>
  <PresentationFormat>On-screen Show (4:3)</PresentationFormat>
  <Paragraphs>188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Bergamo Std</vt:lpstr>
      <vt:lpstr>Calibri</vt:lpstr>
      <vt:lpstr>Calibri Light</vt:lpstr>
      <vt:lpstr>Gill Sans</vt:lpstr>
      <vt:lpstr>Simplified Arabic Fixed</vt:lpstr>
      <vt:lpstr>Symbol</vt:lpstr>
      <vt:lpstr>Times New Roman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Laura</cp:lastModifiedBy>
  <cp:revision>231</cp:revision>
  <dcterms:created xsi:type="dcterms:W3CDTF">2016-06-13T16:27:08Z</dcterms:created>
  <dcterms:modified xsi:type="dcterms:W3CDTF">2016-09-07T15:41:00Z</dcterms:modified>
</cp:coreProperties>
</file>