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2"/>
  </p:notesMasterIdLst>
  <p:sldIdLst>
    <p:sldId id="256" r:id="rId2"/>
    <p:sldId id="259" r:id="rId3"/>
    <p:sldId id="419" r:id="rId4"/>
    <p:sldId id="366" r:id="rId5"/>
    <p:sldId id="420" r:id="rId6"/>
    <p:sldId id="411" r:id="rId7"/>
    <p:sldId id="327" r:id="rId8"/>
    <p:sldId id="323" r:id="rId9"/>
    <p:sldId id="370" r:id="rId10"/>
    <p:sldId id="421" r:id="rId11"/>
    <p:sldId id="372" r:id="rId12"/>
    <p:sldId id="373" r:id="rId13"/>
    <p:sldId id="374" r:id="rId14"/>
    <p:sldId id="376" r:id="rId15"/>
    <p:sldId id="422" r:id="rId16"/>
    <p:sldId id="433" r:id="rId17"/>
    <p:sldId id="434" r:id="rId18"/>
    <p:sldId id="436" r:id="rId19"/>
    <p:sldId id="435" r:id="rId20"/>
    <p:sldId id="378" r:id="rId21"/>
    <p:sldId id="334" r:id="rId22"/>
    <p:sldId id="335" r:id="rId23"/>
    <p:sldId id="336" r:id="rId24"/>
    <p:sldId id="338" r:id="rId25"/>
    <p:sldId id="424" r:id="rId26"/>
    <p:sldId id="426" r:id="rId27"/>
    <p:sldId id="425" r:id="rId28"/>
    <p:sldId id="353" r:id="rId29"/>
    <p:sldId id="354" r:id="rId30"/>
    <p:sldId id="356" r:id="rId31"/>
    <p:sldId id="427" r:id="rId32"/>
    <p:sldId id="343" r:id="rId33"/>
    <p:sldId id="342" r:id="rId34"/>
    <p:sldId id="384" r:id="rId35"/>
    <p:sldId id="428" r:id="rId36"/>
    <p:sldId id="347" r:id="rId37"/>
    <p:sldId id="348" r:id="rId38"/>
    <p:sldId id="429" r:id="rId39"/>
    <p:sldId id="387" r:id="rId40"/>
    <p:sldId id="392" r:id="rId41"/>
    <p:sldId id="394" r:id="rId42"/>
    <p:sldId id="431" r:id="rId43"/>
    <p:sldId id="430" r:id="rId44"/>
    <p:sldId id="398" r:id="rId45"/>
    <p:sldId id="406" r:id="rId46"/>
    <p:sldId id="407" r:id="rId47"/>
    <p:sldId id="432" r:id="rId48"/>
    <p:sldId id="358" r:id="rId49"/>
    <p:sldId id="305" r:id="rId50"/>
    <p:sldId id="38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000000"/>
    <a:srgbClr val="FFFFFF"/>
    <a:srgbClr val="9DC3E6"/>
    <a:srgbClr val="FFF2CC"/>
    <a:srgbClr val="00B0F0"/>
    <a:srgbClr val="FF0000"/>
    <a:srgbClr val="EB9415"/>
    <a:srgbClr val="FFC000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89780" autoAdjust="0"/>
  </p:normalViewPr>
  <p:slideViewPr>
    <p:cSldViewPr snapToGrid="0">
      <p:cViewPr varScale="1">
        <p:scale>
          <a:sx n="88" d="100"/>
          <a:sy n="88" d="100"/>
        </p:scale>
        <p:origin x="-317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image" Target="../media/image43.emf"/><Relationship Id="rId4" Type="http://schemas.openxmlformats.org/officeDocument/2006/relationships/image" Target="../media/image4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7CC02-3253-4A53-8944-6AF99E4728D0}" type="datetimeFigureOut">
              <a:rPr lang="en-GB" smtClean="0"/>
              <a:t>09/07/2018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E286E-2E4E-404C-B26F-E605A4C19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363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GB" sz="11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CBA4-D6AA-4B2F-A33E-CE3A134F9ACB}" type="slidenum">
              <a:rPr lang="ca-ES" smtClean="0"/>
              <a:pPr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09443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sz="1100" b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CBA4-D6AA-4B2F-A33E-CE3A134F9ACB}" type="slidenum">
              <a:rPr lang="ca-ES" smtClean="0"/>
              <a:pPr/>
              <a:t>11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09443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sz="1100" b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CBA4-D6AA-4B2F-A33E-CE3A134F9ACB}" type="slidenum">
              <a:rPr lang="ca-ES" smtClean="0"/>
              <a:pPr/>
              <a:t>12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09443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sz="1100" b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CBA4-D6AA-4B2F-A33E-CE3A134F9ACB}" type="slidenum">
              <a:rPr lang="ca-ES" smtClean="0"/>
              <a:pPr/>
              <a:t>13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09443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sz="1100" b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CBA4-D6AA-4B2F-A33E-CE3A134F9ACB}" type="slidenum">
              <a:rPr lang="ca-ES" smtClean="0"/>
              <a:pPr/>
              <a:t>14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09443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sz="1100" b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CBA4-D6AA-4B2F-A33E-CE3A134F9ACB}" type="slidenum">
              <a:rPr lang="ca-ES" smtClean="0"/>
              <a:pPr/>
              <a:t>15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14148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sz="1100" b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CBA4-D6AA-4B2F-A33E-CE3A134F9ACB}" type="slidenum">
              <a:rPr lang="ca-ES" smtClean="0"/>
              <a:pPr/>
              <a:t>16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09443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100" b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CBA4-D6AA-4B2F-A33E-CE3A134F9ACB}" type="slidenum">
              <a:rPr lang="ca-ES" smtClean="0"/>
              <a:pPr/>
              <a:t>17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09443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100" b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CBA4-D6AA-4B2F-A33E-CE3A134F9ACB}" type="slidenum">
              <a:rPr lang="ca-ES" smtClean="0"/>
              <a:pPr/>
              <a:t>18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751298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sz="1100" b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CBA4-D6AA-4B2F-A33E-CE3A134F9ACB}" type="slidenum">
              <a:rPr lang="ca-ES" smtClean="0"/>
              <a:pPr/>
              <a:t>19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852947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sz="1100" b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CBA4-D6AA-4B2F-A33E-CE3A134F9ACB}" type="slidenum">
              <a:rPr lang="ca-ES" smtClean="0"/>
              <a:pPr/>
              <a:t>20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09443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sz="1100" b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CBA4-D6AA-4B2F-A33E-CE3A134F9ACB}" type="slidenum">
              <a:rPr lang="ca-ES" smtClean="0"/>
              <a:pPr/>
              <a:t>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529190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sz="1100" b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CBA4-D6AA-4B2F-A33E-CE3A134F9ACB}" type="slidenum">
              <a:rPr lang="ca-ES" smtClean="0"/>
              <a:pPr/>
              <a:t>21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094434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sz="1100" b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CBA4-D6AA-4B2F-A33E-CE3A134F9ACB}" type="slidenum">
              <a:rPr lang="ca-ES" smtClean="0"/>
              <a:pPr/>
              <a:t>22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094434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sz="1100" b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CBA4-D6AA-4B2F-A33E-CE3A134F9ACB}" type="slidenum">
              <a:rPr lang="ca-ES" smtClean="0"/>
              <a:pPr/>
              <a:t>23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094434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sz="1100" b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CBA4-D6AA-4B2F-A33E-CE3A134F9ACB}" type="slidenum">
              <a:rPr lang="ca-ES" smtClean="0"/>
              <a:pPr/>
              <a:t>24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094434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sz="1100" b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CBA4-D6AA-4B2F-A33E-CE3A134F9ACB}" type="slidenum">
              <a:rPr lang="ca-ES" smtClean="0"/>
              <a:pPr/>
              <a:t>25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557847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CBA4-D6AA-4B2F-A33E-CE3A134F9ACB}" type="slidenum">
              <a:rPr lang="ca-ES" smtClean="0"/>
              <a:pPr/>
              <a:t>26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793467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CBA4-D6AA-4B2F-A33E-CE3A134F9ACB}" type="slidenum">
              <a:rPr lang="ca-ES" smtClean="0"/>
              <a:pPr/>
              <a:t>27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262423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CBA4-D6AA-4B2F-A33E-CE3A134F9ACB}" type="slidenum">
              <a:rPr lang="ca-ES" smtClean="0"/>
              <a:pPr/>
              <a:t>28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094434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CBA4-D6AA-4B2F-A33E-CE3A134F9ACB}" type="slidenum">
              <a:rPr lang="ca-ES" smtClean="0"/>
              <a:pPr/>
              <a:t>29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094434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CBA4-D6AA-4B2F-A33E-CE3A134F9ACB}" type="slidenum">
              <a:rPr lang="ca-ES" smtClean="0"/>
              <a:pPr/>
              <a:t>30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09443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sz="1100" b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CBA4-D6AA-4B2F-A33E-CE3A134F9ACB}" type="slidenum">
              <a:rPr lang="ca-ES" smtClean="0"/>
              <a:pPr/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094434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sz="1100" b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CBA4-D6AA-4B2F-A33E-CE3A134F9ACB}" type="slidenum">
              <a:rPr lang="ca-ES" smtClean="0"/>
              <a:pPr/>
              <a:t>31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557847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sz="1100" b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CBA4-D6AA-4B2F-A33E-CE3A134F9ACB}" type="slidenum">
              <a:rPr lang="ca-ES" smtClean="0"/>
              <a:pPr/>
              <a:t>32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094434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sz="1100" b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CBA4-D6AA-4B2F-A33E-CE3A134F9ACB}" type="slidenum">
              <a:rPr lang="ca-ES" smtClean="0"/>
              <a:pPr/>
              <a:t>33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094434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sz="1100" b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CBA4-D6AA-4B2F-A33E-CE3A134F9ACB}" type="slidenum">
              <a:rPr lang="ca-ES" smtClean="0"/>
              <a:pPr/>
              <a:t>34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094434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sz="1100" b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CBA4-D6AA-4B2F-A33E-CE3A134F9ACB}" type="slidenum">
              <a:rPr lang="ca-ES" smtClean="0"/>
              <a:pPr/>
              <a:t>35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094434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CBA4-D6AA-4B2F-A33E-CE3A134F9ACB}" type="slidenum">
              <a:rPr lang="ca-ES" smtClean="0"/>
              <a:pPr/>
              <a:t>36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094434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CBA4-D6AA-4B2F-A33E-CE3A134F9ACB}" type="slidenum">
              <a:rPr lang="ca-ES" smtClean="0"/>
              <a:pPr/>
              <a:t>37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094434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sz="1100" b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CBA4-D6AA-4B2F-A33E-CE3A134F9ACB}" type="slidenum">
              <a:rPr lang="ca-ES" smtClean="0"/>
              <a:pPr/>
              <a:t>38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557847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sz="1100" b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CBA4-D6AA-4B2F-A33E-CE3A134F9ACB}" type="slidenum">
              <a:rPr lang="ca-ES" smtClean="0"/>
              <a:pPr/>
              <a:t>39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094434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sz="1100" b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CBA4-D6AA-4B2F-A33E-CE3A134F9ACB}" type="slidenum">
              <a:rPr lang="ca-ES" smtClean="0"/>
              <a:pPr/>
              <a:t>40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09443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sz="1100" b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CBA4-D6AA-4B2F-A33E-CE3A134F9ACB}" type="slidenum">
              <a:rPr lang="ca-ES" smtClean="0"/>
              <a:pPr/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027087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sz="1100" b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CBA4-D6AA-4B2F-A33E-CE3A134F9ACB}" type="slidenum">
              <a:rPr lang="ca-ES" smtClean="0"/>
              <a:pPr/>
              <a:t>41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094434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sz="1100" b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CBA4-D6AA-4B2F-A33E-CE3A134F9ACB}" type="slidenum">
              <a:rPr lang="ca-ES" smtClean="0"/>
              <a:pPr/>
              <a:t>42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094434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sz="1100" b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CBA4-D6AA-4B2F-A33E-CE3A134F9ACB}" type="slidenum">
              <a:rPr lang="ca-ES" smtClean="0"/>
              <a:pPr/>
              <a:t>43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0944346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sz="1100" b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CBA4-D6AA-4B2F-A33E-CE3A134F9ACB}" type="slidenum">
              <a:rPr lang="ca-ES" smtClean="0"/>
              <a:pPr/>
              <a:t>44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0944346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sz="1100" b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CBA4-D6AA-4B2F-A33E-CE3A134F9ACB}" type="slidenum">
              <a:rPr lang="ca-ES" smtClean="0"/>
              <a:pPr/>
              <a:t>45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0944346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sz="1100" b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CBA4-D6AA-4B2F-A33E-CE3A134F9ACB}" type="slidenum">
              <a:rPr lang="ca-ES" smtClean="0"/>
              <a:pPr/>
              <a:t>46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0944346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sz="1100" b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CBA4-D6AA-4B2F-A33E-CE3A134F9ACB}" type="slidenum">
              <a:rPr lang="ca-ES" smtClean="0"/>
              <a:pPr/>
              <a:t>47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5578473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sz="1100" b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CBA4-D6AA-4B2F-A33E-CE3A134F9ACB}" type="slidenum">
              <a:rPr lang="ca-ES" smtClean="0"/>
              <a:pPr/>
              <a:t>48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2296534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sz="1100" b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CBA4-D6AA-4B2F-A33E-CE3A134F9ACB}" type="slidenum">
              <a:rPr lang="ca-ES" smtClean="0"/>
              <a:pPr/>
              <a:t>49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814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sz="1100" b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CBA4-D6AA-4B2F-A33E-CE3A134F9ACB}" type="slidenum">
              <a:rPr lang="ca-ES" smtClean="0"/>
              <a:pPr/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13191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sz="1100" b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CBA4-D6AA-4B2F-A33E-CE3A134F9ACB}" type="slidenum">
              <a:rPr lang="ca-ES" smtClean="0"/>
              <a:pPr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09443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sz="1100" b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CBA4-D6AA-4B2F-A33E-CE3A134F9ACB}" type="slidenum">
              <a:rPr lang="ca-ES" smtClean="0"/>
              <a:pPr/>
              <a:t>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09443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sz="1100" b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CBA4-D6AA-4B2F-A33E-CE3A134F9ACB}" type="slidenum">
              <a:rPr lang="ca-ES" smtClean="0"/>
              <a:pPr/>
              <a:t>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09443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sz="1100" b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CBA4-D6AA-4B2F-A33E-CE3A134F9ACB}" type="slidenum">
              <a:rPr lang="ca-ES" smtClean="0"/>
              <a:pPr/>
              <a:t>10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4467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9F82-B0E0-4576-8C0A-D2344CA7F2D2}" type="datetimeFigureOut">
              <a:rPr lang="en-GB" smtClean="0"/>
              <a:t>09/07/2018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1100-CF47-4348-8985-23BE0AF83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022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9F82-B0E0-4576-8C0A-D2344CA7F2D2}" type="datetimeFigureOut">
              <a:rPr lang="en-GB" smtClean="0"/>
              <a:t>09/07/2018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1100-CF47-4348-8985-23BE0AF83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766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9F82-B0E0-4576-8C0A-D2344CA7F2D2}" type="datetimeFigureOut">
              <a:rPr lang="en-GB" smtClean="0"/>
              <a:t>09/07/2018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1100-CF47-4348-8985-23BE0AF83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750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9F82-B0E0-4576-8C0A-D2344CA7F2D2}" type="datetimeFigureOut">
              <a:rPr lang="en-GB" smtClean="0"/>
              <a:t>09/07/2018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1100-CF47-4348-8985-23BE0AF83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5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9F82-B0E0-4576-8C0A-D2344CA7F2D2}" type="datetimeFigureOut">
              <a:rPr lang="en-GB" smtClean="0"/>
              <a:t>09/07/2018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1100-CF47-4348-8985-23BE0AF83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93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9F82-B0E0-4576-8C0A-D2344CA7F2D2}" type="datetimeFigureOut">
              <a:rPr lang="en-GB" smtClean="0"/>
              <a:t>09/07/2018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1100-CF47-4348-8985-23BE0AF83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99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9F82-B0E0-4576-8C0A-D2344CA7F2D2}" type="datetimeFigureOut">
              <a:rPr lang="en-GB" smtClean="0"/>
              <a:t>09/07/2018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1100-CF47-4348-8985-23BE0AF83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425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9F82-B0E0-4576-8C0A-D2344CA7F2D2}" type="datetimeFigureOut">
              <a:rPr lang="en-GB" smtClean="0"/>
              <a:t>09/07/2018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1100-CF47-4348-8985-23BE0AF83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926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9F82-B0E0-4576-8C0A-D2344CA7F2D2}" type="datetimeFigureOut">
              <a:rPr lang="en-GB" smtClean="0"/>
              <a:t>09/07/2018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1100-CF47-4348-8985-23BE0AF83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105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9F82-B0E0-4576-8C0A-D2344CA7F2D2}" type="datetimeFigureOut">
              <a:rPr lang="en-GB" smtClean="0"/>
              <a:t>09/07/2018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1100-CF47-4348-8985-23BE0AF83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130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9F82-B0E0-4576-8C0A-D2344CA7F2D2}" type="datetimeFigureOut">
              <a:rPr lang="en-GB" smtClean="0"/>
              <a:t>09/07/2018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1100-CF47-4348-8985-23BE0AF83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071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99F82-B0E0-4576-8C0A-D2344CA7F2D2}" type="datetimeFigureOut">
              <a:rPr lang="en-GB" smtClean="0"/>
              <a:t>09/07/2018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51100-CF47-4348-8985-23BE0AF83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60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13" Type="http://schemas.openxmlformats.org/officeDocument/2006/relationships/oleObject" Target="../embeddings/oleObject4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45.emf"/><Relationship Id="rId17" Type="http://schemas.openxmlformats.org/officeDocument/2006/relationships/image" Target="../media/image5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0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48.jpeg"/><Relationship Id="rId15" Type="http://schemas.openxmlformats.org/officeDocument/2006/relationships/image" Target="../media/image49.jpeg"/><Relationship Id="rId10" Type="http://schemas.openxmlformats.org/officeDocument/2006/relationships/image" Target="../media/image44.emf"/><Relationship Id="rId4" Type="http://schemas.openxmlformats.org/officeDocument/2006/relationships/image" Target="../media/image47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4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10.jpe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80.png"/><Relationship Id="rId4" Type="http://schemas.openxmlformats.org/officeDocument/2006/relationships/image" Target="../media/image7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7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2.jpeg"/><Relationship Id="rId4" Type="http://schemas.openxmlformats.org/officeDocument/2006/relationships/image" Target="../media/image8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12.jpe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1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6.png"/><Relationship Id="rId4" Type="http://schemas.openxmlformats.org/officeDocument/2006/relationships/image" Target="../media/image9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2.png"/><Relationship Id="rId4" Type="http://schemas.openxmlformats.org/officeDocument/2006/relationships/image" Target="../media/image9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8.jpe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gif"/><Relationship Id="rId5" Type="http://schemas.openxmlformats.org/officeDocument/2006/relationships/image" Target="../media/image110.png"/><Relationship Id="rId10" Type="http://schemas.openxmlformats.org/officeDocument/2006/relationships/image" Target="../media/image115.jpeg"/><Relationship Id="rId4" Type="http://schemas.openxmlformats.org/officeDocument/2006/relationships/image" Target="../media/image109.jpeg"/><Relationship Id="rId9" Type="http://schemas.openxmlformats.org/officeDocument/2006/relationships/image" Target="../media/image1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0.jpeg"/><Relationship Id="rId9" Type="http://schemas.openxmlformats.org/officeDocument/2006/relationships/image" Target="../media/image2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73275" y="633272"/>
            <a:ext cx="44454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4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Divide and rule!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41" y="110875"/>
            <a:ext cx="2018064" cy="8432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54103" y="3515013"/>
            <a:ext cx="33858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>
                <a:solidFill>
                  <a:srgbClr val="0070C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Laura </a:t>
            </a:r>
            <a:r>
              <a:rPr lang="en-GB" sz="2200" b="1" dirty="0" err="1">
                <a:solidFill>
                  <a:srgbClr val="0070C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Casta</a:t>
            </a:r>
            <a:r>
              <a:rPr lang="es-ES" sz="2200" b="1" dirty="0">
                <a:solidFill>
                  <a:srgbClr val="0070C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ña</a:t>
            </a:r>
            <a:r>
              <a:rPr lang="en-GB" sz="2200" b="1" dirty="0">
                <a:solidFill>
                  <a:srgbClr val="0070C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 </a:t>
            </a:r>
            <a:r>
              <a:rPr lang="en-GB" sz="2200" b="1" dirty="0" err="1">
                <a:solidFill>
                  <a:srgbClr val="0070C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Acedo</a:t>
            </a:r>
            <a:endParaRPr lang="en-GB" sz="2200" b="1" dirty="0">
              <a:solidFill>
                <a:srgbClr val="0070C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34407" y="5322242"/>
            <a:ext cx="5625258" cy="1523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2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European Magnetic Resonance Meeting</a:t>
            </a:r>
          </a:p>
          <a:p>
            <a:pPr algn="ctr"/>
            <a:r>
              <a:rPr lang="en-GB" sz="22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Nantes, France </a:t>
            </a:r>
          </a:p>
          <a:p>
            <a:pPr algn="ctr"/>
            <a:endParaRPr lang="en-GB" sz="16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2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July 4</a:t>
            </a:r>
            <a:r>
              <a:rPr lang="en-GB" sz="2200" baseline="30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th</a:t>
            </a:r>
            <a:r>
              <a:rPr lang="en-GB" sz="22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2018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3314" y="4025379"/>
            <a:ext cx="4227439" cy="932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GB" sz="22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NMR Methodology group</a:t>
            </a:r>
          </a:p>
          <a:p>
            <a:pPr algn="ctr">
              <a:lnSpc>
                <a:spcPct val="130000"/>
              </a:lnSpc>
            </a:pPr>
            <a:r>
              <a:rPr lang="en-GB" sz="22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The University of Manchester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649" y="209777"/>
            <a:ext cx="1768752" cy="5409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00304" y="1676413"/>
            <a:ext cx="79913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4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New NMR methods </a:t>
            </a:r>
          </a:p>
          <a:p>
            <a:pPr algn="ctr">
              <a:lnSpc>
                <a:spcPct val="120000"/>
              </a:lnSpc>
            </a:pPr>
            <a:r>
              <a:rPr lang="en-GB" sz="4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for the analysis of mixtures</a:t>
            </a:r>
          </a:p>
        </p:txBody>
      </p:sp>
    </p:spTree>
    <p:extLst>
      <p:ext uri="{BB962C8B-B14F-4D97-AF65-F5344CB8AC3E}">
        <p14:creationId xmlns:p14="http://schemas.microsoft.com/office/powerpoint/2010/main" val="391872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 Box 10"/>
          <p:cNvSpPr txBox="1">
            <a:spLocks noChangeArrowheads="1"/>
          </p:cNvSpPr>
          <p:nvPr/>
        </p:nvSpPr>
        <p:spPr bwMode="auto">
          <a:xfrm>
            <a:off x="3570133" y="1025699"/>
            <a:ext cx="1951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/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GNAT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3570133" y="1413039"/>
            <a:ext cx="1941352" cy="1883988"/>
          </a:xfrm>
          <a:prstGeom prst="roundRect">
            <a:avLst>
              <a:gd name="adj" fmla="val 2703"/>
            </a:avLst>
          </a:prstGeom>
          <a:solidFill>
            <a:srgbClr val="F9FBFD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Text Box 10"/>
          <p:cNvSpPr txBox="1">
            <a:spLocks noChangeArrowheads="1"/>
          </p:cNvSpPr>
          <p:nvPr/>
        </p:nvSpPr>
        <p:spPr bwMode="auto">
          <a:xfrm>
            <a:off x="6666266" y="940082"/>
            <a:ext cx="1941352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MAGNATE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6666266" y="1413039"/>
            <a:ext cx="1941352" cy="1883988"/>
          </a:xfrm>
          <a:prstGeom prst="roundRect">
            <a:avLst>
              <a:gd name="adj" fmla="val 2703"/>
            </a:avLst>
          </a:prstGeom>
          <a:solidFill>
            <a:srgbClr val="F9FBFD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Text Box 10"/>
          <p:cNvSpPr txBox="1">
            <a:spLocks noChangeArrowheads="1"/>
          </p:cNvSpPr>
          <p:nvPr/>
        </p:nvSpPr>
        <p:spPr bwMode="auto">
          <a:xfrm>
            <a:off x="3432810" y="428388"/>
            <a:ext cx="532638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sz="20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New </a:t>
            </a:r>
            <a:r>
              <a:rPr lang="en-GB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NMR software</a:t>
            </a:r>
          </a:p>
        </p:txBody>
      </p:sp>
      <p:pic>
        <p:nvPicPr>
          <p:cNvPr id="10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3"/>
          <a:stretch/>
        </p:blipFill>
        <p:spPr bwMode="auto">
          <a:xfrm>
            <a:off x="3580045" y="1430582"/>
            <a:ext cx="1941353" cy="1848066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2"/>
          <a:stretch/>
        </p:blipFill>
        <p:spPr bwMode="auto">
          <a:xfrm>
            <a:off x="6676179" y="1430582"/>
            <a:ext cx="1948183" cy="1856087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ounded Rectangle 36"/>
          <p:cNvSpPr/>
          <p:nvPr/>
        </p:nvSpPr>
        <p:spPr>
          <a:xfrm>
            <a:off x="699632" y="4713227"/>
            <a:ext cx="2160000" cy="1872000"/>
          </a:xfrm>
          <a:prstGeom prst="roundRect">
            <a:avLst>
              <a:gd name="adj" fmla="val 2703"/>
            </a:avLst>
          </a:prstGeom>
          <a:solidFill>
            <a:srgbClr val="F9FBFD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3406990" y="4093431"/>
            <a:ext cx="25270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/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Selective 1D </a:t>
            </a:r>
          </a:p>
          <a:p>
            <a:pPr algn="ctr" defTabSz="2949575"/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TOCSY-PSYCHE</a:t>
            </a:r>
          </a:p>
        </p:txBody>
      </p:sp>
      <p:sp>
        <p:nvSpPr>
          <p:cNvPr id="31" name="Rounded Rectangle 38"/>
          <p:cNvSpPr/>
          <p:nvPr/>
        </p:nvSpPr>
        <p:spPr>
          <a:xfrm>
            <a:off x="3566006" y="4713226"/>
            <a:ext cx="2160000" cy="1872000"/>
          </a:xfrm>
          <a:prstGeom prst="roundRect">
            <a:avLst>
              <a:gd name="adj" fmla="val 2703"/>
            </a:avLst>
          </a:prstGeom>
          <a:solidFill>
            <a:srgbClr val="F9FBFD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6453595" y="4135996"/>
            <a:ext cx="210933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REST</a:t>
            </a:r>
          </a:p>
        </p:txBody>
      </p:sp>
      <p:sp>
        <p:nvSpPr>
          <p:cNvPr id="36" name="Rounded Rectangle 42"/>
          <p:cNvSpPr/>
          <p:nvPr/>
        </p:nvSpPr>
        <p:spPr>
          <a:xfrm>
            <a:off x="6440895" y="4713226"/>
            <a:ext cx="2160000" cy="1872000"/>
          </a:xfrm>
          <a:prstGeom prst="roundRect">
            <a:avLst>
              <a:gd name="adj" fmla="val 2703"/>
            </a:avLst>
          </a:prstGeom>
          <a:solidFill>
            <a:srgbClr val="F9FBFD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9304512" y="4135997"/>
            <a:ext cx="2160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FESTA</a:t>
            </a:r>
          </a:p>
        </p:txBody>
      </p:sp>
      <p:sp>
        <p:nvSpPr>
          <p:cNvPr id="41" name="Rounded Rectangle 46"/>
          <p:cNvSpPr/>
          <p:nvPr/>
        </p:nvSpPr>
        <p:spPr>
          <a:xfrm>
            <a:off x="9304512" y="4713227"/>
            <a:ext cx="2160000" cy="1872000"/>
          </a:xfrm>
          <a:prstGeom prst="roundRect">
            <a:avLst>
              <a:gd name="adj" fmla="val 2703"/>
            </a:avLst>
          </a:prstGeom>
          <a:solidFill>
            <a:srgbClr val="F9FBFD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3432810" y="3495966"/>
            <a:ext cx="532638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sz="20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New </a:t>
            </a:r>
            <a:r>
              <a:rPr lang="en-GB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NMR methods</a:t>
            </a:r>
          </a:p>
        </p:txBody>
      </p:sp>
      <p:pic>
        <p:nvPicPr>
          <p:cNvPr id="45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778" y="4781908"/>
            <a:ext cx="1770422" cy="1747270"/>
          </a:xfrm>
          <a:prstGeom prst="rect">
            <a:avLst/>
          </a:prstGeom>
        </p:spPr>
      </p:pic>
      <p:pic>
        <p:nvPicPr>
          <p:cNvPr id="48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90" y="4678206"/>
            <a:ext cx="1972998" cy="1846870"/>
          </a:xfrm>
          <a:prstGeom prst="rect">
            <a:avLst/>
          </a:prstGeom>
        </p:spPr>
      </p:pic>
      <p:pic>
        <p:nvPicPr>
          <p:cNvPr id="50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715" y="4775520"/>
            <a:ext cx="1898389" cy="1749555"/>
          </a:xfrm>
          <a:prstGeom prst="rect">
            <a:avLst/>
          </a:prstGeom>
        </p:spPr>
      </p:pic>
      <p:pic>
        <p:nvPicPr>
          <p:cNvPr id="51" name="Picture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348" y="4777782"/>
            <a:ext cx="2046877" cy="1758173"/>
          </a:xfrm>
          <a:prstGeom prst="rect">
            <a:avLst/>
          </a:prstGeom>
        </p:spPr>
      </p:pic>
      <p:sp>
        <p:nvSpPr>
          <p:cNvPr id="52" name="Text Box 10"/>
          <p:cNvSpPr txBox="1">
            <a:spLocks noChangeArrowheads="1"/>
          </p:cNvSpPr>
          <p:nvPr/>
        </p:nvSpPr>
        <p:spPr bwMode="auto">
          <a:xfrm>
            <a:off x="699632" y="4135997"/>
            <a:ext cx="2160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PSYCHE-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iDOSY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0" y="-1399"/>
            <a:ext cx="12192000" cy="351868"/>
          </a:xfrm>
          <a:prstGeom prst="rect">
            <a:avLst/>
          </a:prstGeom>
          <a:solidFill>
            <a:srgbClr val="F8F8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Our recent work </a:t>
            </a: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		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			                  </a:t>
            </a: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                                                NMR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analysis of mixtures</a:t>
            </a:r>
          </a:p>
        </p:txBody>
      </p:sp>
      <p:cxnSp>
        <p:nvCxnSpPr>
          <p:cNvPr id="32" name="10 Conector recto"/>
          <p:cNvCxnSpPr/>
          <p:nvPr/>
        </p:nvCxnSpPr>
        <p:spPr>
          <a:xfrm>
            <a:off x="-38100" y="356786"/>
            <a:ext cx="12240000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Rectangle 26"/>
          <p:cNvSpPr/>
          <p:nvPr/>
        </p:nvSpPr>
        <p:spPr>
          <a:xfrm>
            <a:off x="112991" y="3495966"/>
            <a:ext cx="11645900" cy="3272766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319140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529546" y="582318"/>
            <a:ext cx="91382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/>
            <a:r>
              <a:rPr lang="en-GB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Multidimensional </a:t>
            </a:r>
            <a:r>
              <a:rPr lang="en-GB" sz="20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Analysis </a:t>
            </a:r>
            <a:r>
              <a:rPr lang="en-GB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for the GNAT </a:t>
            </a:r>
            <a:r>
              <a:rPr lang="en-GB" sz="20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Environment (MAGNATE</a:t>
            </a:r>
            <a:r>
              <a:rPr lang="en-GB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43590" y="5920682"/>
            <a:ext cx="76338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Bookman Old Style" panose="02050604050505020204" pitchFamily="18" charset="0"/>
              </a:rPr>
              <a:t>Main window of the graphical interface of the MAGNATE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590" y="1409283"/>
            <a:ext cx="7633875" cy="446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0"/>
          <p:cNvSpPr/>
          <p:nvPr/>
        </p:nvSpPr>
        <p:spPr>
          <a:xfrm>
            <a:off x="1549866" y="6528039"/>
            <a:ext cx="913825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500" dirty="0">
                <a:solidFill>
                  <a:schemeClr val="accent5">
                    <a:lumMod val="50000"/>
                  </a:schemeClr>
                </a:solidFill>
              </a:rPr>
              <a:t>G. Dal Poggetto, L. Castañar, </a:t>
            </a:r>
            <a:r>
              <a:rPr lang="en-GB" sz="1500" dirty="0">
                <a:solidFill>
                  <a:schemeClr val="accent5">
                    <a:lumMod val="50000"/>
                  </a:schemeClr>
                </a:solidFill>
              </a:rPr>
              <a:t>M. </a:t>
            </a:r>
            <a:r>
              <a:rPr lang="en-GB" sz="1500" dirty="0" err="1">
                <a:solidFill>
                  <a:schemeClr val="accent5">
                    <a:lumMod val="50000"/>
                  </a:schemeClr>
                </a:solidFill>
              </a:rPr>
              <a:t>Foroozandeh</a:t>
            </a:r>
            <a:r>
              <a:rPr lang="en-GB" sz="1500" dirty="0">
                <a:solidFill>
                  <a:schemeClr val="accent5">
                    <a:lumMod val="50000"/>
                  </a:schemeClr>
                </a:solidFill>
              </a:rPr>
              <a:t>, P. </a:t>
            </a:r>
            <a:r>
              <a:rPr lang="en-GB" sz="1500" dirty="0" err="1">
                <a:solidFill>
                  <a:schemeClr val="accent5">
                    <a:lumMod val="50000"/>
                  </a:schemeClr>
                </a:solidFill>
              </a:rPr>
              <a:t>Kiraly</a:t>
            </a:r>
            <a:r>
              <a:rPr lang="en-GB" sz="1500" dirty="0">
                <a:solidFill>
                  <a:schemeClr val="accent5">
                    <a:lumMod val="50000"/>
                  </a:schemeClr>
                </a:solidFill>
              </a:rPr>
              <a:t>, R. W. Adams</a:t>
            </a:r>
            <a:r>
              <a:rPr lang="it-IT" sz="1500" dirty="0">
                <a:solidFill>
                  <a:schemeClr val="accent5">
                    <a:lumMod val="50000"/>
                  </a:schemeClr>
                </a:solidFill>
              </a:rPr>
              <a:t>, G. A. Morris, M. Nilsson </a:t>
            </a:r>
            <a:r>
              <a:rPr lang="it-IT" sz="1500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it-IT" sz="1500" i="1" dirty="0" smtClean="0">
                <a:solidFill>
                  <a:schemeClr val="accent5">
                    <a:lumMod val="50000"/>
                  </a:schemeClr>
                </a:solidFill>
              </a:rPr>
              <a:t>in preparation)</a:t>
            </a:r>
            <a:endParaRPr lang="en-GB" sz="15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1744960" y="6535938"/>
            <a:ext cx="4024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a-ES" sz="12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9</a:t>
            </a:r>
            <a:endParaRPr lang="ca-ES" sz="1200" b="1" dirty="0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-1399"/>
            <a:ext cx="12192000" cy="351868"/>
          </a:xfrm>
          <a:prstGeom prst="rect">
            <a:avLst/>
          </a:prstGeom>
          <a:solidFill>
            <a:srgbClr val="F8F8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New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NMR software </a:t>
            </a: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			                                                </a:t>
            </a: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                           MAGNATE</a:t>
            </a:r>
            <a:endParaRPr lang="en-GB" sz="1400" b="1" dirty="0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10 Conector recto"/>
          <p:cNvCxnSpPr/>
          <p:nvPr/>
        </p:nvCxnSpPr>
        <p:spPr>
          <a:xfrm>
            <a:off x="1524001" y="356786"/>
            <a:ext cx="9138257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10 Conector recto"/>
          <p:cNvCxnSpPr/>
          <p:nvPr/>
        </p:nvCxnSpPr>
        <p:spPr>
          <a:xfrm>
            <a:off x="-38100" y="356786"/>
            <a:ext cx="12240000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59080" y="1657027"/>
            <a:ext cx="3508248" cy="4039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700" dirty="0" smtClean="0">
                <a:latin typeface="Bookman Old Style" panose="02050604050505020204" pitchFamily="18" charset="0"/>
              </a:rPr>
              <a:t>For processing, visualising, and </a:t>
            </a:r>
            <a:r>
              <a:rPr lang="en-GB" sz="1700" dirty="0">
                <a:latin typeface="Bookman Old Style" panose="02050604050505020204" pitchFamily="18" charset="0"/>
              </a:rPr>
              <a:t>analysing </a:t>
            </a:r>
            <a:r>
              <a:rPr lang="en-GB" sz="1700" dirty="0" smtClean="0">
                <a:latin typeface="Bookman Old Style" panose="02050604050505020204" pitchFamily="18" charset="0"/>
              </a:rPr>
              <a:t>3D diffusion NMR data</a:t>
            </a:r>
          </a:p>
          <a:p>
            <a:pPr>
              <a:lnSpc>
                <a:spcPct val="150000"/>
              </a:lnSpc>
            </a:pPr>
            <a:endParaRPr lang="en-GB" sz="600" dirty="0" smtClean="0">
              <a:latin typeface="Bookman Old Style" panose="0205060405050502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700" dirty="0" smtClean="0">
                <a:latin typeface="Bookman Old Style" panose="02050604050505020204" pitchFamily="18" charset="0"/>
              </a:rPr>
              <a:t>Free &amp; open‐source software</a:t>
            </a:r>
          </a:p>
          <a:p>
            <a:pPr>
              <a:lnSpc>
                <a:spcPct val="150000"/>
              </a:lnSpc>
            </a:pPr>
            <a:endParaRPr lang="en-GB" sz="600" dirty="0" smtClean="0">
              <a:latin typeface="Bookman Old Style" panose="0205060405050502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700" dirty="0" smtClean="0">
                <a:latin typeface="Bookman Old Style" panose="02050604050505020204" pitchFamily="18" charset="0"/>
              </a:rPr>
              <a:t>User‐friendly </a:t>
            </a:r>
            <a:r>
              <a:rPr lang="en-GB" sz="1700" dirty="0">
                <a:latin typeface="Bookman Old Style" panose="02050604050505020204" pitchFamily="18" charset="0"/>
              </a:rPr>
              <a:t>graphical </a:t>
            </a:r>
            <a:r>
              <a:rPr lang="en-GB" sz="1700" dirty="0" smtClean="0">
                <a:latin typeface="Bookman Old Style" panose="02050604050505020204" pitchFamily="18" charset="0"/>
              </a:rPr>
              <a:t>interface</a:t>
            </a:r>
          </a:p>
          <a:p>
            <a:pPr>
              <a:lnSpc>
                <a:spcPct val="150000"/>
              </a:lnSpc>
            </a:pPr>
            <a:endParaRPr lang="en-GB" sz="600" dirty="0" smtClean="0">
              <a:latin typeface="Bookman Old Style" panose="0205060405050502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700" dirty="0">
                <a:latin typeface="Bookman Old Style" panose="02050604050505020204" pitchFamily="18" charset="0"/>
              </a:rPr>
              <a:t>MATLAB</a:t>
            </a:r>
            <a:r>
              <a:rPr lang="en-GB" sz="1700" baseline="30000" dirty="0">
                <a:latin typeface="Bookman Old Style" panose="02050604050505020204" pitchFamily="18" charset="0"/>
              </a:rPr>
              <a:t>®</a:t>
            </a:r>
            <a:r>
              <a:rPr lang="en-GB" sz="1700" dirty="0">
                <a:latin typeface="Bookman Old Style" panose="02050604050505020204" pitchFamily="18" charset="0"/>
              </a:rPr>
              <a:t> </a:t>
            </a:r>
            <a:r>
              <a:rPr lang="en-GB" sz="1700" dirty="0" smtClean="0">
                <a:latin typeface="Bookman Old Style" panose="02050604050505020204" pitchFamily="18" charset="0"/>
              </a:rPr>
              <a:t>language (free‐standing </a:t>
            </a:r>
            <a:r>
              <a:rPr lang="en-GB" sz="1700" dirty="0">
                <a:latin typeface="Bookman Old Style" panose="02050604050505020204" pitchFamily="18" charset="0"/>
              </a:rPr>
              <a:t>compiled </a:t>
            </a:r>
            <a:r>
              <a:rPr lang="en-GB" sz="1700" dirty="0" smtClean="0">
                <a:latin typeface="Bookman Old Style" panose="02050604050505020204" pitchFamily="18" charset="0"/>
              </a:rPr>
              <a:t>versions available)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4813540" y="3260784"/>
            <a:ext cx="6124754" cy="862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V="1">
            <a:off x="4856988" y="3141247"/>
            <a:ext cx="2340000" cy="862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3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3047901" y="478045"/>
            <a:ext cx="609620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sz="20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MAGNATE </a:t>
            </a:r>
            <a:r>
              <a:rPr lang="en-GB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&amp; Mixture analysis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44501" y="5539515"/>
            <a:ext cx="4038599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GB" sz="1400" dirty="0" smtClean="0">
                <a:latin typeface="Bookman Old Style" panose="02050604050505020204" pitchFamily="18" charset="0"/>
              </a:rPr>
              <a:t>3D </a:t>
            </a:r>
            <a:r>
              <a:rPr lang="en-GB" sz="1400" dirty="0">
                <a:latin typeface="Bookman Old Style" panose="02050604050505020204" pitchFamily="18" charset="0"/>
              </a:rPr>
              <a:t>DOSY plot </a:t>
            </a:r>
            <a:r>
              <a:rPr lang="en-GB" sz="1400" dirty="0" smtClean="0">
                <a:latin typeface="Bookman Old Style" panose="02050604050505020204" pitchFamily="18" charset="0"/>
              </a:rPr>
              <a:t>from a </a:t>
            </a:r>
            <a:r>
              <a:rPr lang="en-GB" sz="1400" dirty="0" err="1">
                <a:latin typeface="Bookman Old Style" panose="02050604050505020204" pitchFamily="18" charset="0"/>
              </a:rPr>
              <a:t>Oneshot</a:t>
            </a:r>
            <a:r>
              <a:rPr lang="en-GB" sz="1400" dirty="0">
                <a:latin typeface="Bookman Old Style" panose="02050604050505020204" pitchFamily="18" charset="0"/>
              </a:rPr>
              <a:t>-HSQC experiment </a:t>
            </a:r>
            <a:r>
              <a:rPr lang="en-GB" sz="1400" dirty="0" smtClean="0">
                <a:latin typeface="Bookman Old Style" panose="02050604050505020204" pitchFamily="18" charset="0"/>
              </a:rPr>
              <a:t>on </a:t>
            </a:r>
            <a:r>
              <a:rPr lang="en-GB" sz="1400" dirty="0">
                <a:latin typeface="Bookman Old Style" panose="02050604050505020204" pitchFamily="18" charset="0"/>
              </a:rPr>
              <a:t>a mixture of </a:t>
            </a:r>
            <a:r>
              <a:rPr lang="en-GB" sz="1400" dirty="0" smtClean="0">
                <a:latin typeface="Bookman Old Style" panose="02050604050505020204" pitchFamily="18" charset="0"/>
              </a:rPr>
              <a:t>B vitamins</a:t>
            </a:r>
            <a:endParaRPr lang="en-GB" sz="1400" dirty="0">
              <a:latin typeface="Bookman Old Style" panose="020506040505050202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265151" y="5539515"/>
            <a:ext cx="2317509" cy="626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GB" sz="1400" dirty="0">
                <a:latin typeface="Bookman Old Style" panose="02050604050505020204" pitchFamily="18" charset="0"/>
              </a:rPr>
              <a:t>2D projection along </a:t>
            </a:r>
            <a:endParaRPr lang="en-GB" sz="1400" dirty="0" smtClean="0">
              <a:latin typeface="Bookman Old Style" panose="020506040505050202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GB" sz="1400" baseline="30000" dirty="0" smtClean="0">
                <a:latin typeface="Bookman Old Style" panose="02050604050505020204" pitchFamily="18" charset="0"/>
              </a:rPr>
              <a:t>1</a:t>
            </a:r>
            <a:r>
              <a:rPr lang="en-GB" sz="1400" dirty="0" smtClean="0">
                <a:latin typeface="Bookman Old Style" panose="02050604050505020204" pitchFamily="18" charset="0"/>
              </a:rPr>
              <a:t>H dimension</a:t>
            </a:r>
            <a:endParaRPr lang="en-GB" sz="1400" dirty="0">
              <a:latin typeface="Bookman Old Style" panose="02050604050505020204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059151" y="5539515"/>
            <a:ext cx="2317509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GB" sz="1400" dirty="0">
                <a:latin typeface="Bookman Old Style" panose="02050604050505020204" pitchFamily="18" charset="0"/>
              </a:rPr>
              <a:t>2D projection </a:t>
            </a:r>
            <a:r>
              <a:rPr lang="en-GB" sz="1400" dirty="0" smtClean="0">
                <a:latin typeface="Bookman Old Style" panose="02050604050505020204" pitchFamily="18" charset="0"/>
              </a:rPr>
              <a:t>along </a:t>
            </a:r>
            <a:endParaRPr lang="en-GB" sz="1400" dirty="0">
              <a:latin typeface="Bookman Old Style" panose="020506040505050202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GB" sz="1400" baseline="30000" dirty="0" smtClean="0">
                <a:latin typeface="Bookman Old Style" panose="02050604050505020204" pitchFamily="18" charset="0"/>
              </a:rPr>
              <a:t>13</a:t>
            </a:r>
            <a:r>
              <a:rPr lang="en-GB" sz="1400" dirty="0" smtClean="0">
                <a:latin typeface="Bookman Old Style" panose="02050604050505020204" pitchFamily="18" charset="0"/>
              </a:rPr>
              <a:t>C dimension</a:t>
            </a:r>
            <a:endParaRPr lang="en-GB" sz="1400" dirty="0">
              <a:latin typeface="Bookman Old Style" panose="02050604050505020204" pitchFamily="18" charset="0"/>
            </a:endParaRPr>
          </a:p>
        </p:txBody>
      </p:sp>
      <p:sp>
        <p:nvSpPr>
          <p:cNvPr id="57" name="Text Box 10"/>
          <p:cNvSpPr txBox="1">
            <a:spLocks noChangeArrowheads="1"/>
          </p:cNvSpPr>
          <p:nvPr/>
        </p:nvSpPr>
        <p:spPr bwMode="auto">
          <a:xfrm>
            <a:off x="6265151" y="1711303"/>
            <a:ext cx="5050549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2D Projections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604520" y="1711302"/>
            <a:ext cx="3794760" cy="3787532"/>
            <a:chOff x="160020" y="1843648"/>
            <a:chExt cx="3794760" cy="3787532"/>
          </a:xfrm>
        </p:grpSpPr>
        <p:sp>
          <p:nvSpPr>
            <p:cNvPr id="59" name="Parallelogram 58"/>
            <p:cNvSpPr/>
            <p:nvPr/>
          </p:nvSpPr>
          <p:spPr>
            <a:xfrm rot="301933" flipH="1">
              <a:off x="2245159" y="2581912"/>
              <a:ext cx="1660712" cy="2404320"/>
            </a:xfrm>
            <a:prstGeom prst="parallelogram">
              <a:avLst>
                <a:gd name="adj" fmla="val 12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Parallelogram 59"/>
            <p:cNvSpPr/>
            <p:nvPr/>
          </p:nvSpPr>
          <p:spPr>
            <a:xfrm rot="21298067" flipH="1" flipV="1">
              <a:off x="625521" y="2569385"/>
              <a:ext cx="1828347" cy="2404320"/>
            </a:xfrm>
            <a:prstGeom prst="parallelogram">
              <a:avLst>
                <a:gd name="adj" fmla="val 95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Diamond 60"/>
            <p:cNvSpPr/>
            <p:nvPr/>
          </p:nvSpPr>
          <p:spPr>
            <a:xfrm>
              <a:off x="736091" y="4932514"/>
              <a:ext cx="2871216" cy="256032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2" name="Picture 61"/>
            <p:cNvPicPr/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5" r="6789" b="44275"/>
            <a:stretch/>
          </p:blipFill>
          <p:spPr>
            <a:xfrm>
              <a:off x="160020" y="2263140"/>
              <a:ext cx="3794760" cy="3368040"/>
            </a:xfrm>
            <a:prstGeom prst="rect">
              <a:avLst/>
            </a:prstGeom>
          </p:spPr>
        </p:pic>
        <p:sp>
          <p:nvSpPr>
            <p:cNvPr id="63" name="Text Box 10"/>
            <p:cNvSpPr txBox="1">
              <a:spLocks noChangeArrowheads="1"/>
            </p:cNvSpPr>
            <p:nvPr/>
          </p:nvSpPr>
          <p:spPr bwMode="auto">
            <a:xfrm>
              <a:off x="662940" y="1843648"/>
              <a:ext cx="3147059" cy="5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defTabSz="2949575">
                <a:lnSpc>
                  <a:spcPct val="150000"/>
                </a:lnSpc>
              </a:pPr>
              <a:r>
                <a:rPr lang="en-GB" dirty="0">
                  <a:latin typeface="Bookman Old Style" panose="02050604050505020204" pitchFamily="18" charset="0"/>
                  <a:cs typeface="Times New Roman" panose="02020603050405020304" pitchFamily="18" charset="0"/>
                </a:rPr>
                <a:t>3D DOSY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93858" y="2365800"/>
              <a:ext cx="189467" cy="1891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1"/>
          <p:cNvGrpSpPr/>
          <p:nvPr/>
        </p:nvGrpSpPr>
        <p:grpSpPr>
          <a:xfrm>
            <a:off x="4690110" y="1101182"/>
            <a:ext cx="2811780" cy="507831"/>
            <a:chOff x="3166110" y="1051049"/>
            <a:chExt cx="2811780" cy="507831"/>
          </a:xfrm>
        </p:grpSpPr>
        <p:sp>
          <p:nvSpPr>
            <p:cNvPr id="26" name="Rounded Rectangle 42"/>
            <p:cNvSpPr/>
            <p:nvPr/>
          </p:nvSpPr>
          <p:spPr>
            <a:xfrm>
              <a:off x="3296653" y="1161611"/>
              <a:ext cx="2510590" cy="357164"/>
            </a:xfrm>
            <a:prstGeom prst="roundRect">
              <a:avLst>
                <a:gd name="adj" fmla="val 12729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ext Box 10"/>
            <p:cNvSpPr txBox="1">
              <a:spLocks noChangeArrowheads="1"/>
            </p:cNvSpPr>
            <p:nvPr/>
          </p:nvSpPr>
          <p:spPr bwMode="auto">
            <a:xfrm>
              <a:off x="3166110" y="1051049"/>
              <a:ext cx="2811780" cy="5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defTabSz="2949575">
                <a:lnSpc>
                  <a:spcPct val="150000"/>
                </a:lnSpc>
              </a:pPr>
              <a:r>
                <a:rPr lang="en-GB" dirty="0" smtClean="0">
                  <a:solidFill>
                    <a:schemeClr val="accent5">
                      <a:lumMod val="7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Univariate </a:t>
              </a:r>
              <a:r>
                <a:rPr lang="en-GB" dirty="0">
                  <a:solidFill>
                    <a:schemeClr val="accent5">
                      <a:lumMod val="7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methods</a:t>
              </a:r>
            </a:p>
          </p:txBody>
        </p:sp>
      </p:grp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11744960" y="6535938"/>
            <a:ext cx="4024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a-ES" sz="12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10</a:t>
            </a:r>
            <a:endParaRPr lang="ca-ES" sz="1200" b="1" dirty="0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12"/>
          <p:cNvSpPr>
            <a:spLocks noChangeArrowheads="1"/>
          </p:cNvSpPr>
          <p:nvPr/>
        </p:nvSpPr>
        <p:spPr bwMode="auto">
          <a:xfrm>
            <a:off x="0" y="-1399"/>
            <a:ext cx="12192000" cy="351868"/>
          </a:xfrm>
          <a:prstGeom prst="rect">
            <a:avLst/>
          </a:prstGeom>
          <a:solidFill>
            <a:srgbClr val="F8F8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New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NMR software </a:t>
            </a: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			                                                </a:t>
            </a: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                           MAGNATE</a:t>
            </a:r>
            <a:endParaRPr lang="en-GB" sz="1400" b="1" dirty="0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10 Conector recto"/>
          <p:cNvCxnSpPr/>
          <p:nvPr/>
        </p:nvCxnSpPr>
        <p:spPr>
          <a:xfrm>
            <a:off x="1524001" y="356786"/>
            <a:ext cx="9138257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10 Conector recto"/>
          <p:cNvCxnSpPr/>
          <p:nvPr/>
        </p:nvCxnSpPr>
        <p:spPr>
          <a:xfrm>
            <a:off x="-38100" y="356786"/>
            <a:ext cx="12240000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294" y="2531290"/>
            <a:ext cx="5677906" cy="2843011"/>
          </a:xfrm>
          <a:prstGeom prst="rect">
            <a:avLst/>
          </a:prstGeom>
        </p:spPr>
      </p:pic>
      <p:sp>
        <p:nvSpPr>
          <p:cNvPr id="23" name="Rectangle 30"/>
          <p:cNvSpPr/>
          <p:nvPr/>
        </p:nvSpPr>
        <p:spPr>
          <a:xfrm>
            <a:off x="1549866" y="6528039"/>
            <a:ext cx="913825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500" dirty="0">
                <a:solidFill>
                  <a:schemeClr val="accent5">
                    <a:lumMod val="50000"/>
                  </a:schemeClr>
                </a:solidFill>
              </a:rPr>
              <a:t>G. Dal Poggetto, L. Castañar, </a:t>
            </a:r>
            <a:r>
              <a:rPr lang="en-GB" sz="1500" dirty="0">
                <a:solidFill>
                  <a:schemeClr val="accent5">
                    <a:lumMod val="50000"/>
                  </a:schemeClr>
                </a:solidFill>
              </a:rPr>
              <a:t>M. </a:t>
            </a:r>
            <a:r>
              <a:rPr lang="en-GB" sz="1500" dirty="0" err="1">
                <a:solidFill>
                  <a:schemeClr val="accent5">
                    <a:lumMod val="50000"/>
                  </a:schemeClr>
                </a:solidFill>
              </a:rPr>
              <a:t>Foroozandeh</a:t>
            </a:r>
            <a:r>
              <a:rPr lang="en-GB" sz="1500" dirty="0">
                <a:solidFill>
                  <a:schemeClr val="accent5">
                    <a:lumMod val="50000"/>
                  </a:schemeClr>
                </a:solidFill>
              </a:rPr>
              <a:t>, P. </a:t>
            </a:r>
            <a:r>
              <a:rPr lang="en-GB" sz="1500" dirty="0" err="1">
                <a:solidFill>
                  <a:schemeClr val="accent5">
                    <a:lumMod val="50000"/>
                  </a:schemeClr>
                </a:solidFill>
              </a:rPr>
              <a:t>Kiraly</a:t>
            </a:r>
            <a:r>
              <a:rPr lang="en-GB" sz="1500" dirty="0">
                <a:solidFill>
                  <a:schemeClr val="accent5">
                    <a:lumMod val="50000"/>
                  </a:schemeClr>
                </a:solidFill>
              </a:rPr>
              <a:t>, R. W. Adams</a:t>
            </a:r>
            <a:r>
              <a:rPr lang="it-IT" sz="1500" dirty="0">
                <a:solidFill>
                  <a:schemeClr val="accent5">
                    <a:lumMod val="50000"/>
                  </a:schemeClr>
                </a:solidFill>
              </a:rPr>
              <a:t>, G. A. Morris, M. Nilsson </a:t>
            </a:r>
            <a:r>
              <a:rPr lang="it-IT" sz="1500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it-IT" sz="1500" i="1" dirty="0" smtClean="0">
                <a:solidFill>
                  <a:schemeClr val="accent5">
                    <a:lumMod val="50000"/>
                  </a:schemeClr>
                </a:solidFill>
              </a:rPr>
              <a:t>in preparation)</a:t>
            </a:r>
            <a:endParaRPr lang="en-GB" sz="15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77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552341" y="2340482"/>
            <a:ext cx="2347736" cy="2332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6620570" y="2340482"/>
            <a:ext cx="2347736" cy="2332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1138972" y="5575727"/>
            <a:ext cx="9914057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400" dirty="0">
                <a:latin typeface="Bookman Old Style" panose="02050604050505020204" pitchFamily="18" charset="0"/>
              </a:rPr>
              <a:t>2D HSQC spectra obtained from OUTSCORE analysis </a:t>
            </a:r>
            <a:r>
              <a:rPr lang="en-US" sz="1400" dirty="0" smtClean="0">
                <a:latin typeface="Bookman Old Style" panose="02050604050505020204" pitchFamily="18" charset="0"/>
              </a:rPr>
              <a:t>of </a:t>
            </a:r>
            <a:r>
              <a:rPr lang="en-US" sz="1400" dirty="0">
                <a:latin typeface="Bookman Old Style" panose="02050604050505020204" pitchFamily="18" charset="0"/>
              </a:rPr>
              <a:t>the </a:t>
            </a:r>
            <a:r>
              <a:rPr lang="en-US" sz="1400" dirty="0" err="1" smtClean="0">
                <a:latin typeface="Bookman Old Style" panose="02050604050505020204" pitchFamily="18" charset="0"/>
              </a:rPr>
              <a:t>Oneshot</a:t>
            </a:r>
            <a:r>
              <a:rPr lang="en-US" sz="1400" dirty="0" smtClean="0">
                <a:latin typeface="Bookman Old Style" panose="02050604050505020204" pitchFamily="18" charset="0"/>
              </a:rPr>
              <a:t>-HSQC </a:t>
            </a:r>
          </a:p>
          <a:p>
            <a:pPr algn="ctr">
              <a:lnSpc>
                <a:spcPct val="130000"/>
              </a:lnSpc>
            </a:pPr>
            <a:r>
              <a:rPr lang="en-US" sz="1400" dirty="0" smtClean="0">
                <a:latin typeface="Bookman Old Style" panose="02050604050505020204" pitchFamily="18" charset="0"/>
              </a:rPr>
              <a:t>data for </a:t>
            </a:r>
            <a:r>
              <a:rPr lang="en-US" sz="1400" dirty="0">
                <a:latin typeface="Bookman Old Style" panose="02050604050505020204" pitchFamily="18" charset="0"/>
              </a:rPr>
              <a:t>the components of </a:t>
            </a:r>
            <a:r>
              <a:rPr lang="en-US" sz="1400" dirty="0" smtClean="0">
                <a:latin typeface="Bookman Old Style" panose="02050604050505020204" pitchFamily="18" charset="0"/>
              </a:rPr>
              <a:t>a </a:t>
            </a:r>
            <a:r>
              <a:rPr lang="en-US" sz="1400" dirty="0">
                <a:latin typeface="Bookman Old Style" panose="02050604050505020204" pitchFamily="18" charset="0"/>
              </a:rPr>
              <a:t>mixture of flavonoids</a:t>
            </a:r>
            <a:endParaRPr lang="en-GB" sz="1400" dirty="0">
              <a:latin typeface="Bookman Old Style" panose="020506040505050202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276600" y="1952582"/>
            <a:ext cx="26234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latin typeface="Bookman Old Style" panose="02050604050505020204" pitchFamily="18" charset="0"/>
              </a:rPr>
              <a:t>D</a:t>
            </a:r>
            <a:r>
              <a:rPr lang="en-US" sz="1400" dirty="0">
                <a:latin typeface="Bookman Old Style" panose="02050604050505020204" pitchFamily="18" charset="0"/>
              </a:rPr>
              <a:t> = 1.25  x 10</a:t>
            </a:r>
            <a:r>
              <a:rPr lang="en-US" sz="1400" baseline="30000" dirty="0">
                <a:latin typeface="Bookman Old Style" panose="02050604050505020204" pitchFamily="18" charset="0"/>
              </a:rPr>
              <a:t>-10</a:t>
            </a:r>
            <a:r>
              <a:rPr lang="en-US" sz="1400" dirty="0">
                <a:latin typeface="Bookman Old Style" panose="02050604050505020204" pitchFamily="18" charset="0"/>
              </a:rPr>
              <a:t> m</a:t>
            </a:r>
            <a:r>
              <a:rPr lang="en-US" sz="1400" baseline="30000" dirty="0">
                <a:latin typeface="Bookman Old Style" panose="02050604050505020204" pitchFamily="18" charset="0"/>
              </a:rPr>
              <a:t>2</a:t>
            </a:r>
            <a:r>
              <a:rPr lang="en-US" sz="1400" dirty="0">
                <a:latin typeface="Bookman Old Style" panose="02050604050505020204" pitchFamily="18" charset="0"/>
              </a:rPr>
              <a:t> s</a:t>
            </a:r>
            <a:r>
              <a:rPr lang="en-US" sz="1400" baseline="30000" dirty="0">
                <a:latin typeface="Bookman Old Style" panose="02050604050505020204" pitchFamily="18" charset="0"/>
              </a:rPr>
              <a:t>-1</a:t>
            </a:r>
            <a:r>
              <a:rPr lang="en-US" sz="1400" dirty="0">
                <a:latin typeface="Bookman Old Style" panose="02050604050505020204" pitchFamily="18" charset="0"/>
              </a:rPr>
              <a:t> </a:t>
            </a:r>
            <a:endParaRPr lang="en-GB" sz="1400" dirty="0">
              <a:latin typeface="Bookman Old Style" panose="020506040505050202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46568" y="1952582"/>
            <a:ext cx="26371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latin typeface="Bookman Old Style" panose="02050604050505020204" pitchFamily="18" charset="0"/>
              </a:rPr>
              <a:t>D</a:t>
            </a:r>
            <a:r>
              <a:rPr lang="en-US" sz="1400" dirty="0">
                <a:latin typeface="Bookman Old Style" panose="02050604050505020204" pitchFamily="18" charset="0"/>
              </a:rPr>
              <a:t> = 1.63  x 10</a:t>
            </a:r>
            <a:r>
              <a:rPr lang="en-US" sz="1400" baseline="30000" dirty="0">
                <a:latin typeface="Bookman Old Style" panose="02050604050505020204" pitchFamily="18" charset="0"/>
              </a:rPr>
              <a:t>-10</a:t>
            </a:r>
            <a:r>
              <a:rPr lang="en-US" sz="1400" dirty="0">
                <a:latin typeface="Bookman Old Style" panose="02050604050505020204" pitchFamily="18" charset="0"/>
              </a:rPr>
              <a:t> m</a:t>
            </a:r>
            <a:r>
              <a:rPr lang="en-US" sz="1400" baseline="30000" dirty="0">
                <a:latin typeface="Bookman Old Style" panose="02050604050505020204" pitchFamily="18" charset="0"/>
              </a:rPr>
              <a:t>2</a:t>
            </a:r>
            <a:r>
              <a:rPr lang="en-US" sz="1400" dirty="0">
                <a:latin typeface="Bookman Old Style" panose="02050604050505020204" pitchFamily="18" charset="0"/>
              </a:rPr>
              <a:t> s</a:t>
            </a:r>
            <a:r>
              <a:rPr lang="en-US" sz="1400" baseline="30000" dirty="0">
                <a:latin typeface="Bookman Old Style" panose="02050604050505020204" pitchFamily="18" charset="0"/>
              </a:rPr>
              <a:t>-1</a:t>
            </a:r>
            <a:r>
              <a:rPr lang="en-US" sz="1400" dirty="0">
                <a:latin typeface="Bookman Old Style" panose="02050604050505020204" pitchFamily="18" charset="0"/>
              </a:rPr>
              <a:t> </a:t>
            </a:r>
            <a:endParaRPr lang="en-GB" sz="1400" dirty="0">
              <a:latin typeface="Bookman Old Style" panose="02050604050505020204" pitchFamily="18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3047901" y="478045"/>
            <a:ext cx="609620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sz="20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MAGNATE </a:t>
            </a:r>
            <a:r>
              <a:rPr lang="en-GB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&amp; Mixture analysis</a:t>
            </a:r>
          </a:p>
        </p:txBody>
      </p:sp>
      <p:grpSp>
        <p:nvGrpSpPr>
          <p:cNvPr id="20" name="Group 1"/>
          <p:cNvGrpSpPr/>
          <p:nvPr/>
        </p:nvGrpSpPr>
        <p:grpSpPr>
          <a:xfrm>
            <a:off x="4690110" y="1101182"/>
            <a:ext cx="2811780" cy="467726"/>
            <a:chOff x="3166110" y="1051049"/>
            <a:chExt cx="2811780" cy="467726"/>
          </a:xfrm>
        </p:grpSpPr>
        <p:sp>
          <p:nvSpPr>
            <p:cNvPr id="21" name="Rounded Rectangle 42"/>
            <p:cNvSpPr/>
            <p:nvPr/>
          </p:nvSpPr>
          <p:spPr>
            <a:xfrm>
              <a:off x="3296653" y="1161611"/>
              <a:ext cx="2510590" cy="357164"/>
            </a:xfrm>
            <a:prstGeom prst="roundRect">
              <a:avLst>
                <a:gd name="adj" fmla="val 12729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>
              <a:off x="3166110" y="1051049"/>
              <a:ext cx="2811780" cy="460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defTabSz="2949575">
                <a:lnSpc>
                  <a:spcPct val="150000"/>
                </a:lnSpc>
              </a:pPr>
              <a:r>
                <a:rPr lang="en-GB" dirty="0" smtClean="0">
                  <a:solidFill>
                    <a:schemeClr val="accent5">
                      <a:lumMod val="7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Multivariate </a:t>
              </a:r>
              <a:r>
                <a:rPr lang="en-GB" dirty="0">
                  <a:solidFill>
                    <a:schemeClr val="accent5">
                      <a:lumMod val="7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methods</a:t>
              </a:r>
            </a:p>
          </p:txBody>
        </p:sp>
      </p:grp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11744960" y="6535938"/>
            <a:ext cx="4024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a-ES" sz="12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11</a:t>
            </a:r>
            <a:endParaRPr lang="ca-ES" sz="1200" b="1" dirty="0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12"/>
          <p:cNvSpPr>
            <a:spLocks noChangeArrowheads="1"/>
          </p:cNvSpPr>
          <p:nvPr/>
        </p:nvSpPr>
        <p:spPr bwMode="auto">
          <a:xfrm>
            <a:off x="0" y="-1399"/>
            <a:ext cx="12192000" cy="351868"/>
          </a:xfrm>
          <a:prstGeom prst="rect">
            <a:avLst/>
          </a:prstGeom>
          <a:solidFill>
            <a:srgbClr val="F8F8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New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NMR software </a:t>
            </a: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			                                                </a:t>
            </a: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                           MAGNATE</a:t>
            </a:r>
            <a:endParaRPr lang="en-GB" sz="1400" b="1" dirty="0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10 Conector recto"/>
          <p:cNvCxnSpPr/>
          <p:nvPr/>
        </p:nvCxnSpPr>
        <p:spPr>
          <a:xfrm>
            <a:off x="1524001" y="356786"/>
            <a:ext cx="9138257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10 Conector recto"/>
          <p:cNvCxnSpPr/>
          <p:nvPr/>
        </p:nvCxnSpPr>
        <p:spPr>
          <a:xfrm>
            <a:off x="-38100" y="356786"/>
            <a:ext cx="12240000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84"/>
          <a:stretch/>
        </p:blipFill>
        <p:spPr>
          <a:xfrm>
            <a:off x="700268" y="2285639"/>
            <a:ext cx="5243332" cy="309372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6"/>
          <a:stretch/>
        </p:blipFill>
        <p:spPr>
          <a:xfrm>
            <a:off x="6519672" y="2285639"/>
            <a:ext cx="4798324" cy="3093726"/>
          </a:xfrm>
          <a:prstGeom prst="rect">
            <a:avLst/>
          </a:prstGeom>
        </p:spPr>
      </p:pic>
      <p:sp>
        <p:nvSpPr>
          <p:cNvPr id="24" name="Rectangle 30"/>
          <p:cNvSpPr/>
          <p:nvPr/>
        </p:nvSpPr>
        <p:spPr>
          <a:xfrm>
            <a:off x="1549866" y="6528039"/>
            <a:ext cx="913825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500" dirty="0">
                <a:solidFill>
                  <a:schemeClr val="accent5">
                    <a:lumMod val="50000"/>
                  </a:schemeClr>
                </a:solidFill>
              </a:rPr>
              <a:t>G. Dal Poggetto, L. Castañar, </a:t>
            </a:r>
            <a:r>
              <a:rPr lang="en-GB" sz="1500" dirty="0">
                <a:solidFill>
                  <a:schemeClr val="accent5">
                    <a:lumMod val="50000"/>
                  </a:schemeClr>
                </a:solidFill>
              </a:rPr>
              <a:t>M. </a:t>
            </a:r>
            <a:r>
              <a:rPr lang="en-GB" sz="1500" dirty="0" err="1">
                <a:solidFill>
                  <a:schemeClr val="accent5">
                    <a:lumMod val="50000"/>
                  </a:schemeClr>
                </a:solidFill>
              </a:rPr>
              <a:t>Foroozandeh</a:t>
            </a:r>
            <a:r>
              <a:rPr lang="en-GB" sz="1500" dirty="0">
                <a:solidFill>
                  <a:schemeClr val="accent5">
                    <a:lumMod val="50000"/>
                  </a:schemeClr>
                </a:solidFill>
              </a:rPr>
              <a:t>, P. </a:t>
            </a:r>
            <a:r>
              <a:rPr lang="en-GB" sz="1500" dirty="0" err="1">
                <a:solidFill>
                  <a:schemeClr val="accent5">
                    <a:lumMod val="50000"/>
                  </a:schemeClr>
                </a:solidFill>
              </a:rPr>
              <a:t>Kiraly</a:t>
            </a:r>
            <a:r>
              <a:rPr lang="en-GB" sz="1500" dirty="0">
                <a:solidFill>
                  <a:schemeClr val="accent5">
                    <a:lumMod val="50000"/>
                  </a:schemeClr>
                </a:solidFill>
              </a:rPr>
              <a:t>, R. W. Adams</a:t>
            </a:r>
            <a:r>
              <a:rPr lang="it-IT" sz="1500" dirty="0">
                <a:solidFill>
                  <a:schemeClr val="accent5">
                    <a:lumMod val="50000"/>
                  </a:schemeClr>
                </a:solidFill>
              </a:rPr>
              <a:t>, G. A. Morris, M. Nilsson </a:t>
            </a:r>
            <a:r>
              <a:rPr lang="it-IT" sz="1500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it-IT" sz="1500" i="1" dirty="0" smtClean="0">
                <a:solidFill>
                  <a:schemeClr val="accent5">
                    <a:lumMod val="50000"/>
                  </a:schemeClr>
                </a:solidFill>
              </a:rPr>
              <a:t>in preparation)</a:t>
            </a:r>
            <a:endParaRPr lang="en-GB" sz="15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07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621" y="3324561"/>
            <a:ext cx="2039596" cy="2039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756152" y="5504705"/>
            <a:ext cx="31534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err="1">
                <a:latin typeface="Bookman Old Style" panose="02050604050505020204" pitchFamily="18" charset="0"/>
              </a:rPr>
              <a:t>Guilherme</a:t>
            </a:r>
            <a:r>
              <a:rPr lang="en-GB" sz="2000" dirty="0">
                <a:latin typeface="Bookman Old Style" panose="02050604050505020204" pitchFamily="18" charset="0"/>
              </a:rPr>
              <a:t> Dal </a:t>
            </a:r>
            <a:r>
              <a:rPr lang="en-GB" sz="2000" dirty="0" err="1">
                <a:latin typeface="Bookman Old Style" panose="02050604050505020204" pitchFamily="18" charset="0"/>
              </a:rPr>
              <a:t>Poggetto</a:t>
            </a:r>
            <a:endParaRPr lang="en-GB" sz="2000" dirty="0">
              <a:latin typeface="Bookman Old Style" panose="02050604050505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56474" y="1164554"/>
            <a:ext cx="1521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Bookman Old Style" panose="02050604050505020204" pitchFamily="18" charset="0"/>
              </a:rPr>
              <a:t>Poster </a:t>
            </a:r>
            <a:r>
              <a:rPr lang="en-GB" sz="2000" dirty="0" smtClean="0">
                <a:latin typeface="Bookman Old Style" panose="02050604050505020204" pitchFamily="18" charset="0"/>
              </a:rPr>
              <a:t>359</a:t>
            </a:r>
            <a:endParaRPr lang="en-GB" sz="2000" dirty="0">
              <a:latin typeface="Bookman Old Style" panose="02050604050505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15"/>
          <a:stretch/>
        </p:blipFill>
        <p:spPr>
          <a:xfrm>
            <a:off x="4664170" y="604942"/>
            <a:ext cx="7185793" cy="62022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5100" y="1753834"/>
            <a:ext cx="4318000" cy="96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latin typeface="Bookman Old Style" panose="02050604050505020204" pitchFamily="18" charset="0"/>
              </a:rPr>
              <a:t>A new analysis tool for 3D diffusion NMR experiments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-1399"/>
            <a:ext cx="12192000" cy="351868"/>
          </a:xfrm>
          <a:prstGeom prst="rect">
            <a:avLst/>
          </a:prstGeom>
          <a:solidFill>
            <a:srgbClr val="F8F8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New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NMR software </a:t>
            </a: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			                                                </a:t>
            </a: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                           MAGNATE</a:t>
            </a:r>
            <a:endParaRPr lang="en-GB" sz="1400" b="1" dirty="0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1524001" y="356786"/>
            <a:ext cx="9138257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10 Conector recto"/>
          <p:cNvCxnSpPr/>
          <p:nvPr/>
        </p:nvCxnSpPr>
        <p:spPr>
          <a:xfrm>
            <a:off x="-38100" y="356786"/>
            <a:ext cx="12240000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Rectángulo redondeado 2"/>
          <p:cNvSpPr/>
          <p:nvPr/>
        </p:nvSpPr>
        <p:spPr>
          <a:xfrm>
            <a:off x="4229100" y="6337300"/>
            <a:ext cx="7962900" cy="736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093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 Box 10"/>
          <p:cNvSpPr txBox="1">
            <a:spLocks noChangeArrowheads="1"/>
          </p:cNvSpPr>
          <p:nvPr/>
        </p:nvSpPr>
        <p:spPr bwMode="auto">
          <a:xfrm>
            <a:off x="3570133" y="1025699"/>
            <a:ext cx="1951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/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GNAT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3570133" y="1413039"/>
            <a:ext cx="1941352" cy="1883988"/>
          </a:xfrm>
          <a:prstGeom prst="roundRect">
            <a:avLst>
              <a:gd name="adj" fmla="val 2703"/>
            </a:avLst>
          </a:prstGeom>
          <a:solidFill>
            <a:srgbClr val="F9FBFD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Text Box 10"/>
          <p:cNvSpPr txBox="1">
            <a:spLocks noChangeArrowheads="1"/>
          </p:cNvSpPr>
          <p:nvPr/>
        </p:nvSpPr>
        <p:spPr bwMode="auto">
          <a:xfrm>
            <a:off x="6666266" y="940082"/>
            <a:ext cx="1941352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MAGNATE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6666266" y="1413039"/>
            <a:ext cx="1941352" cy="1883988"/>
          </a:xfrm>
          <a:prstGeom prst="roundRect">
            <a:avLst>
              <a:gd name="adj" fmla="val 2703"/>
            </a:avLst>
          </a:prstGeom>
          <a:solidFill>
            <a:srgbClr val="F9FBFD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Text Box 10"/>
          <p:cNvSpPr txBox="1">
            <a:spLocks noChangeArrowheads="1"/>
          </p:cNvSpPr>
          <p:nvPr/>
        </p:nvSpPr>
        <p:spPr bwMode="auto">
          <a:xfrm>
            <a:off x="3432810" y="428388"/>
            <a:ext cx="5326380" cy="49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sz="20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New </a:t>
            </a:r>
            <a:r>
              <a:rPr lang="en-GB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NMR software</a:t>
            </a:r>
          </a:p>
        </p:txBody>
      </p:sp>
      <p:pic>
        <p:nvPicPr>
          <p:cNvPr id="10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3"/>
          <a:stretch/>
        </p:blipFill>
        <p:spPr bwMode="auto">
          <a:xfrm>
            <a:off x="3580045" y="1430582"/>
            <a:ext cx="1941353" cy="1848066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2"/>
          <a:stretch/>
        </p:blipFill>
        <p:spPr bwMode="auto">
          <a:xfrm>
            <a:off x="6676179" y="1430582"/>
            <a:ext cx="1948183" cy="1856087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ounded Rectangle 36"/>
          <p:cNvSpPr/>
          <p:nvPr/>
        </p:nvSpPr>
        <p:spPr>
          <a:xfrm>
            <a:off x="699632" y="4713227"/>
            <a:ext cx="2160000" cy="1872000"/>
          </a:xfrm>
          <a:prstGeom prst="roundRect">
            <a:avLst>
              <a:gd name="adj" fmla="val 2703"/>
            </a:avLst>
          </a:prstGeom>
          <a:solidFill>
            <a:srgbClr val="F9FBFD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3406990" y="4093431"/>
            <a:ext cx="25270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/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Selective 1D </a:t>
            </a:r>
          </a:p>
          <a:p>
            <a:pPr algn="ctr" defTabSz="2949575"/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TOCSY-PSYCHE</a:t>
            </a:r>
          </a:p>
        </p:txBody>
      </p:sp>
      <p:sp>
        <p:nvSpPr>
          <p:cNvPr id="31" name="Rounded Rectangle 38"/>
          <p:cNvSpPr/>
          <p:nvPr/>
        </p:nvSpPr>
        <p:spPr>
          <a:xfrm>
            <a:off x="3566006" y="4713226"/>
            <a:ext cx="2160000" cy="1872000"/>
          </a:xfrm>
          <a:prstGeom prst="roundRect">
            <a:avLst>
              <a:gd name="adj" fmla="val 2703"/>
            </a:avLst>
          </a:prstGeom>
          <a:solidFill>
            <a:srgbClr val="F9FBFD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6453595" y="4135996"/>
            <a:ext cx="210933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REST</a:t>
            </a:r>
          </a:p>
        </p:txBody>
      </p:sp>
      <p:sp>
        <p:nvSpPr>
          <p:cNvPr id="36" name="Rounded Rectangle 42"/>
          <p:cNvSpPr/>
          <p:nvPr/>
        </p:nvSpPr>
        <p:spPr>
          <a:xfrm>
            <a:off x="6440895" y="4713226"/>
            <a:ext cx="2160000" cy="1872000"/>
          </a:xfrm>
          <a:prstGeom prst="roundRect">
            <a:avLst>
              <a:gd name="adj" fmla="val 2703"/>
            </a:avLst>
          </a:prstGeom>
          <a:solidFill>
            <a:srgbClr val="F9FBFD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9304512" y="4135997"/>
            <a:ext cx="2160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FESTA</a:t>
            </a:r>
          </a:p>
        </p:txBody>
      </p:sp>
      <p:sp>
        <p:nvSpPr>
          <p:cNvPr id="41" name="Rounded Rectangle 46"/>
          <p:cNvSpPr/>
          <p:nvPr/>
        </p:nvSpPr>
        <p:spPr>
          <a:xfrm>
            <a:off x="9304512" y="4713227"/>
            <a:ext cx="2160000" cy="1872000"/>
          </a:xfrm>
          <a:prstGeom prst="roundRect">
            <a:avLst>
              <a:gd name="adj" fmla="val 2703"/>
            </a:avLst>
          </a:prstGeom>
          <a:solidFill>
            <a:srgbClr val="F9FBFD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3432810" y="3495966"/>
            <a:ext cx="532638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sz="20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New </a:t>
            </a:r>
            <a:r>
              <a:rPr lang="en-GB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NMR methods</a:t>
            </a:r>
          </a:p>
        </p:txBody>
      </p:sp>
      <p:pic>
        <p:nvPicPr>
          <p:cNvPr id="45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778" y="4781908"/>
            <a:ext cx="1770422" cy="1747270"/>
          </a:xfrm>
          <a:prstGeom prst="rect">
            <a:avLst/>
          </a:prstGeom>
        </p:spPr>
      </p:pic>
      <p:pic>
        <p:nvPicPr>
          <p:cNvPr id="48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90" y="4678206"/>
            <a:ext cx="1972998" cy="1846870"/>
          </a:xfrm>
          <a:prstGeom prst="rect">
            <a:avLst/>
          </a:prstGeom>
        </p:spPr>
      </p:pic>
      <p:pic>
        <p:nvPicPr>
          <p:cNvPr id="50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715" y="4775520"/>
            <a:ext cx="1898389" cy="1749555"/>
          </a:xfrm>
          <a:prstGeom prst="rect">
            <a:avLst/>
          </a:prstGeom>
        </p:spPr>
      </p:pic>
      <p:pic>
        <p:nvPicPr>
          <p:cNvPr id="51" name="Picture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348" y="4777782"/>
            <a:ext cx="2046877" cy="1758173"/>
          </a:xfrm>
          <a:prstGeom prst="rect">
            <a:avLst/>
          </a:prstGeom>
        </p:spPr>
      </p:pic>
      <p:sp>
        <p:nvSpPr>
          <p:cNvPr id="52" name="Text Box 10"/>
          <p:cNvSpPr txBox="1">
            <a:spLocks noChangeArrowheads="1"/>
          </p:cNvSpPr>
          <p:nvPr/>
        </p:nvSpPr>
        <p:spPr bwMode="auto">
          <a:xfrm>
            <a:off x="699632" y="4135997"/>
            <a:ext cx="2160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PSYCHE-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iDOSY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0" y="-1399"/>
            <a:ext cx="12192000" cy="351868"/>
          </a:xfrm>
          <a:prstGeom prst="rect">
            <a:avLst/>
          </a:prstGeom>
          <a:solidFill>
            <a:srgbClr val="F8F8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Our recent work                          			                  </a:t>
            </a: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                                                NMR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analysis of mixtures</a:t>
            </a:r>
          </a:p>
        </p:txBody>
      </p:sp>
      <p:cxnSp>
        <p:nvCxnSpPr>
          <p:cNvPr id="32" name="10 Conector recto"/>
          <p:cNvCxnSpPr/>
          <p:nvPr/>
        </p:nvCxnSpPr>
        <p:spPr>
          <a:xfrm>
            <a:off x="-38100" y="356786"/>
            <a:ext cx="12240000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Rectangle 26"/>
          <p:cNvSpPr/>
          <p:nvPr/>
        </p:nvSpPr>
        <p:spPr>
          <a:xfrm>
            <a:off x="3406990" y="4093431"/>
            <a:ext cx="8492910" cy="2735758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426834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12"/>
          <p:cNvSpPr>
            <a:spLocks noChangeArrowheads="1"/>
          </p:cNvSpPr>
          <p:nvPr/>
        </p:nvSpPr>
        <p:spPr bwMode="auto">
          <a:xfrm>
            <a:off x="0" y="-1399"/>
            <a:ext cx="12192000" cy="351868"/>
          </a:xfrm>
          <a:prstGeom prst="rect">
            <a:avLst/>
          </a:prstGeom>
          <a:solidFill>
            <a:srgbClr val="F8F8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New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NMR methods                         			                                  </a:t>
            </a: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                                                PSYCHE-</a:t>
            </a:r>
            <a:r>
              <a:rPr lang="en-GB" sz="1400" b="1" dirty="0" err="1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iDOSY</a:t>
            </a:r>
            <a:endParaRPr lang="en-GB" sz="1400" b="1" dirty="0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8268037" y="2282607"/>
            <a:ext cx="2952000" cy="16635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040"/>
          <a:stretch/>
        </p:blipFill>
        <p:spPr bwMode="auto">
          <a:xfrm>
            <a:off x="258992" y="1717575"/>
            <a:ext cx="4383342" cy="198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3432810" y="472434"/>
            <a:ext cx="532638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Diffusion NMR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60"/>
          <a:stretch/>
        </p:blipFill>
        <p:spPr bwMode="auto">
          <a:xfrm>
            <a:off x="258992" y="3706293"/>
            <a:ext cx="4383342" cy="247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3" descr="Dosy_eg_colour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58"/>
          <a:stretch/>
        </p:blipFill>
        <p:spPr bwMode="auto">
          <a:xfrm>
            <a:off x="8057647" y="1576768"/>
            <a:ext cx="3176693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1253615" y="6480313"/>
            <a:ext cx="9118135" cy="3345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57200"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1500" i="1" dirty="0" err="1" smtClean="0"/>
              <a:t>eMagRes</a:t>
            </a:r>
            <a:r>
              <a:rPr lang="en-GB" sz="1500" i="1" dirty="0" smtClean="0"/>
              <a:t> </a:t>
            </a:r>
            <a:r>
              <a:rPr lang="en-GB" sz="1500" b="1" dirty="0"/>
              <a:t>2009</a:t>
            </a:r>
            <a:r>
              <a:rPr lang="en-GB" sz="1500" dirty="0"/>
              <a:t>. DOI: 10.1002/9780470034590.emrstm0119.pub2</a:t>
            </a:r>
            <a:endParaRPr lang="en-GB" sz="1500" dirty="0">
              <a:latin typeface="Corbel" pitchFamily="34" charset="0"/>
            </a:endParaRPr>
          </a:p>
        </p:txBody>
      </p:sp>
      <p:pic>
        <p:nvPicPr>
          <p:cNvPr id="24" name="Picture 23"/>
          <p:cNvPicPr/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58981" r="92752" b="8111"/>
          <a:stretch/>
        </p:blipFill>
        <p:spPr>
          <a:xfrm>
            <a:off x="7854700" y="2069655"/>
            <a:ext cx="250653" cy="1810807"/>
          </a:xfrm>
          <a:prstGeom prst="rect">
            <a:avLst/>
          </a:prstGeom>
        </p:spPr>
      </p:pic>
      <p:pic>
        <p:nvPicPr>
          <p:cNvPr id="25" name="Picture 13" descr="Dosy_eg_colour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657" r="92642"/>
          <a:stretch/>
        </p:blipFill>
        <p:spPr bwMode="auto">
          <a:xfrm flipH="1">
            <a:off x="11214900" y="2219710"/>
            <a:ext cx="252306" cy="207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7972407" y="1857426"/>
            <a:ext cx="364211" cy="338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11379976" y="2509963"/>
            <a:ext cx="5100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200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DSS</a:t>
            </a:r>
            <a:endParaRPr lang="en-US" sz="1200" dirty="0">
              <a:solidFill>
                <a:srgbClr val="0000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1442222" y="3462463"/>
            <a:ext cx="5549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r>
              <a:rPr lang="en-US" sz="1200" dirty="0">
                <a:solidFill>
                  <a:srgbClr val="010000"/>
                </a:solidFill>
                <a:latin typeface="Bookman Old Style" panose="02050604050505020204" pitchFamily="18" charset="0"/>
              </a:rPr>
              <a:t>HDO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11379976" y="2685223"/>
            <a:ext cx="7601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200" dirty="0">
                <a:solidFill>
                  <a:srgbClr val="00B050"/>
                </a:solidFill>
                <a:latin typeface="Bookman Old Style" panose="02050604050505020204" pitchFamily="18" charset="0"/>
              </a:rPr>
              <a:t>Choline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11379977" y="2890963"/>
            <a:ext cx="7745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200" dirty="0">
                <a:solidFill>
                  <a:srgbClr val="CC00CC"/>
                </a:solidFill>
                <a:latin typeface="Bookman Old Style" panose="02050604050505020204" pitchFamily="18" charset="0"/>
              </a:rPr>
              <a:t>Acetone</a:t>
            </a:r>
          </a:p>
        </p:txBody>
      </p:sp>
      <p:sp>
        <p:nvSpPr>
          <p:cNvPr id="33" name="Line 11"/>
          <p:cNvSpPr>
            <a:spLocks noChangeShapeType="1"/>
          </p:cNvSpPr>
          <p:nvPr/>
        </p:nvSpPr>
        <p:spPr bwMode="auto">
          <a:xfrm flipV="1">
            <a:off x="3890116" y="2480142"/>
            <a:ext cx="809642" cy="1136454"/>
          </a:xfrm>
          <a:prstGeom prst="line">
            <a:avLst/>
          </a:prstGeom>
          <a:noFill/>
          <a:ln w="19050">
            <a:solidFill>
              <a:schemeClr val="bg2">
                <a:lumMod val="2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457200"/>
            <a:endParaRPr lang="en-GB">
              <a:solidFill>
                <a:srgbClr val="009999"/>
              </a:solidFill>
            </a:endParaRPr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4307942" y="2933476"/>
            <a:ext cx="1310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1600" i="1" dirty="0">
                <a:solidFill>
                  <a:srgbClr val="010000"/>
                </a:solidFill>
                <a:latin typeface="Bookman Old Style" panose="02050604050505020204" pitchFamily="18" charset="0"/>
              </a:rPr>
              <a:t>g</a:t>
            </a:r>
            <a:endParaRPr lang="en-US" sz="1600" dirty="0">
              <a:solidFill>
                <a:srgbClr val="01000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348735"/>
              </p:ext>
            </p:extLst>
          </p:nvPr>
        </p:nvGraphicFramePr>
        <p:xfrm>
          <a:off x="3162076" y="1829758"/>
          <a:ext cx="1322722" cy="426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6" name="CS ChemDraw Drawing" r:id="rId7" imgW="2945746" imgH="949420" progId="ChemDraw.Document.6.0">
                  <p:embed/>
                </p:oleObj>
              </mc:Choice>
              <mc:Fallback>
                <p:oleObj name="CS ChemDraw Drawing" r:id="rId7" imgW="2945746" imgH="9494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62076" y="1829758"/>
                        <a:ext cx="1322722" cy="4261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124439"/>
              </p:ext>
            </p:extLst>
          </p:nvPr>
        </p:nvGraphicFramePr>
        <p:xfrm>
          <a:off x="616284" y="1571937"/>
          <a:ext cx="390545" cy="192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7" name="CS ChemDraw Drawing" r:id="rId9" imgW="870260" imgH="428233" progId="ChemDraw.Document.6.0">
                  <p:embed/>
                </p:oleObj>
              </mc:Choice>
              <mc:Fallback>
                <p:oleObj name="CS ChemDraw Drawing" r:id="rId9" imgW="870260" imgH="42823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6284" y="1571937"/>
                        <a:ext cx="390545" cy="1924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358100"/>
              </p:ext>
            </p:extLst>
          </p:nvPr>
        </p:nvGraphicFramePr>
        <p:xfrm>
          <a:off x="2376313" y="1826380"/>
          <a:ext cx="624302" cy="385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8" name="CS ChemDraw Drawing" r:id="rId11" imgW="1389996" imgH="859493" progId="ChemDraw.Document.6.0">
                  <p:embed/>
                </p:oleObj>
              </mc:Choice>
              <mc:Fallback>
                <p:oleObj name="CS ChemDraw Drawing" r:id="rId11" imgW="1389996" imgH="85949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376313" y="1826380"/>
                        <a:ext cx="624302" cy="385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62306"/>
              </p:ext>
            </p:extLst>
          </p:nvPr>
        </p:nvGraphicFramePr>
        <p:xfrm>
          <a:off x="1253615" y="1816685"/>
          <a:ext cx="902959" cy="44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9" name="CS ChemDraw Drawing" r:id="rId13" imgW="2011734" imgH="998274" progId="ChemDraw.Document.6.0">
                  <p:embed/>
                </p:oleObj>
              </mc:Choice>
              <mc:Fallback>
                <p:oleObj name="CS ChemDraw Drawing" r:id="rId13" imgW="2011734" imgH="99827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253615" y="1816685"/>
                        <a:ext cx="902959" cy="448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Straight Arrow Connector 40"/>
          <p:cNvCxnSpPr/>
          <p:nvPr/>
        </p:nvCxnSpPr>
        <p:spPr>
          <a:xfrm flipH="1">
            <a:off x="660982" y="1773303"/>
            <a:ext cx="109728" cy="26954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1391219" y="2314002"/>
            <a:ext cx="54864" cy="563289"/>
          </a:xfrm>
          <a:prstGeom prst="straightConnector1">
            <a:avLst/>
          </a:prstGeom>
          <a:ln w="127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1698425" y="2344875"/>
            <a:ext cx="51816" cy="453639"/>
          </a:xfrm>
          <a:prstGeom prst="straightConnector1">
            <a:avLst/>
          </a:prstGeom>
          <a:ln w="127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922854" y="2328833"/>
            <a:ext cx="116586" cy="298475"/>
          </a:xfrm>
          <a:prstGeom prst="straightConnector1">
            <a:avLst/>
          </a:prstGeom>
          <a:ln w="127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2302330" y="2298212"/>
            <a:ext cx="973836" cy="433096"/>
          </a:xfrm>
          <a:prstGeom prst="straightConnector1">
            <a:avLst/>
          </a:prstGeom>
          <a:ln w="127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2658946" y="2250557"/>
            <a:ext cx="26042" cy="531915"/>
          </a:xfrm>
          <a:prstGeom prst="straightConnector1">
            <a:avLst/>
          </a:prstGeom>
          <a:ln w="12700">
            <a:solidFill>
              <a:srgbClr val="CC00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3062806" y="2298212"/>
            <a:ext cx="512064" cy="417856"/>
          </a:xfrm>
          <a:prstGeom prst="straightConnector1">
            <a:avLst/>
          </a:prstGeom>
          <a:ln w="127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3836998" y="2328833"/>
            <a:ext cx="22860" cy="242129"/>
          </a:xfrm>
          <a:prstGeom prst="straightConnector1">
            <a:avLst/>
          </a:prstGeom>
          <a:ln w="127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4195139" y="2295235"/>
            <a:ext cx="105895" cy="167313"/>
          </a:xfrm>
          <a:prstGeom prst="straightConnector1">
            <a:avLst/>
          </a:prstGeom>
          <a:ln w="127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8275657" y="2639797"/>
            <a:ext cx="2952000" cy="0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8275657" y="2815057"/>
            <a:ext cx="2952000" cy="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8260417" y="2997937"/>
            <a:ext cx="2952000" cy="0"/>
          </a:xfrm>
          <a:prstGeom prst="line">
            <a:avLst/>
          </a:prstGeom>
          <a:ln>
            <a:solidFill>
              <a:srgbClr val="CC00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8260417" y="3599917"/>
            <a:ext cx="295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7757682" y="4651758"/>
            <a:ext cx="3972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Bookman Old Style" panose="02050604050505020204" pitchFamily="18" charset="0"/>
              </a:rPr>
              <a:t>All signals from a given molecule:</a:t>
            </a:r>
          </a:p>
        </p:txBody>
      </p:sp>
      <p:sp>
        <p:nvSpPr>
          <p:cNvPr id="86" name="Rectangle 85"/>
          <p:cNvSpPr/>
          <p:nvPr/>
        </p:nvSpPr>
        <p:spPr>
          <a:xfrm>
            <a:off x="7931334" y="5084444"/>
            <a:ext cx="60262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Bookman Old Style" panose="02050604050505020204" pitchFamily="18" charset="0"/>
              </a:rPr>
              <a:t>- have same diffusion behaviour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Bookman Old Style" panose="02050604050505020204" pitchFamily="18" charset="0"/>
              </a:rPr>
              <a:t>- should appear at the same </a:t>
            </a:r>
            <a:r>
              <a:rPr lang="en-GB" i="1" dirty="0">
                <a:latin typeface="Bookman Old Style" panose="02050604050505020204" pitchFamily="18" charset="0"/>
              </a:rPr>
              <a:t>D</a:t>
            </a:r>
          </a:p>
        </p:txBody>
      </p:sp>
      <p:sp>
        <p:nvSpPr>
          <p:cNvPr id="88" name="Rectangle 87"/>
          <p:cNvSpPr/>
          <p:nvPr/>
        </p:nvSpPr>
        <p:spPr>
          <a:xfrm>
            <a:off x="5628462" y="5572741"/>
            <a:ext cx="1866217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GB" dirty="0">
                <a:latin typeface="Bookman Old Style" panose="02050604050505020204" pitchFamily="18" charset="0"/>
              </a:rPr>
              <a:t>signals overlap</a:t>
            </a:r>
          </a:p>
        </p:txBody>
      </p:sp>
      <p:pic>
        <p:nvPicPr>
          <p:cNvPr id="92" name="Picture 14" descr="Resultado de imagen de green and red good an bad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3" t="57620" r="13851" b="17811"/>
          <a:stretch/>
        </p:blipFill>
        <p:spPr bwMode="auto">
          <a:xfrm>
            <a:off x="7642060" y="5628770"/>
            <a:ext cx="319041" cy="32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ounded Rectangle 88"/>
          <p:cNvSpPr/>
          <p:nvPr/>
        </p:nvSpPr>
        <p:spPr>
          <a:xfrm>
            <a:off x="5615763" y="5537914"/>
            <a:ext cx="1875036" cy="453030"/>
          </a:xfrm>
          <a:prstGeom prst="roundRect">
            <a:avLst/>
          </a:prstGeom>
          <a:solidFill>
            <a:srgbClr val="FF0000">
              <a:alpha val="1882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Text Box 10"/>
          <p:cNvSpPr txBox="1">
            <a:spLocks noChangeArrowheads="1"/>
          </p:cNvSpPr>
          <p:nvPr/>
        </p:nvSpPr>
        <p:spPr bwMode="auto">
          <a:xfrm>
            <a:off x="258993" y="975940"/>
            <a:ext cx="4440765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Diffusion array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87" y="4267633"/>
            <a:ext cx="2754362" cy="1575722"/>
          </a:xfrm>
          <a:prstGeom prst="rect">
            <a:avLst/>
          </a:prstGeom>
        </p:spPr>
      </p:pic>
      <p:sp>
        <p:nvSpPr>
          <p:cNvPr id="50" name="Text Box 5"/>
          <p:cNvSpPr txBox="1">
            <a:spLocks noChangeArrowheads="1"/>
          </p:cNvSpPr>
          <p:nvPr/>
        </p:nvSpPr>
        <p:spPr bwMode="auto">
          <a:xfrm>
            <a:off x="11744960" y="6535938"/>
            <a:ext cx="4024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a-ES" sz="12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12</a:t>
            </a:r>
            <a:endParaRPr lang="ca-ES" sz="1200" b="1" dirty="0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10 Conector recto"/>
          <p:cNvCxnSpPr/>
          <p:nvPr/>
        </p:nvCxnSpPr>
        <p:spPr>
          <a:xfrm>
            <a:off x="-38100" y="356786"/>
            <a:ext cx="12240000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2" name="Right Arrow 7"/>
          <p:cNvSpPr/>
          <p:nvPr/>
        </p:nvSpPr>
        <p:spPr>
          <a:xfrm>
            <a:off x="4699759" y="2926058"/>
            <a:ext cx="3122990" cy="360844"/>
          </a:xfrm>
          <a:prstGeom prst="rightArrow">
            <a:avLst/>
          </a:prstGeom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ounded Rectangle 76"/>
          <p:cNvSpPr/>
          <p:nvPr/>
        </p:nvSpPr>
        <p:spPr>
          <a:xfrm>
            <a:off x="5058545" y="2862157"/>
            <a:ext cx="2185217" cy="497672"/>
          </a:xfrm>
          <a:prstGeom prst="roundRect">
            <a:avLst>
              <a:gd name="adj" fmla="val 24310"/>
            </a:avLst>
          </a:prstGeom>
          <a:solidFill>
            <a:srgbClr val="F9FBFD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986144" y="2906769"/>
                <a:ext cx="2382062" cy="4071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𝑔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GB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−</m:t>
                          </m:r>
                          <m:r>
                            <a:rPr lang="en-GB" i="1">
                              <a:latin typeface="Cambria Math"/>
                            </a:rPr>
                            <m:t>𝐷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GB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GB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GB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</m:e>
                            <m:sup>
                              <m:r>
                                <a:rPr lang="en-GB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GB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144" y="2906769"/>
                <a:ext cx="2382062" cy="407163"/>
              </a:xfrm>
              <a:prstGeom prst="rect">
                <a:avLst/>
              </a:prstGeom>
              <a:blipFill rotWithShape="0">
                <a:blip r:embed="rId17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245926" y="3374748"/>
            <a:ext cx="18646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Stejskal–Tanner </a:t>
            </a: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660983" y="5851744"/>
            <a:ext cx="277182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Prototype sequence</a:t>
            </a:r>
            <a:endParaRPr lang="en-GB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10"/>
          <p:cNvSpPr txBox="1">
            <a:spLocks noChangeArrowheads="1"/>
          </p:cNvSpPr>
          <p:nvPr/>
        </p:nvSpPr>
        <p:spPr bwMode="auto">
          <a:xfrm>
            <a:off x="7261697" y="971026"/>
            <a:ext cx="493030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Diffusion-Ordered </a:t>
            </a:r>
            <a:r>
              <a:rPr lang="en-GB" dirty="0" err="1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SpectrscopY</a:t>
            </a:r>
            <a:r>
              <a:rPr lang="en-GB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(DOSY)</a:t>
            </a:r>
            <a:endParaRPr lang="en-GB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03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 Box 10"/>
          <p:cNvSpPr txBox="1">
            <a:spLocks noChangeArrowheads="1"/>
          </p:cNvSpPr>
          <p:nvPr/>
        </p:nvSpPr>
        <p:spPr bwMode="auto">
          <a:xfrm>
            <a:off x="817424" y="1179674"/>
            <a:ext cx="3287716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Conventional DOSY</a:t>
            </a:r>
          </a:p>
        </p:txBody>
      </p:sp>
      <p:sp>
        <p:nvSpPr>
          <p:cNvPr id="56" name="Text Box 10"/>
          <p:cNvSpPr txBox="1">
            <a:spLocks noChangeArrowheads="1"/>
          </p:cNvSpPr>
          <p:nvPr/>
        </p:nvSpPr>
        <p:spPr bwMode="auto">
          <a:xfrm>
            <a:off x="3432810" y="471360"/>
            <a:ext cx="5326380" cy="49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Diffusion </a:t>
            </a:r>
            <a:r>
              <a:rPr lang="en-GB" sz="20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NMR</a:t>
            </a:r>
            <a:endParaRPr lang="en-GB" sz="20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973066" y="4660821"/>
            <a:ext cx="2672175" cy="923330"/>
            <a:chOff x="745877" y="3992006"/>
            <a:chExt cx="2672175" cy="923330"/>
          </a:xfrm>
        </p:grpSpPr>
        <p:sp>
          <p:nvSpPr>
            <p:cNvPr id="49" name="TextBox 42"/>
            <p:cNvSpPr txBox="1"/>
            <p:nvPr/>
          </p:nvSpPr>
          <p:spPr>
            <a:xfrm>
              <a:off x="895695" y="3992006"/>
              <a:ext cx="25223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dirty="0" smtClean="0">
                  <a:latin typeface="Bookman Old Style" panose="02050604050505020204" pitchFamily="18" charset="0"/>
                  <a:cs typeface="Times New Roman" panose="02020603050405020304" pitchFamily="18" charset="0"/>
                </a:rPr>
                <a:t>Signals </a:t>
              </a:r>
              <a:r>
                <a:rPr lang="en-GB" dirty="0">
                  <a:latin typeface="Bookman Old Style" panose="02050604050505020204" pitchFamily="18" charset="0"/>
                  <a:cs typeface="Times New Roman" panose="02020603050405020304" pitchFamily="18" charset="0"/>
                </a:rPr>
                <a:t>overlap</a:t>
              </a:r>
            </a:p>
            <a:p>
              <a:pPr>
                <a:lnSpc>
                  <a:spcPct val="150000"/>
                </a:lnSpc>
              </a:pPr>
              <a:r>
                <a:rPr lang="en-GB" dirty="0">
                  <a:latin typeface="Bookman Old Style" panose="02050604050505020204" pitchFamily="18" charset="0"/>
                  <a:cs typeface="Times New Roman" panose="02020603050405020304" pitchFamily="18" charset="0"/>
                </a:rPr>
                <a:t>Misleading peaks</a:t>
              </a:r>
            </a:p>
          </p:txBody>
        </p:sp>
        <p:pic>
          <p:nvPicPr>
            <p:cNvPr id="50" name="Picture 2" descr="http://2.bp.blogspot.com/_nT11cKCgPww/TEptQFOpqdI/AAAAAAAAAWQ/R_0JPumaPoE/s1600/tick-cross.bmp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745877" y="4139220"/>
              <a:ext cx="221488" cy="204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2" descr="http://2.bp.blogspot.com/_nT11cKCgPww/TEptQFOpqdI/AAAAAAAAAWQ/R_0JPumaPoE/s1600/tick-cross.bmp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745877" y="4550700"/>
              <a:ext cx="221488" cy="204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Rectangle 12"/>
          <p:cNvSpPr>
            <a:spLocks noChangeArrowheads="1"/>
          </p:cNvSpPr>
          <p:nvPr/>
        </p:nvSpPr>
        <p:spPr bwMode="auto">
          <a:xfrm>
            <a:off x="0" y="-1399"/>
            <a:ext cx="12192000" cy="351868"/>
          </a:xfrm>
          <a:prstGeom prst="rect">
            <a:avLst/>
          </a:prstGeom>
          <a:solidFill>
            <a:srgbClr val="F8F8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New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NMR methods                         			                                  </a:t>
            </a: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                                                PSYCHE-</a:t>
            </a:r>
            <a:r>
              <a:rPr lang="en-GB" sz="1400" b="1" dirty="0" err="1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iDOSY</a:t>
            </a:r>
            <a:endParaRPr lang="en-GB" sz="1400" b="1" dirty="0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11744960" y="6535938"/>
            <a:ext cx="4024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a-ES" sz="12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13</a:t>
            </a:r>
            <a:endParaRPr lang="ca-ES" sz="1200" b="1" dirty="0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10 Conector recto"/>
          <p:cNvCxnSpPr/>
          <p:nvPr/>
        </p:nvCxnSpPr>
        <p:spPr>
          <a:xfrm>
            <a:off x="-38100" y="356786"/>
            <a:ext cx="12240000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491706" y="1794061"/>
            <a:ext cx="3654073" cy="2614045"/>
            <a:chOff x="955187" y="1983834"/>
            <a:chExt cx="3190592" cy="2161708"/>
          </a:xfrm>
        </p:grpSpPr>
        <p:sp>
          <p:nvSpPr>
            <p:cNvPr id="85" name="Rectangle 12"/>
            <p:cNvSpPr>
              <a:spLocks noChangeArrowheads="1"/>
            </p:cNvSpPr>
            <p:nvPr/>
          </p:nvSpPr>
          <p:spPr bwMode="auto">
            <a:xfrm>
              <a:off x="1239590" y="2547996"/>
              <a:ext cx="2890949" cy="13825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GB" dirty="0">
                <a:solidFill>
                  <a:srgbClr val="010000"/>
                </a:solidFill>
                <a:latin typeface="Calibri"/>
              </a:endParaRPr>
            </a:p>
          </p:txBody>
        </p:sp>
        <p:sp>
          <p:nvSpPr>
            <p:cNvPr id="68" name="Rectangle 12"/>
            <p:cNvSpPr>
              <a:spLocks noChangeArrowheads="1"/>
            </p:cNvSpPr>
            <p:nvPr/>
          </p:nvSpPr>
          <p:spPr bwMode="auto">
            <a:xfrm>
              <a:off x="1262450" y="2620464"/>
              <a:ext cx="723532" cy="54264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GB" dirty="0">
                <a:solidFill>
                  <a:srgbClr val="010000"/>
                </a:solidFill>
                <a:latin typeface="Calibri"/>
              </a:endParaRPr>
            </a:p>
          </p:txBody>
        </p:sp>
        <p:pic>
          <p:nvPicPr>
            <p:cNvPr id="91" name="Picture 10" descr="Alc_DOSY_both_3-1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83833"/>
            <a:stretch/>
          </p:blipFill>
          <p:spPr bwMode="auto">
            <a:xfrm>
              <a:off x="955187" y="1983834"/>
              <a:ext cx="3190592" cy="484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8"/>
            <p:cNvSpPr/>
            <p:nvPr/>
          </p:nvSpPr>
          <p:spPr>
            <a:xfrm>
              <a:off x="1375755" y="2117682"/>
              <a:ext cx="899161" cy="189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741919" y="2108835"/>
              <a:ext cx="297180" cy="189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2" name="Picture 10" descr="Alc_DOSY_both_3-1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615" t="7045" r="76548" b="89551"/>
            <a:stretch/>
          </p:blipFill>
          <p:spPr bwMode="auto">
            <a:xfrm>
              <a:off x="1375755" y="2117682"/>
              <a:ext cx="281941" cy="1810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98" name="Picture 10" descr="Alc_DOSY_both_3-1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3093" t="3789" r="57800" b="91916"/>
            <a:stretch/>
          </p:blipFill>
          <p:spPr bwMode="auto">
            <a:xfrm>
              <a:off x="1818963" y="2060874"/>
              <a:ext cx="609600" cy="22849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99" name="Picture 10" descr="Alc_DOSY_both_3-1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7457" t="7083" r="2751" b="89551"/>
            <a:stretch/>
          </p:blipFill>
          <p:spPr bwMode="auto">
            <a:xfrm>
              <a:off x="3741919" y="2114260"/>
              <a:ext cx="312420" cy="17907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10" descr="Alc_DOSY_both_3-1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5654" b="53738"/>
            <a:stretch/>
          </p:blipFill>
          <p:spPr bwMode="auto">
            <a:xfrm>
              <a:off x="955187" y="2516994"/>
              <a:ext cx="3190592" cy="1628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1"/>
            <p:cNvSpPr/>
            <p:nvPr/>
          </p:nvSpPr>
          <p:spPr>
            <a:xfrm>
              <a:off x="1375755" y="2620464"/>
              <a:ext cx="353611" cy="2713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5925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 Box 10"/>
          <p:cNvSpPr txBox="1">
            <a:spLocks noChangeArrowheads="1"/>
          </p:cNvSpPr>
          <p:nvPr/>
        </p:nvSpPr>
        <p:spPr bwMode="auto">
          <a:xfrm>
            <a:off x="817424" y="1179674"/>
            <a:ext cx="3287716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Conventional DOSY</a:t>
            </a:r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4315962" y="2716700"/>
            <a:ext cx="283119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00" i="1" dirty="0">
                <a:latin typeface="Calibri"/>
                <a:ea typeface="ＭＳ Ｐゴシック" pitchFamily="84" charset="-128"/>
              </a:rPr>
              <a:t>Chem. </a:t>
            </a:r>
            <a:r>
              <a:rPr lang="en-GB" sz="1500" i="1" dirty="0" err="1">
                <a:latin typeface="Calibri"/>
                <a:ea typeface="ＭＳ Ｐゴシック" pitchFamily="84" charset="-128"/>
              </a:rPr>
              <a:t>Commun</a:t>
            </a:r>
            <a:r>
              <a:rPr lang="en-GB" sz="1500" dirty="0">
                <a:latin typeface="Calibri"/>
                <a:ea typeface="ＭＳ Ｐゴシック" pitchFamily="84" charset="-128"/>
              </a:rPr>
              <a:t>. </a:t>
            </a:r>
            <a:r>
              <a:rPr lang="en-GB" sz="1500" b="1" dirty="0">
                <a:latin typeface="Calibri"/>
                <a:ea typeface="ＭＳ Ｐゴシック" pitchFamily="84" charset="-128"/>
              </a:rPr>
              <a:t>2007</a:t>
            </a:r>
            <a:r>
              <a:rPr lang="en-GB" sz="1500" dirty="0">
                <a:latin typeface="Calibri"/>
                <a:ea typeface="ＭＳ Ｐゴシック" pitchFamily="84" charset="-128"/>
              </a:rPr>
              <a:t>, 933</a:t>
            </a:r>
            <a:endParaRPr lang="en-US" sz="1500" dirty="0">
              <a:latin typeface="Calibri"/>
              <a:ea typeface="ＭＳ Ｐゴシック" pitchFamily="84" charset="-128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540239" y="3071635"/>
            <a:ext cx="2352270" cy="347670"/>
          </a:xfrm>
          <a:prstGeom prst="rightArrow">
            <a:avLst/>
          </a:prstGeom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792097" y="2079700"/>
            <a:ext cx="1787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Interferogram</a:t>
            </a:r>
          </a:p>
          <a:p>
            <a:pPr algn="ctr"/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Zangger-Sterk</a:t>
            </a:r>
            <a:endParaRPr lang="en-GB" dirty="0">
              <a:latin typeface="Bookman Old Style" panose="02050604050505020204" pitchFamily="18" charset="0"/>
            </a:endParaRPr>
          </a:p>
        </p:txBody>
      </p:sp>
      <p:sp>
        <p:nvSpPr>
          <p:cNvPr id="87" name="Text Box 10"/>
          <p:cNvSpPr txBox="1">
            <a:spLocks noChangeArrowheads="1"/>
          </p:cNvSpPr>
          <p:nvPr/>
        </p:nvSpPr>
        <p:spPr bwMode="auto">
          <a:xfrm>
            <a:off x="7566533" y="1169230"/>
            <a:ext cx="3282952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Pure shift DOSY</a:t>
            </a:r>
          </a:p>
        </p:txBody>
      </p:sp>
      <p:sp>
        <p:nvSpPr>
          <p:cNvPr id="56" name="Text Box 10"/>
          <p:cNvSpPr txBox="1">
            <a:spLocks noChangeArrowheads="1"/>
          </p:cNvSpPr>
          <p:nvPr/>
        </p:nvSpPr>
        <p:spPr bwMode="auto">
          <a:xfrm>
            <a:off x="3432810" y="471360"/>
            <a:ext cx="532638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Diffusion NMR &amp; Pure shift NMR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973066" y="4660821"/>
            <a:ext cx="2672175" cy="923330"/>
            <a:chOff x="745877" y="3992006"/>
            <a:chExt cx="2672175" cy="923330"/>
          </a:xfrm>
        </p:grpSpPr>
        <p:sp>
          <p:nvSpPr>
            <p:cNvPr id="49" name="TextBox 42"/>
            <p:cNvSpPr txBox="1"/>
            <p:nvPr/>
          </p:nvSpPr>
          <p:spPr>
            <a:xfrm>
              <a:off x="895695" y="3992006"/>
              <a:ext cx="25223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dirty="0" smtClean="0">
                  <a:latin typeface="Bookman Old Style" panose="02050604050505020204" pitchFamily="18" charset="0"/>
                  <a:cs typeface="Times New Roman" panose="02020603050405020304" pitchFamily="18" charset="0"/>
                </a:rPr>
                <a:t>Signals </a:t>
              </a:r>
              <a:r>
                <a:rPr lang="en-GB" dirty="0">
                  <a:latin typeface="Bookman Old Style" panose="02050604050505020204" pitchFamily="18" charset="0"/>
                  <a:cs typeface="Times New Roman" panose="02020603050405020304" pitchFamily="18" charset="0"/>
                </a:rPr>
                <a:t>overlap</a:t>
              </a:r>
            </a:p>
            <a:p>
              <a:pPr>
                <a:lnSpc>
                  <a:spcPct val="150000"/>
                </a:lnSpc>
              </a:pPr>
              <a:r>
                <a:rPr lang="en-GB" dirty="0">
                  <a:latin typeface="Bookman Old Style" panose="02050604050505020204" pitchFamily="18" charset="0"/>
                  <a:cs typeface="Times New Roman" panose="02020603050405020304" pitchFamily="18" charset="0"/>
                </a:rPr>
                <a:t>Misleading peaks</a:t>
              </a:r>
            </a:p>
          </p:txBody>
        </p:sp>
        <p:pic>
          <p:nvPicPr>
            <p:cNvPr id="50" name="Picture 2" descr="http://2.bp.blogspot.com/_nT11cKCgPww/TEptQFOpqdI/AAAAAAAAAWQ/R_0JPumaPoE/s1600/tick-cross.bmp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745877" y="4139220"/>
              <a:ext cx="221488" cy="204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2" descr="http://2.bp.blogspot.com/_nT11cKCgPww/TEptQFOpqdI/AAAAAAAAAWQ/R_0JPumaPoE/s1600/tick-cross.bmp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745877" y="4550700"/>
              <a:ext cx="221488" cy="204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upo 6"/>
          <p:cNvGrpSpPr/>
          <p:nvPr/>
        </p:nvGrpSpPr>
        <p:grpSpPr>
          <a:xfrm>
            <a:off x="7613042" y="4659708"/>
            <a:ext cx="3337063" cy="923330"/>
            <a:chOff x="5528667" y="5118129"/>
            <a:chExt cx="3337063" cy="923330"/>
          </a:xfrm>
        </p:grpSpPr>
        <p:sp>
          <p:nvSpPr>
            <p:cNvPr id="62" name="19 Rectángulo"/>
            <p:cNvSpPr/>
            <p:nvPr/>
          </p:nvSpPr>
          <p:spPr>
            <a:xfrm>
              <a:off x="5696273" y="5118129"/>
              <a:ext cx="31694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>
                  <a:latin typeface="Bookman Old Style" panose="02050604050505020204" pitchFamily="18" charset="0"/>
                  <a:cs typeface="Times New Roman" panose="02020603050405020304" pitchFamily="18" charset="0"/>
                </a:rPr>
                <a:t>Higher signal resolution</a:t>
              </a:r>
              <a:endParaRPr lang="es-ES" dirty="0">
                <a:latin typeface="Bookman Old Style" panose="020506040505050202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dirty="0">
                  <a:latin typeface="Bookman Old Style" panose="02050604050505020204" pitchFamily="18" charset="0"/>
                  <a:cs typeface="Times New Roman" panose="02020603050405020304" pitchFamily="18" charset="0"/>
                </a:rPr>
                <a:t>Accurate </a:t>
              </a:r>
              <a:r>
                <a:rPr lang="en-US" i="1" dirty="0">
                  <a:latin typeface="Bookman Old Style" panose="02050604050505020204" pitchFamily="18" charset="0"/>
                  <a:cs typeface="Times New Roman" panose="02020603050405020304" pitchFamily="18" charset="0"/>
                </a:rPr>
                <a:t>D</a:t>
              </a:r>
              <a:r>
                <a:rPr lang="en-US" dirty="0">
                  <a:latin typeface="Bookman Old Style" panose="02050604050505020204" pitchFamily="18" charset="0"/>
                  <a:cs typeface="Times New Roman" panose="02020603050405020304" pitchFamily="18" charset="0"/>
                </a:rPr>
                <a:t> measurements</a:t>
              </a:r>
              <a:endParaRPr lang="es-ES" dirty="0">
                <a:latin typeface="Bookman Old Style" panose="0205060405050502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3" name="Picture 2" descr="http://2.bp.blogspot.com/_nT11cKCgPww/TEptQFOpqdI/AAAAAAAAAWQ/R_0JPumaPoE/s1600/tick-cross.bmp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5528667" y="5342099"/>
              <a:ext cx="164338" cy="1520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2" descr="http://2.bp.blogspot.com/_nT11cKCgPww/TEptQFOpqdI/AAAAAAAAAWQ/R_0JPumaPoE/s1600/tick-cross.bmp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5528667" y="5770935"/>
              <a:ext cx="164338" cy="1520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Rectangle 12"/>
          <p:cNvSpPr>
            <a:spLocks noChangeArrowheads="1"/>
          </p:cNvSpPr>
          <p:nvPr/>
        </p:nvSpPr>
        <p:spPr bwMode="auto">
          <a:xfrm>
            <a:off x="0" y="-1399"/>
            <a:ext cx="12192000" cy="351868"/>
          </a:xfrm>
          <a:prstGeom prst="rect">
            <a:avLst/>
          </a:prstGeom>
          <a:solidFill>
            <a:srgbClr val="F8F8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New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NMR methods                         			                                  </a:t>
            </a: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                                                PSYCHE-</a:t>
            </a:r>
            <a:r>
              <a:rPr lang="en-GB" sz="1400" b="1" dirty="0" err="1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iDOSY</a:t>
            </a:r>
            <a:endParaRPr lang="en-GB" sz="1400" b="1" dirty="0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11744960" y="6535938"/>
            <a:ext cx="4024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a-ES" sz="12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13</a:t>
            </a:r>
            <a:endParaRPr lang="ca-ES" sz="1200" b="1" dirty="0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10 Conector recto"/>
          <p:cNvCxnSpPr/>
          <p:nvPr/>
        </p:nvCxnSpPr>
        <p:spPr>
          <a:xfrm>
            <a:off x="-38100" y="356786"/>
            <a:ext cx="12240000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491706" y="1794061"/>
            <a:ext cx="3654073" cy="2614045"/>
            <a:chOff x="955187" y="1983834"/>
            <a:chExt cx="3190592" cy="2161708"/>
          </a:xfrm>
        </p:grpSpPr>
        <p:sp>
          <p:nvSpPr>
            <p:cNvPr id="85" name="Rectangle 12"/>
            <p:cNvSpPr>
              <a:spLocks noChangeArrowheads="1"/>
            </p:cNvSpPr>
            <p:nvPr/>
          </p:nvSpPr>
          <p:spPr bwMode="auto">
            <a:xfrm>
              <a:off x="1239590" y="2547996"/>
              <a:ext cx="2890949" cy="13825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GB" dirty="0">
                <a:solidFill>
                  <a:srgbClr val="010000"/>
                </a:solidFill>
                <a:latin typeface="Calibri"/>
              </a:endParaRPr>
            </a:p>
          </p:txBody>
        </p:sp>
        <p:sp>
          <p:nvSpPr>
            <p:cNvPr id="68" name="Rectangle 12"/>
            <p:cNvSpPr>
              <a:spLocks noChangeArrowheads="1"/>
            </p:cNvSpPr>
            <p:nvPr/>
          </p:nvSpPr>
          <p:spPr bwMode="auto">
            <a:xfrm>
              <a:off x="1262450" y="2620464"/>
              <a:ext cx="723532" cy="54264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GB" dirty="0">
                <a:solidFill>
                  <a:srgbClr val="010000"/>
                </a:solidFill>
                <a:latin typeface="Calibri"/>
              </a:endParaRPr>
            </a:p>
          </p:txBody>
        </p:sp>
        <p:pic>
          <p:nvPicPr>
            <p:cNvPr id="91" name="Picture 10" descr="Alc_DOSY_both_3-1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83833"/>
            <a:stretch/>
          </p:blipFill>
          <p:spPr bwMode="auto">
            <a:xfrm>
              <a:off x="955187" y="1983834"/>
              <a:ext cx="3190592" cy="484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8"/>
            <p:cNvSpPr/>
            <p:nvPr/>
          </p:nvSpPr>
          <p:spPr>
            <a:xfrm>
              <a:off x="1375755" y="2117682"/>
              <a:ext cx="899161" cy="189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741919" y="2108835"/>
              <a:ext cx="297180" cy="189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2" name="Picture 10" descr="Alc_DOSY_both_3-1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615" t="7045" r="76548" b="89551"/>
            <a:stretch/>
          </p:blipFill>
          <p:spPr bwMode="auto">
            <a:xfrm>
              <a:off x="1375755" y="2117682"/>
              <a:ext cx="281941" cy="1810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98" name="Picture 10" descr="Alc_DOSY_both_3-1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3093" t="3789" r="57800" b="91916"/>
            <a:stretch/>
          </p:blipFill>
          <p:spPr bwMode="auto">
            <a:xfrm>
              <a:off x="1818963" y="2060874"/>
              <a:ext cx="609600" cy="22849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99" name="Picture 10" descr="Alc_DOSY_both_3-1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7457" t="7083" r="2751" b="89551"/>
            <a:stretch/>
          </p:blipFill>
          <p:spPr bwMode="auto">
            <a:xfrm>
              <a:off x="3741919" y="2114260"/>
              <a:ext cx="312420" cy="17907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10" descr="Alc_DOSY_both_3-1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5654" b="53738"/>
            <a:stretch/>
          </p:blipFill>
          <p:spPr bwMode="auto">
            <a:xfrm>
              <a:off x="955187" y="2516994"/>
              <a:ext cx="3190592" cy="1628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1"/>
            <p:cNvSpPr/>
            <p:nvPr/>
          </p:nvSpPr>
          <p:spPr>
            <a:xfrm>
              <a:off x="1375755" y="2620464"/>
              <a:ext cx="353611" cy="2713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229435" y="1842817"/>
            <a:ext cx="4802546" cy="2555088"/>
            <a:chOff x="7838587" y="2032589"/>
            <a:chExt cx="4193393" cy="2112953"/>
          </a:xfrm>
        </p:grpSpPr>
        <p:pic>
          <p:nvPicPr>
            <p:cNvPr id="69" name="Picture 10" descr="Alc_DOSY_both_3-1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5654" r="90531" b="53738"/>
            <a:stretch/>
          </p:blipFill>
          <p:spPr bwMode="auto">
            <a:xfrm>
              <a:off x="7838587" y="2516994"/>
              <a:ext cx="302113" cy="1628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4"/>
            <p:cNvGrpSpPr/>
            <p:nvPr/>
          </p:nvGrpSpPr>
          <p:grpSpPr>
            <a:xfrm>
              <a:off x="7856567" y="2032589"/>
              <a:ext cx="3216264" cy="2099310"/>
              <a:chOff x="5456267" y="1950720"/>
              <a:chExt cx="3216264" cy="2099310"/>
            </a:xfrm>
            <a:solidFill>
              <a:schemeClr val="bg1"/>
            </a:solidFill>
          </p:grpSpPr>
          <p:sp>
            <p:nvSpPr>
              <p:cNvPr id="86" name="Rectangle 12"/>
              <p:cNvSpPr>
                <a:spLocks noChangeArrowheads="1"/>
              </p:cNvSpPr>
              <p:nvPr/>
            </p:nvSpPr>
            <p:spPr bwMode="auto">
              <a:xfrm>
                <a:off x="5748291" y="2480845"/>
                <a:ext cx="2890949" cy="1382541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GB" dirty="0">
                  <a:solidFill>
                    <a:srgbClr val="010000"/>
                  </a:solidFill>
                  <a:latin typeface="Calibri"/>
                </a:endParaRPr>
              </a:p>
            </p:txBody>
          </p:sp>
          <p:pic>
            <p:nvPicPr>
              <p:cNvPr id="52" name="Picture 5" descr="Alc_DOSY_both_3-1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8434" t="67583" r="-1529" b="2930"/>
              <a:stretch/>
            </p:blipFill>
            <p:spPr bwMode="auto">
              <a:xfrm>
                <a:off x="5702301" y="2480845"/>
                <a:ext cx="2970230" cy="156918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7" name="Rectangle 7"/>
              <p:cNvSpPr>
                <a:spLocks noChangeArrowheads="1"/>
              </p:cNvSpPr>
              <p:nvPr/>
            </p:nvSpPr>
            <p:spPr bwMode="auto">
              <a:xfrm>
                <a:off x="5839602" y="2508141"/>
                <a:ext cx="723532" cy="542649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GB" dirty="0">
                  <a:solidFill>
                    <a:srgbClr val="010000"/>
                  </a:solidFill>
                  <a:latin typeface="Calibri"/>
                </a:endParaRPr>
              </a:p>
            </p:txBody>
          </p:sp>
          <p:pic>
            <p:nvPicPr>
              <p:cNvPr id="93" name="Picture 5" descr="Alc_DOSY_both_3-1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50271" b="32036"/>
              <a:stretch/>
            </p:blipFill>
            <p:spPr bwMode="auto">
              <a:xfrm>
                <a:off x="5456267" y="1950720"/>
                <a:ext cx="3190593" cy="5301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5" name="Rectangle 94"/>
              <p:cNvSpPr/>
              <p:nvPr/>
            </p:nvSpPr>
            <p:spPr>
              <a:xfrm>
                <a:off x="5839602" y="2111900"/>
                <a:ext cx="899161" cy="1899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8258240" y="2140573"/>
                <a:ext cx="297180" cy="1899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00" name="Picture 5" descr="Alc_DOSY_both_3-1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3058" t="54989" r="60283" b="41755"/>
              <a:stretch/>
            </p:blipFill>
            <p:spPr bwMode="auto">
              <a:xfrm>
                <a:off x="6418264" y="2077966"/>
                <a:ext cx="531522" cy="17327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1" name="Picture 5" descr="Alc_DOSY_both_3-1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88234" t="59642" r="2809" b="37074"/>
              <a:stretch/>
            </p:blipFill>
            <p:spPr bwMode="auto">
              <a:xfrm>
                <a:off x="8256617" y="2164601"/>
                <a:ext cx="285750" cy="17473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4" name="Picture 5" descr="Alc_DOSY_both_3-1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079" t="59642" r="75402" b="37709"/>
              <a:stretch/>
            </p:blipFill>
            <p:spPr bwMode="auto">
              <a:xfrm>
                <a:off x="5909310" y="2136375"/>
                <a:ext cx="335626" cy="14097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43" name="Straight Connector 42"/>
            <p:cNvCxnSpPr/>
            <p:nvPr/>
          </p:nvCxnSpPr>
          <p:spPr>
            <a:xfrm>
              <a:off x="8141240" y="3070625"/>
              <a:ext cx="2858230" cy="0"/>
            </a:xfrm>
            <a:prstGeom prst="line">
              <a:avLst/>
            </a:prstGeom>
            <a:ln w="19050">
              <a:solidFill>
                <a:schemeClr val="accent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8132927" y="2991998"/>
              <a:ext cx="2866543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271"/>
            <a:stretch/>
          </p:blipFill>
          <p:spPr>
            <a:xfrm>
              <a:off x="11222735" y="3132659"/>
              <a:ext cx="809245" cy="487032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546"/>
            <a:stretch/>
          </p:blipFill>
          <p:spPr>
            <a:xfrm>
              <a:off x="11136941" y="2516541"/>
              <a:ext cx="809245" cy="572233"/>
            </a:xfrm>
            <a:prstGeom prst="rect">
              <a:avLst/>
            </a:prstGeom>
          </p:spPr>
        </p:pic>
      </p:grpSp>
      <p:sp>
        <p:nvSpPr>
          <p:cNvPr id="46" name="TextBox 88"/>
          <p:cNvSpPr txBox="1"/>
          <p:nvPr/>
        </p:nvSpPr>
        <p:spPr>
          <a:xfrm>
            <a:off x="4792097" y="3505190"/>
            <a:ext cx="1787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Real time</a:t>
            </a:r>
          </a:p>
          <a:p>
            <a:pPr algn="ctr"/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Zangger-Sterk</a:t>
            </a:r>
            <a:endParaRPr lang="en-GB" dirty="0">
              <a:latin typeface="Bookman Old Style" panose="02050604050505020204" pitchFamily="18" charset="0"/>
            </a:endParaRPr>
          </a:p>
        </p:txBody>
      </p:sp>
      <p:sp>
        <p:nvSpPr>
          <p:cNvPr id="48" name="Text Box 15"/>
          <p:cNvSpPr txBox="1">
            <a:spLocks noChangeArrowheads="1"/>
          </p:cNvSpPr>
          <p:nvPr/>
        </p:nvSpPr>
        <p:spPr bwMode="auto">
          <a:xfrm>
            <a:off x="4270096" y="4148526"/>
            <a:ext cx="285534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00" i="1" dirty="0"/>
              <a:t>Chem. Eur. J. </a:t>
            </a:r>
            <a:r>
              <a:rPr lang="en-GB" sz="1500" b="1" dirty="0"/>
              <a:t>2014</a:t>
            </a:r>
            <a:r>
              <a:rPr lang="en-GB" sz="1500" dirty="0"/>
              <a:t>, </a:t>
            </a:r>
            <a:r>
              <a:rPr lang="en-GB" sz="1500" i="1" dirty="0"/>
              <a:t>20</a:t>
            </a:r>
            <a:r>
              <a:rPr lang="en-GB" sz="1500" dirty="0"/>
              <a:t>, 11171</a:t>
            </a:r>
            <a:endParaRPr lang="en-US" sz="1500" dirty="0">
              <a:latin typeface="Calibri"/>
              <a:ea typeface="ＭＳ Ｐゴシック" pitchFamily="84" charset="-128"/>
            </a:endParaRPr>
          </a:p>
        </p:txBody>
      </p:sp>
      <p:sp>
        <p:nvSpPr>
          <p:cNvPr id="51" name="Rectangle 52"/>
          <p:cNvSpPr/>
          <p:nvPr/>
        </p:nvSpPr>
        <p:spPr>
          <a:xfrm>
            <a:off x="8025586" y="5834378"/>
            <a:ext cx="259357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Bookman Old Style" panose="02050604050505020204" pitchFamily="18" charset="0"/>
              </a:rPr>
              <a:t>Low SNR</a:t>
            </a:r>
          </a:p>
          <a:p>
            <a:pPr algn="ctr"/>
            <a:r>
              <a:rPr lang="en-GB" dirty="0">
                <a:latin typeface="Bookman Old Style" panose="02050604050505020204" pitchFamily="18" charset="0"/>
              </a:rPr>
              <a:t>PFG spatial variation</a:t>
            </a:r>
          </a:p>
        </p:txBody>
      </p:sp>
      <p:sp>
        <p:nvSpPr>
          <p:cNvPr id="53" name="Rounded Rectangle 53"/>
          <p:cNvSpPr/>
          <p:nvPr/>
        </p:nvSpPr>
        <p:spPr>
          <a:xfrm>
            <a:off x="8059639" y="5758401"/>
            <a:ext cx="2574765" cy="811207"/>
          </a:xfrm>
          <a:prstGeom prst="roundRect">
            <a:avLst>
              <a:gd name="adj" fmla="val 7430"/>
            </a:avLst>
          </a:prstGeom>
          <a:solidFill>
            <a:srgbClr val="FF0000">
              <a:alpha val="1882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88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10"/>
          <p:cNvSpPr/>
          <p:nvPr/>
        </p:nvSpPr>
        <p:spPr>
          <a:xfrm>
            <a:off x="2243564" y="2446423"/>
            <a:ext cx="1141506" cy="760698"/>
          </a:xfrm>
          <a:prstGeom prst="roundRect">
            <a:avLst>
              <a:gd name="adj" fmla="val 2381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58"/>
          <p:cNvSpPr txBox="1"/>
          <p:nvPr/>
        </p:nvSpPr>
        <p:spPr>
          <a:xfrm>
            <a:off x="1528796" y="2048645"/>
            <a:ext cx="2616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Stimulated echo</a:t>
            </a:r>
            <a:endParaRPr lang="en-GB" sz="1600" dirty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3432810" y="471360"/>
            <a:ext cx="532638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sz="20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PSYCHE-</a:t>
            </a:r>
            <a:r>
              <a:rPr lang="en-GB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D</a:t>
            </a:r>
            <a:r>
              <a:rPr lang="en-GB" sz="20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OSY </a:t>
            </a:r>
            <a:r>
              <a:rPr lang="en-GB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experiment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12" y="2446423"/>
            <a:ext cx="4170377" cy="1788020"/>
          </a:xfrm>
          <a:prstGeom prst="rect">
            <a:avLst/>
          </a:prstGeom>
        </p:spPr>
      </p:pic>
      <p:sp>
        <p:nvSpPr>
          <p:cNvPr id="51" name="Text Box 10"/>
          <p:cNvSpPr txBox="1">
            <a:spLocks noChangeArrowheads="1"/>
          </p:cNvSpPr>
          <p:nvPr/>
        </p:nvSpPr>
        <p:spPr bwMode="auto">
          <a:xfrm>
            <a:off x="851712" y="4701871"/>
            <a:ext cx="417037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PSYCHE benefits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2331686" y="1276528"/>
            <a:ext cx="1221998" cy="412803"/>
          </a:xfrm>
          <a:prstGeom prst="roundRect">
            <a:avLst>
              <a:gd name="adj" fmla="val 2431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851712" y="1230808"/>
            <a:ext cx="417037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PSYCHE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7534618" y="1284088"/>
            <a:ext cx="2140388" cy="412803"/>
          </a:xfrm>
          <a:prstGeom prst="roundRect">
            <a:avLst>
              <a:gd name="adj" fmla="val 2431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7" name="Text Box 10"/>
          <p:cNvSpPr txBox="1">
            <a:spLocks noChangeArrowheads="1"/>
          </p:cNvSpPr>
          <p:nvPr/>
        </p:nvSpPr>
        <p:spPr bwMode="auto">
          <a:xfrm>
            <a:off x="6199158" y="1200270"/>
            <a:ext cx="4816473" cy="46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dirty="0" err="1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Oneshot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PSYCHE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9642" y="523383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2949575"/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Higher sensitivity </a:t>
            </a:r>
            <a:endParaRPr lang="en-GB" dirty="0" smtClean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algn="ctr" defTabSz="2949575"/>
            <a:r>
              <a:rPr lang="en-GB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Less sensitive </a:t>
            </a: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to spatial </a:t>
            </a:r>
            <a:endParaRPr lang="en-GB" dirty="0" smtClean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algn="ctr" defTabSz="2949575"/>
            <a:r>
              <a:rPr lang="en-GB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non-uniformity of </a:t>
            </a: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PFG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-38100" y="6304903"/>
            <a:ext cx="122301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" dirty="0">
                <a:solidFill>
                  <a:schemeClr val="accent5">
                    <a:lumMod val="50000"/>
                  </a:schemeClr>
                </a:solidFill>
              </a:rPr>
              <a:t>M. </a:t>
            </a:r>
            <a:r>
              <a:rPr lang="en-GB" sz="1500" dirty="0" err="1">
                <a:solidFill>
                  <a:schemeClr val="accent5">
                    <a:lumMod val="50000"/>
                  </a:schemeClr>
                </a:solidFill>
              </a:rPr>
              <a:t>Foroozandeh</a:t>
            </a:r>
            <a:r>
              <a:rPr lang="en-GB" sz="1500" dirty="0">
                <a:solidFill>
                  <a:schemeClr val="accent5">
                    <a:lumMod val="50000"/>
                  </a:schemeClr>
                </a:solidFill>
              </a:rPr>
              <a:t>, L. </a:t>
            </a:r>
            <a:r>
              <a:rPr lang="en-GB" sz="1500" dirty="0" err="1">
                <a:solidFill>
                  <a:schemeClr val="accent5">
                    <a:lumMod val="50000"/>
                  </a:schemeClr>
                </a:solidFill>
              </a:rPr>
              <a:t>Castañar</a:t>
            </a:r>
            <a:r>
              <a:rPr lang="en-GB" sz="1500" dirty="0">
                <a:solidFill>
                  <a:schemeClr val="accent5">
                    <a:lumMod val="50000"/>
                  </a:schemeClr>
                </a:solidFill>
              </a:rPr>
              <a:t>, L. G. Martins, D. </a:t>
            </a:r>
            <a:r>
              <a:rPr lang="en-GB" sz="1500" dirty="0" err="1">
                <a:solidFill>
                  <a:schemeClr val="accent5">
                    <a:lumMod val="50000"/>
                  </a:schemeClr>
                </a:solidFill>
              </a:rPr>
              <a:t>Sinnaeve</a:t>
            </a:r>
            <a:r>
              <a:rPr lang="en-GB" sz="1500" dirty="0">
                <a:solidFill>
                  <a:schemeClr val="accent5">
                    <a:lumMod val="50000"/>
                  </a:schemeClr>
                </a:solidFill>
              </a:rPr>
              <a:t>, G. </a:t>
            </a:r>
            <a:r>
              <a:rPr lang="en-GB" sz="1500" dirty="0" smtClean="0">
                <a:solidFill>
                  <a:schemeClr val="accent5">
                    <a:lumMod val="50000"/>
                  </a:schemeClr>
                </a:solidFill>
              </a:rPr>
              <a:t>Dal </a:t>
            </a:r>
            <a:r>
              <a:rPr lang="en-GB" sz="1500" dirty="0" err="1">
                <a:solidFill>
                  <a:schemeClr val="accent5">
                    <a:lumMod val="50000"/>
                  </a:schemeClr>
                </a:solidFill>
              </a:rPr>
              <a:t>Poggetto</a:t>
            </a:r>
            <a:r>
              <a:rPr lang="en-GB" sz="1500" dirty="0">
                <a:solidFill>
                  <a:schemeClr val="accent5">
                    <a:lumMod val="50000"/>
                  </a:schemeClr>
                </a:solidFill>
              </a:rPr>
              <a:t>, C. F. </a:t>
            </a:r>
            <a:r>
              <a:rPr lang="en-GB" sz="1500" dirty="0" err="1">
                <a:solidFill>
                  <a:schemeClr val="accent5">
                    <a:lumMod val="50000"/>
                  </a:schemeClr>
                </a:solidFill>
              </a:rPr>
              <a:t>Tormena</a:t>
            </a:r>
            <a:r>
              <a:rPr lang="en-GB" sz="1500" dirty="0">
                <a:solidFill>
                  <a:schemeClr val="accent5">
                    <a:lumMod val="50000"/>
                  </a:schemeClr>
                </a:solidFill>
              </a:rPr>
              <a:t>, R. W. Adams, G. A. Morris, M. Nilsson</a:t>
            </a:r>
          </a:p>
          <a:p>
            <a:pPr algn="ctr"/>
            <a:r>
              <a:rPr lang="en-GB" sz="1500" i="1" dirty="0">
                <a:solidFill>
                  <a:schemeClr val="accent5">
                    <a:lumMod val="50000"/>
                  </a:schemeClr>
                </a:solidFill>
              </a:rPr>
              <a:t>Angew. Chem. Int. Ed. </a:t>
            </a:r>
            <a:r>
              <a:rPr lang="en-GB" sz="1500" b="1" dirty="0">
                <a:solidFill>
                  <a:schemeClr val="accent5">
                    <a:lumMod val="50000"/>
                  </a:schemeClr>
                </a:solidFill>
              </a:rPr>
              <a:t>2016</a:t>
            </a:r>
            <a:r>
              <a:rPr lang="en-GB" sz="15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GB" sz="1500" i="1" dirty="0">
                <a:solidFill>
                  <a:schemeClr val="accent5">
                    <a:lumMod val="50000"/>
                  </a:schemeClr>
                </a:solidFill>
              </a:rPr>
              <a:t>55</a:t>
            </a:r>
            <a:r>
              <a:rPr lang="en-GB" sz="1500" dirty="0">
                <a:solidFill>
                  <a:schemeClr val="accent5">
                    <a:lumMod val="50000"/>
                  </a:schemeClr>
                </a:solidFill>
              </a:rPr>
              <a:t>, 15579</a:t>
            </a:r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0" y="-1399"/>
            <a:ext cx="12192000" cy="351868"/>
          </a:xfrm>
          <a:prstGeom prst="rect">
            <a:avLst/>
          </a:prstGeom>
          <a:solidFill>
            <a:srgbClr val="F8F8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New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NMR methods                         			                                  </a:t>
            </a: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                                                PSYCHE-</a:t>
            </a:r>
            <a:r>
              <a:rPr lang="en-GB" sz="1400" b="1" dirty="0" err="1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iDOSY</a:t>
            </a:r>
            <a:endParaRPr lang="en-GB" sz="1400" b="1" dirty="0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11744960" y="6535938"/>
            <a:ext cx="4024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a-ES" sz="12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14</a:t>
            </a:r>
            <a:endParaRPr lang="ca-ES" sz="1200" b="1" dirty="0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10 Conector recto"/>
          <p:cNvCxnSpPr/>
          <p:nvPr/>
        </p:nvCxnSpPr>
        <p:spPr>
          <a:xfrm>
            <a:off x="-38100" y="356786"/>
            <a:ext cx="12240000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625652" y="2197048"/>
            <a:ext cx="1392933" cy="1755974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31"/>
          <p:cNvSpPr/>
          <p:nvPr/>
        </p:nvSpPr>
        <p:spPr>
          <a:xfrm>
            <a:off x="8018585" y="2197048"/>
            <a:ext cx="2133652" cy="17559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158" y="2348887"/>
            <a:ext cx="4939782" cy="144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4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62530" y="1862940"/>
            <a:ext cx="3025140" cy="2351587"/>
          </a:xfrm>
          <a:prstGeom prst="roundRect">
            <a:avLst>
              <a:gd name="adj" fmla="val 3783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1"/>
          <a:stretch/>
        </p:blipFill>
        <p:spPr bwMode="auto">
          <a:xfrm>
            <a:off x="7131409" y="2818091"/>
            <a:ext cx="545838" cy="1010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0" y="-1399"/>
            <a:ext cx="12192000" cy="351868"/>
          </a:xfrm>
          <a:prstGeom prst="rect">
            <a:avLst/>
          </a:prstGeom>
          <a:solidFill>
            <a:srgbClr val="F8F8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Introduction 	                         			                  </a:t>
            </a: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                                                NMR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analysis of mixtures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5" r="12956"/>
          <a:stretch/>
        </p:blipFill>
        <p:spPr>
          <a:xfrm>
            <a:off x="1385466" y="1992538"/>
            <a:ext cx="759118" cy="573996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2642" flipH="1">
            <a:off x="2622089" y="2440596"/>
            <a:ext cx="664028" cy="88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04" y="2662731"/>
            <a:ext cx="681421" cy="507569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212" y="3276177"/>
            <a:ext cx="716607" cy="71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10679" y="2554493"/>
            <a:ext cx="149432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mixtures</a:t>
            </a:r>
            <a:endParaRPr lang="en-GB" sz="2200" dirty="0"/>
          </a:p>
        </p:txBody>
      </p:sp>
      <p:grpSp>
        <p:nvGrpSpPr>
          <p:cNvPr id="5" name="Group 4"/>
          <p:cNvGrpSpPr/>
          <p:nvPr/>
        </p:nvGrpSpPr>
        <p:grpSpPr>
          <a:xfrm>
            <a:off x="4796539" y="978796"/>
            <a:ext cx="2289338" cy="3835976"/>
            <a:chOff x="4431968" y="3773577"/>
            <a:chExt cx="1561162" cy="2658063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55" t="3477" r="35596" b="3503"/>
            <a:stretch/>
          </p:blipFill>
          <p:spPr bwMode="auto">
            <a:xfrm>
              <a:off x="4507230" y="3773577"/>
              <a:ext cx="1363980" cy="2658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431968" y="4895292"/>
              <a:ext cx="274320" cy="1860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718810" y="4920565"/>
              <a:ext cx="274320" cy="1860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Curved Down Arrow 5"/>
          <p:cNvSpPr/>
          <p:nvPr/>
        </p:nvSpPr>
        <p:spPr>
          <a:xfrm>
            <a:off x="2332438" y="1248962"/>
            <a:ext cx="2890921" cy="545547"/>
          </a:xfrm>
          <a:prstGeom prst="curvedDownArrow">
            <a:avLst>
              <a:gd name="adj1" fmla="val 13697"/>
              <a:gd name="adj2" fmla="val 42197"/>
              <a:gd name="adj3" fmla="val 30619"/>
            </a:avLst>
          </a:prstGeom>
          <a:solidFill>
            <a:srgbClr val="0070C0"/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556077" y="1176355"/>
            <a:ext cx="274320" cy="186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38059">
            <a:off x="2737080" y="527942"/>
            <a:ext cx="1899235" cy="188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Curved Down Arrow 46"/>
          <p:cNvSpPr/>
          <p:nvPr/>
        </p:nvSpPr>
        <p:spPr>
          <a:xfrm flipV="1">
            <a:off x="5958868" y="4256586"/>
            <a:ext cx="2890921" cy="545547"/>
          </a:xfrm>
          <a:prstGeom prst="curvedDownArrow">
            <a:avLst>
              <a:gd name="adj1" fmla="val 13697"/>
              <a:gd name="adj2" fmla="val 42197"/>
              <a:gd name="adj3" fmla="val 30619"/>
            </a:avLst>
          </a:prstGeom>
          <a:solidFill>
            <a:srgbClr val="0070C0"/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2204804" y="5260945"/>
            <a:ext cx="32470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2949575">
              <a:lnSpc>
                <a:spcPct val="150000"/>
              </a:lnSpc>
            </a:pP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Non-destructive</a:t>
            </a:r>
          </a:p>
          <a:p>
            <a:pPr defTabSz="2949575">
              <a:lnSpc>
                <a:spcPct val="150000"/>
              </a:lnSpc>
            </a:pP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Structural </a:t>
            </a:r>
            <a:r>
              <a:rPr lang="en-GB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information</a:t>
            </a:r>
            <a:endParaRPr lang="en-GB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Picture 2" descr="http://2.bp.blogspot.com/_nT11cKCgPww/TEptQFOpqdI/AAAAAAAAAWQ/R_0JPumaPoE/s1600/tick-cross.bmp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40466" y="5893092"/>
            <a:ext cx="164338" cy="15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ttp://2.bp.blogspot.com/_nT11cKCgPww/TEptQFOpqdI/AAAAAAAAAWQ/R_0JPumaPoE/s1600/tick-cross.bmp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40466" y="5512824"/>
            <a:ext cx="164338" cy="15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 rot="21144169">
            <a:off x="455900" y="3136964"/>
            <a:ext cx="13067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metabolomics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740915">
            <a:off x="389578" y="3556692"/>
            <a:ext cx="1220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drug </a:t>
            </a:r>
          </a:p>
          <a:p>
            <a:pPr algn="ctr"/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development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rot="438817">
            <a:off x="2133915" y="2140888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Food </a:t>
            </a:r>
          </a:p>
          <a:p>
            <a:pPr algn="ctr"/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science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 rot="21087122">
            <a:off x="516804" y="2108386"/>
            <a:ext cx="888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Natural </a:t>
            </a:r>
          </a:p>
          <a:p>
            <a:pPr algn="ctr"/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products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 rot="21348398">
            <a:off x="1755209" y="3631642"/>
            <a:ext cx="1390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        Organic </a:t>
            </a:r>
          </a:p>
          <a:p>
            <a:pPr algn="ctr"/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synthesis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 rot="339426">
            <a:off x="1329940" y="3018820"/>
            <a:ext cx="1789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Process</a:t>
            </a:r>
          </a:p>
          <a:p>
            <a:pPr algn="ctr"/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             chemistry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7" name="Picture 2" descr="http://2.bp.blogspot.com/_nT11cKCgPww/TEptQFOpqdI/AAAAAAAAAWQ/R_0JPumaPoE/s1600/tick-cross.bmp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847141" y="5464688"/>
            <a:ext cx="164338" cy="15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10 Conector recto"/>
          <p:cNvCxnSpPr/>
          <p:nvPr/>
        </p:nvCxnSpPr>
        <p:spPr>
          <a:xfrm>
            <a:off x="-38100" y="356786"/>
            <a:ext cx="12240000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11785224" y="6535938"/>
            <a:ext cx="3621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a-ES" sz="12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46" name="Picture 2" descr="http://2.bp.blogspot.com/_nT11cKCgPww/TEptQFOpqdI/AAAAAAAAAWQ/R_0JPumaPoE/s1600/tick-cross.bmp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847141" y="5871088"/>
            <a:ext cx="164338" cy="15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7018984" y="5254071"/>
            <a:ext cx="43016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949575">
              <a:lnSpc>
                <a:spcPct val="150000"/>
              </a:lnSpc>
            </a:pPr>
            <a:r>
              <a:rPr lang="en-GB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Non-physical </a:t>
            </a: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separation</a:t>
            </a:r>
          </a:p>
          <a:p>
            <a:pPr defTabSz="2949575">
              <a:lnSpc>
                <a:spcPct val="150000"/>
              </a:lnSpc>
            </a:pP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Individual species information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7" t="13603"/>
          <a:stretch/>
        </p:blipFill>
        <p:spPr>
          <a:xfrm>
            <a:off x="7170464" y="1228268"/>
            <a:ext cx="4976948" cy="291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9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rapezoid 9"/>
          <p:cNvSpPr/>
          <p:nvPr/>
        </p:nvSpPr>
        <p:spPr>
          <a:xfrm>
            <a:off x="7605877" y="3337334"/>
            <a:ext cx="172874" cy="271993"/>
          </a:xfrm>
          <a:prstGeom prst="trapezoi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rapezoid 33"/>
          <p:cNvSpPr/>
          <p:nvPr/>
        </p:nvSpPr>
        <p:spPr>
          <a:xfrm>
            <a:off x="9397216" y="3337334"/>
            <a:ext cx="172874" cy="271993"/>
          </a:xfrm>
          <a:prstGeom prst="trapezoi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3432810" y="471360"/>
            <a:ext cx="532638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PSYCHE-</a:t>
            </a:r>
            <a:r>
              <a:rPr lang="en-GB" sz="2000" b="1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iDOSY</a:t>
            </a:r>
            <a:r>
              <a:rPr lang="en-GB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experiment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7580476" y="2302636"/>
            <a:ext cx="1982623" cy="908082"/>
          </a:xfrm>
          <a:prstGeom prst="roundRect">
            <a:avLst>
              <a:gd name="adj" fmla="val 2381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295" y="2361859"/>
            <a:ext cx="4816473" cy="1886521"/>
          </a:xfrm>
          <a:prstGeom prst="rect">
            <a:avLst/>
          </a:prstGeom>
        </p:spPr>
      </p:pic>
      <p:sp>
        <p:nvSpPr>
          <p:cNvPr id="51" name="Text Box 10"/>
          <p:cNvSpPr txBox="1">
            <a:spLocks noChangeArrowheads="1"/>
          </p:cNvSpPr>
          <p:nvPr/>
        </p:nvSpPr>
        <p:spPr bwMode="auto">
          <a:xfrm>
            <a:off x="851712" y="4701871"/>
            <a:ext cx="417037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PSYCHE benefits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528796" y="2048645"/>
            <a:ext cx="2616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Stimulated echo</a:t>
            </a:r>
            <a:endParaRPr lang="en-GB" sz="1600" dirty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2331686" y="1276528"/>
            <a:ext cx="1221998" cy="412803"/>
          </a:xfrm>
          <a:prstGeom prst="roundRect">
            <a:avLst>
              <a:gd name="adj" fmla="val 2431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851712" y="1230808"/>
            <a:ext cx="417037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PSYCHE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7534618" y="1284088"/>
            <a:ext cx="2140388" cy="412803"/>
          </a:xfrm>
          <a:prstGeom prst="roundRect">
            <a:avLst>
              <a:gd name="adj" fmla="val 2431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7" name="Text Box 10"/>
          <p:cNvSpPr txBox="1">
            <a:spLocks noChangeArrowheads="1"/>
          </p:cNvSpPr>
          <p:nvPr/>
        </p:nvSpPr>
        <p:spPr bwMode="auto">
          <a:xfrm>
            <a:off x="6227294" y="1228406"/>
            <a:ext cx="4816473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PSYCHE-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iDOSY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 Box 10"/>
          <p:cNvSpPr txBox="1">
            <a:spLocks noChangeArrowheads="1"/>
          </p:cNvSpPr>
          <p:nvPr/>
        </p:nvSpPr>
        <p:spPr bwMode="auto">
          <a:xfrm>
            <a:off x="6227293" y="4701725"/>
            <a:ext cx="4816473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PSYCHE element </a:t>
            </a:r>
          </a:p>
        </p:txBody>
      </p:sp>
      <p:sp>
        <p:nvSpPr>
          <p:cNvPr id="14" name="Down Arrow 13"/>
          <p:cNvSpPr/>
          <p:nvPr/>
        </p:nvSpPr>
        <p:spPr>
          <a:xfrm rot="8684268" flipH="1">
            <a:off x="7778812" y="3842702"/>
            <a:ext cx="94356" cy="348388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TextBox 74"/>
          <p:cNvSpPr txBox="1"/>
          <p:nvPr/>
        </p:nvSpPr>
        <p:spPr>
          <a:xfrm>
            <a:off x="7521190" y="1961514"/>
            <a:ext cx="2118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Stimulated echo</a:t>
            </a:r>
            <a:endParaRPr lang="en-GB" sz="1600" dirty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475400" y="4198095"/>
            <a:ext cx="2320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Gradient encoding</a:t>
            </a:r>
            <a:endParaRPr lang="en-GB" sz="1600" dirty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7" name="Down Arrow 76"/>
          <p:cNvSpPr/>
          <p:nvPr/>
        </p:nvSpPr>
        <p:spPr>
          <a:xfrm rot="12915732">
            <a:off x="9367262" y="3854104"/>
            <a:ext cx="94356" cy="348388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6227294" y="5234490"/>
            <a:ext cx="48164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949575"/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Inverts active spins</a:t>
            </a:r>
          </a:p>
          <a:p>
            <a:pPr algn="ctr" defTabSz="2949575"/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Provides </a:t>
            </a:r>
            <a:r>
              <a:rPr lang="en-GB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internal diffusion </a:t>
            </a:r>
          </a:p>
          <a:p>
            <a:pPr algn="ctr" defTabSz="2949575"/>
            <a:r>
              <a:rPr lang="en-GB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encoding (</a:t>
            </a:r>
            <a:r>
              <a:rPr lang="en-GB" dirty="0" err="1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iDOSY</a:t>
            </a: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639642" y="523383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2949575"/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Higher sensitivity </a:t>
            </a:r>
            <a:endParaRPr lang="en-GB" dirty="0" smtClean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algn="ctr" defTabSz="2949575"/>
            <a:r>
              <a:rPr lang="en-GB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Less sensitive </a:t>
            </a: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to spatial </a:t>
            </a:r>
            <a:endParaRPr lang="en-GB" dirty="0" smtClean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algn="ctr" defTabSz="2949575"/>
            <a:r>
              <a:rPr lang="en-GB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non-uniformity of </a:t>
            </a: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PFG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-38100" y="6304903"/>
            <a:ext cx="122301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" dirty="0">
                <a:solidFill>
                  <a:schemeClr val="accent5">
                    <a:lumMod val="50000"/>
                  </a:schemeClr>
                </a:solidFill>
              </a:rPr>
              <a:t>M. </a:t>
            </a:r>
            <a:r>
              <a:rPr lang="en-GB" sz="1500" dirty="0" err="1">
                <a:solidFill>
                  <a:schemeClr val="accent5">
                    <a:lumMod val="50000"/>
                  </a:schemeClr>
                </a:solidFill>
              </a:rPr>
              <a:t>Foroozandeh</a:t>
            </a:r>
            <a:r>
              <a:rPr lang="en-GB" sz="1500" dirty="0">
                <a:solidFill>
                  <a:schemeClr val="accent5">
                    <a:lumMod val="50000"/>
                  </a:schemeClr>
                </a:solidFill>
              </a:rPr>
              <a:t>, L. </a:t>
            </a:r>
            <a:r>
              <a:rPr lang="en-GB" sz="1500" dirty="0" err="1">
                <a:solidFill>
                  <a:schemeClr val="accent5">
                    <a:lumMod val="50000"/>
                  </a:schemeClr>
                </a:solidFill>
              </a:rPr>
              <a:t>Castañar</a:t>
            </a:r>
            <a:r>
              <a:rPr lang="en-GB" sz="1500" dirty="0">
                <a:solidFill>
                  <a:schemeClr val="accent5">
                    <a:lumMod val="50000"/>
                  </a:schemeClr>
                </a:solidFill>
              </a:rPr>
              <a:t>, L. G. Martins, D. </a:t>
            </a:r>
            <a:r>
              <a:rPr lang="en-GB" sz="1500" dirty="0" err="1">
                <a:solidFill>
                  <a:schemeClr val="accent5">
                    <a:lumMod val="50000"/>
                  </a:schemeClr>
                </a:solidFill>
              </a:rPr>
              <a:t>Sinnaeve</a:t>
            </a:r>
            <a:r>
              <a:rPr lang="en-GB" sz="1500" dirty="0">
                <a:solidFill>
                  <a:schemeClr val="accent5">
                    <a:lumMod val="50000"/>
                  </a:schemeClr>
                </a:solidFill>
              </a:rPr>
              <a:t>, G. </a:t>
            </a:r>
            <a:r>
              <a:rPr lang="en-GB" sz="1500" dirty="0" smtClean="0">
                <a:solidFill>
                  <a:schemeClr val="accent5">
                    <a:lumMod val="50000"/>
                  </a:schemeClr>
                </a:solidFill>
              </a:rPr>
              <a:t>Dal </a:t>
            </a:r>
            <a:r>
              <a:rPr lang="en-GB" sz="1500" dirty="0" err="1">
                <a:solidFill>
                  <a:schemeClr val="accent5">
                    <a:lumMod val="50000"/>
                  </a:schemeClr>
                </a:solidFill>
              </a:rPr>
              <a:t>Poggetto</a:t>
            </a:r>
            <a:r>
              <a:rPr lang="en-GB" sz="1500" dirty="0">
                <a:solidFill>
                  <a:schemeClr val="accent5">
                    <a:lumMod val="50000"/>
                  </a:schemeClr>
                </a:solidFill>
              </a:rPr>
              <a:t>, C. F. </a:t>
            </a:r>
            <a:r>
              <a:rPr lang="en-GB" sz="1500" dirty="0" err="1">
                <a:solidFill>
                  <a:schemeClr val="accent5">
                    <a:lumMod val="50000"/>
                  </a:schemeClr>
                </a:solidFill>
              </a:rPr>
              <a:t>Tormena</a:t>
            </a:r>
            <a:r>
              <a:rPr lang="en-GB" sz="1500" dirty="0">
                <a:solidFill>
                  <a:schemeClr val="accent5">
                    <a:lumMod val="50000"/>
                  </a:schemeClr>
                </a:solidFill>
              </a:rPr>
              <a:t>, R. W. Adams, G. A. Morris, M. Nilsson</a:t>
            </a:r>
          </a:p>
          <a:p>
            <a:pPr algn="ctr"/>
            <a:r>
              <a:rPr lang="en-GB" sz="1500" i="1" dirty="0">
                <a:solidFill>
                  <a:schemeClr val="accent5">
                    <a:lumMod val="50000"/>
                  </a:schemeClr>
                </a:solidFill>
              </a:rPr>
              <a:t>Angew. Chem. Int. Ed. </a:t>
            </a:r>
            <a:r>
              <a:rPr lang="en-GB" sz="1500" b="1" dirty="0">
                <a:solidFill>
                  <a:schemeClr val="accent5">
                    <a:lumMod val="50000"/>
                  </a:schemeClr>
                </a:solidFill>
              </a:rPr>
              <a:t>2016</a:t>
            </a:r>
            <a:r>
              <a:rPr lang="en-GB" sz="15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GB" sz="1500" i="1" dirty="0">
                <a:solidFill>
                  <a:schemeClr val="accent5">
                    <a:lumMod val="50000"/>
                  </a:schemeClr>
                </a:solidFill>
              </a:rPr>
              <a:t>55</a:t>
            </a:r>
            <a:r>
              <a:rPr lang="en-GB" sz="1500" dirty="0">
                <a:solidFill>
                  <a:schemeClr val="accent5">
                    <a:lumMod val="50000"/>
                  </a:schemeClr>
                </a:solidFill>
              </a:rPr>
              <a:t>, 15579</a:t>
            </a:r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0" y="-1399"/>
            <a:ext cx="12192000" cy="351868"/>
          </a:xfrm>
          <a:prstGeom prst="rect">
            <a:avLst/>
          </a:prstGeom>
          <a:solidFill>
            <a:srgbClr val="F8F8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New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NMR methods                         			                                  </a:t>
            </a: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                                                PSYCHE-</a:t>
            </a:r>
            <a:r>
              <a:rPr lang="en-GB" sz="1400" b="1" dirty="0" err="1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iDOSY</a:t>
            </a:r>
            <a:endParaRPr lang="en-GB" sz="1400" b="1" dirty="0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11744960" y="6535938"/>
            <a:ext cx="4024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a-ES" sz="12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14</a:t>
            </a:r>
            <a:endParaRPr lang="ca-ES" sz="1200" b="1" dirty="0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10 Conector recto"/>
          <p:cNvCxnSpPr/>
          <p:nvPr/>
        </p:nvCxnSpPr>
        <p:spPr>
          <a:xfrm>
            <a:off x="-38100" y="356786"/>
            <a:ext cx="12240000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10"/>
          <p:cNvSpPr/>
          <p:nvPr/>
        </p:nvSpPr>
        <p:spPr>
          <a:xfrm>
            <a:off x="2243564" y="2446423"/>
            <a:ext cx="1141506" cy="760698"/>
          </a:xfrm>
          <a:prstGeom prst="roundRect">
            <a:avLst>
              <a:gd name="adj" fmla="val 2381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12" y="2446423"/>
            <a:ext cx="4170377" cy="178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8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7" r="41950"/>
          <a:stretch/>
        </p:blipFill>
        <p:spPr>
          <a:xfrm>
            <a:off x="2291567" y="1489557"/>
            <a:ext cx="4369699" cy="359948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7658131" y="2461942"/>
            <a:ext cx="2477968" cy="23969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3432810" y="471360"/>
            <a:ext cx="532638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Pure shift </a:t>
            </a:r>
            <a:r>
              <a:rPr lang="en-GB" sz="20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DOSY &amp; Mixtures</a:t>
            </a:r>
            <a:endParaRPr lang="en-GB" sz="20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2945129" y="1032996"/>
            <a:ext cx="2574525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Oneshot</a:t>
            </a: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DOSY</a:t>
            </a: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7618730" y="1080060"/>
            <a:ext cx="252125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PSYCHE-</a:t>
            </a:r>
            <a:r>
              <a:rPr lang="en-GB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iDOSY</a:t>
            </a:r>
            <a:endParaRPr lang="en-GB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64737" y="5120781"/>
            <a:ext cx="2522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Signal overlap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Misleading peaks</a:t>
            </a:r>
          </a:p>
        </p:txBody>
      </p:sp>
      <p:sp>
        <p:nvSpPr>
          <p:cNvPr id="57" name="19 Rectángulo"/>
          <p:cNvSpPr/>
          <p:nvPr/>
        </p:nvSpPr>
        <p:spPr>
          <a:xfrm>
            <a:off x="7776434" y="5118129"/>
            <a:ext cx="28905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Spectral simplification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Higher signal resolution</a:t>
            </a:r>
            <a:endParaRPr lang="es-ES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016828" y="2861574"/>
            <a:ext cx="93600" cy="1398072"/>
          </a:xfrm>
          <a:prstGeom prst="rect">
            <a:avLst/>
          </a:prstGeom>
          <a:solidFill>
            <a:srgbClr val="FFFF00">
              <a:alpha val="32941"/>
            </a:srgbClr>
          </a:solidFill>
          <a:ln w="9525">
            <a:solidFill>
              <a:srgbClr val="EB941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6" name="Picture 2" descr="http://2.bp.blogspot.com/_nT11cKCgPww/TEptQFOpqdI/AAAAAAAAAWQ/R_0JPumaPoE/s1600/tick-cross.bmp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2989518" y="5267996"/>
            <a:ext cx="221488" cy="20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://2.bp.blogspot.com/_nT11cKCgPww/TEptQFOpqdI/AAAAAAAAAWQ/R_0JPumaPoE/s1600/tick-cross.bmp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608827" y="5342099"/>
            <a:ext cx="164338" cy="15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://2.bp.blogspot.com/_nT11cKCgPww/TEptQFOpqdI/AAAAAAAAAWQ/R_0JPumaPoE/s1600/tick-cross.bmp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608827" y="5770935"/>
            <a:ext cx="164338" cy="15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http://2.bp.blogspot.com/_nT11cKCgPww/TEptQFOpqdI/AAAAAAAAAWQ/R_0JPumaPoE/s1600/tick-cross.bmp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014918" y="5679476"/>
            <a:ext cx="221488" cy="20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angle 12"/>
          <p:cNvSpPr>
            <a:spLocks noChangeArrowheads="1"/>
          </p:cNvSpPr>
          <p:nvPr/>
        </p:nvSpPr>
        <p:spPr bwMode="auto">
          <a:xfrm>
            <a:off x="0" y="-1399"/>
            <a:ext cx="12192000" cy="351868"/>
          </a:xfrm>
          <a:prstGeom prst="rect">
            <a:avLst/>
          </a:prstGeom>
          <a:solidFill>
            <a:srgbClr val="F8F8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New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NMR methods                         			                                  </a:t>
            </a: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                                                PSYCHE-</a:t>
            </a:r>
            <a:r>
              <a:rPr lang="en-GB" sz="1400" b="1" dirty="0" err="1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iDOSY</a:t>
            </a:r>
            <a:endParaRPr lang="en-GB" sz="1400" b="1" dirty="0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11744960" y="6535938"/>
            <a:ext cx="4024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a-ES" sz="12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15</a:t>
            </a:r>
            <a:endParaRPr lang="ca-ES" sz="1200" b="1" dirty="0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10 Conector recto"/>
          <p:cNvCxnSpPr/>
          <p:nvPr/>
        </p:nvCxnSpPr>
        <p:spPr>
          <a:xfrm>
            <a:off x="-38100" y="356786"/>
            <a:ext cx="12240000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6" name="Grupo 55"/>
          <p:cNvGrpSpPr/>
          <p:nvPr/>
        </p:nvGrpSpPr>
        <p:grpSpPr>
          <a:xfrm>
            <a:off x="5080878" y="2852948"/>
            <a:ext cx="712778" cy="1398072"/>
            <a:chOff x="9653875" y="3005154"/>
            <a:chExt cx="481249" cy="1398072"/>
          </a:xfrm>
        </p:grpSpPr>
        <p:cxnSp>
          <p:nvCxnSpPr>
            <p:cNvPr id="59" name="Straight Connector 63"/>
            <p:cNvCxnSpPr>
              <a:stCxn id="67" idx="0"/>
            </p:cNvCxnSpPr>
            <p:nvPr/>
          </p:nvCxnSpPr>
          <p:spPr>
            <a:xfrm>
              <a:off x="9653876" y="3005154"/>
              <a:ext cx="481248" cy="1"/>
            </a:xfrm>
            <a:prstGeom prst="line">
              <a:avLst/>
            </a:prstGeom>
            <a:ln w="9525">
              <a:solidFill>
                <a:srgbClr val="EB9415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64"/>
            <p:cNvCxnSpPr>
              <a:stCxn id="67" idx="2"/>
            </p:cNvCxnSpPr>
            <p:nvPr/>
          </p:nvCxnSpPr>
          <p:spPr>
            <a:xfrm flipV="1">
              <a:off x="9653875" y="4402154"/>
              <a:ext cx="467536" cy="1072"/>
            </a:xfrm>
            <a:prstGeom prst="line">
              <a:avLst/>
            </a:prstGeom>
            <a:ln w="9525">
              <a:solidFill>
                <a:srgbClr val="EB9415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51"/>
          <a:stretch/>
        </p:blipFill>
        <p:spPr>
          <a:xfrm>
            <a:off x="7174881" y="1489557"/>
            <a:ext cx="4219425" cy="3599480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9822607" y="2897507"/>
            <a:ext cx="103752" cy="1397000"/>
          </a:xfrm>
          <a:prstGeom prst="rect">
            <a:avLst/>
          </a:prstGeom>
          <a:solidFill>
            <a:srgbClr val="FFFF00">
              <a:alpha val="32941"/>
            </a:srgbClr>
          </a:solidFill>
          <a:ln w="9525">
            <a:solidFill>
              <a:srgbClr val="EB941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1" name="Grupo 55"/>
          <p:cNvGrpSpPr/>
          <p:nvPr/>
        </p:nvGrpSpPr>
        <p:grpSpPr>
          <a:xfrm>
            <a:off x="9900353" y="2897507"/>
            <a:ext cx="707716" cy="1397000"/>
            <a:chOff x="9599053" y="3005154"/>
            <a:chExt cx="477831" cy="1397000"/>
          </a:xfrm>
        </p:grpSpPr>
        <p:cxnSp>
          <p:nvCxnSpPr>
            <p:cNvPr id="62" name="Straight Connector 63"/>
            <p:cNvCxnSpPr>
              <a:stCxn id="49" idx="0"/>
            </p:cNvCxnSpPr>
            <p:nvPr/>
          </p:nvCxnSpPr>
          <p:spPr>
            <a:xfrm>
              <a:off x="9599053" y="3005154"/>
              <a:ext cx="477831" cy="1"/>
            </a:xfrm>
            <a:prstGeom prst="line">
              <a:avLst/>
            </a:prstGeom>
            <a:ln w="9525">
              <a:solidFill>
                <a:srgbClr val="EB9415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4"/>
            <p:cNvCxnSpPr>
              <a:stCxn id="49" idx="2"/>
            </p:cNvCxnSpPr>
            <p:nvPr/>
          </p:nvCxnSpPr>
          <p:spPr>
            <a:xfrm>
              <a:off x="9599058" y="4402154"/>
              <a:ext cx="464109" cy="0"/>
            </a:xfrm>
            <a:prstGeom prst="line">
              <a:avLst/>
            </a:prstGeom>
            <a:ln w="9525">
              <a:solidFill>
                <a:srgbClr val="EB9415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-38100" y="6304903"/>
            <a:ext cx="122301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" dirty="0">
                <a:solidFill>
                  <a:schemeClr val="accent5">
                    <a:lumMod val="50000"/>
                  </a:schemeClr>
                </a:solidFill>
              </a:rPr>
              <a:t>M. </a:t>
            </a:r>
            <a:r>
              <a:rPr lang="en-GB" sz="1500" dirty="0" err="1">
                <a:solidFill>
                  <a:schemeClr val="accent5">
                    <a:lumMod val="50000"/>
                  </a:schemeClr>
                </a:solidFill>
              </a:rPr>
              <a:t>Foroozandeh</a:t>
            </a:r>
            <a:r>
              <a:rPr lang="en-GB" sz="1500" dirty="0">
                <a:solidFill>
                  <a:schemeClr val="accent5">
                    <a:lumMod val="50000"/>
                  </a:schemeClr>
                </a:solidFill>
              </a:rPr>
              <a:t>, L. </a:t>
            </a:r>
            <a:r>
              <a:rPr lang="en-GB" sz="1500" dirty="0" err="1">
                <a:solidFill>
                  <a:schemeClr val="accent5">
                    <a:lumMod val="50000"/>
                  </a:schemeClr>
                </a:solidFill>
              </a:rPr>
              <a:t>Castañar</a:t>
            </a:r>
            <a:r>
              <a:rPr lang="en-GB" sz="1500" dirty="0">
                <a:solidFill>
                  <a:schemeClr val="accent5">
                    <a:lumMod val="50000"/>
                  </a:schemeClr>
                </a:solidFill>
              </a:rPr>
              <a:t>, L. G. Martins, D. </a:t>
            </a:r>
            <a:r>
              <a:rPr lang="en-GB" sz="1500" dirty="0" err="1">
                <a:solidFill>
                  <a:schemeClr val="accent5">
                    <a:lumMod val="50000"/>
                  </a:schemeClr>
                </a:solidFill>
              </a:rPr>
              <a:t>Sinnaeve</a:t>
            </a:r>
            <a:r>
              <a:rPr lang="en-GB" sz="1500" dirty="0">
                <a:solidFill>
                  <a:schemeClr val="accent5">
                    <a:lumMod val="50000"/>
                  </a:schemeClr>
                </a:solidFill>
              </a:rPr>
              <a:t>, G. </a:t>
            </a:r>
            <a:r>
              <a:rPr lang="en-GB" sz="1500" dirty="0" smtClean="0">
                <a:solidFill>
                  <a:schemeClr val="accent5">
                    <a:lumMod val="50000"/>
                  </a:schemeClr>
                </a:solidFill>
              </a:rPr>
              <a:t>Dal </a:t>
            </a:r>
            <a:r>
              <a:rPr lang="en-GB" sz="1500" dirty="0" err="1">
                <a:solidFill>
                  <a:schemeClr val="accent5">
                    <a:lumMod val="50000"/>
                  </a:schemeClr>
                </a:solidFill>
              </a:rPr>
              <a:t>Poggetto</a:t>
            </a:r>
            <a:r>
              <a:rPr lang="en-GB" sz="1500" dirty="0">
                <a:solidFill>
                  <a:schemeClr val="accent5">
                    <a:lumMod val="50000"/>
                  </a:schemeClr>
                </a:solidFill>
              </a:rPr>
              <a:t>, C. F. </a:t>
            </a:r>
            <a:r>
              <a:rPr lang="en-GB" sz="1500" dirty="0" err="1">
                <a:solidFill>
                  <a:schemeClr val="accent5">
                    <a:lumMod val="50000"/>
                  </a:schemeClr>
                </a:solidFill>
              </a:rPr>
              <a:t>Tormena</a:t>
            </a:r>
            <a:r>
              <a:rPr lang="en-GB" sz="1500" dirty="0">
                <a:solidFill>
                  <a:schemeClr val="accent5">
                    <a:lumMod val="50000"/>
                  </a:schemeClr>
                </a:solidFill>
              </a:rPr>
              <a:t>, R. W. Adams, G. A. Morris, M. Nilsson</a:t>
            </a:r>
          </a:p>
          <a:p>
            <a:pPr algn="ctr"/>
            <a:r>
              <a:rPr lang="en-GB" sz="1500" i="1" dirty="0">
                <a:solidFill>
                  <a:schemeClr val="accent5">
                    <a:lumMod val="50000"/>
                  </a:schemeClr>
                </a:solidFill>
              </a:rPr>
              <a:t>Angew. Chem. Int. Ed. </a:t>
            </a:r>
            <a:r>
              <a:rPr lang="en-GB" sz="1500" b="1" dirty="0">
                <a:solidFill>
                  <a:schemeClr val="accent5">
                    <a:lumMod val="50000"/>
                  </a:schemeClr>
                </a:solidFill>
              </a:rPr>
              <a:t>2016</a:t>
            </a:r>
            <a:r>
              <a:rPr lang="en-GB" sz="15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GB" sz="1500" i="1" dirty="0">
                <a:solidFill>
                  <a:schemeClr val="accent5">
                    <a:lumMod val="50000"/>
                  </a:schemeClr>
                </a:solidFill>
              </a:rPr>
              <a:t>55</a:t>
            </a:r>
            <a:r>
              <a:rPr lang="en-GB" sz="1500" dirty="0">
                <a:solidFill>
                  <a:schemeClr val="accent5">
                    <a:lumMod val="50000"/>
                  </a:schemeClr>
                </a:solidFill>
              </a:rPr>
              <a:t>, 15579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4" r="24654" b="9636"/>
          <a:stretch/>
        </p:blipFill>
        <p:spPr bwMode="auto">
          <a:xfrm>
            <a:off x="11405689" y="474703"/>
            <a:ext cx="655515" cy="69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69" y="2139351"/>
            <a:ext cx="1574563" cy="320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8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139750" y="1695302"/>
            <a:ext cx="1541194" cy="46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Oneshot</a:t>
            </a: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ZS</a:t>
            </a:r>
            <a:endParaRPr lang="en-GB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3432810" y="478742"/>
            <a:ext cx="532638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Pure shift DOSY &amp; Sensitivity</a:t>
            </a: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158271" y="4735227"/>
            <a:ext cx="2026013" cy="46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PSYCHE-</a:t>
            </a:r>
            <a:r>
              <a:rPr lang="en-GB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iDOSY</a:t>
            </a:r>
            <a:endParaRPr lang="en-GB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139750" y="3283966"/>
            <a:ext cx="2170369" cy="46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Oneshot</a:t>
            </a: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PSYCHE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380" y="1379264"/>
            <a:ext cx="4850019" cy="43130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42180" y="5830786"/>
            <a:ext cx="58096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aseline="30000" dirty="0" smtClean="0">
                <a:latin typeface="Bookman Old Style" panose="02050604050505020204" pitchFamily="18" charset="0"/>
              </a:rPr>
              <a:t>1</a:t>
            </a:r>
            <a:r>
              <a:rPr lang="en-GB" sz="1400" dirty="0" smtClean="0">
                <a:latin typeface="Bookman Old Style" panose="02050604050505020204" pitchFamily="18" charset="0"/>
              </a:rPr>
              <a:t>H </a:t>
            </a:r>
            <a:r>
              <a:rPr lang="en-GB" sz="1400" dirty="0">
                <a:latin typeface="Bookman Old Style" panose="02050604050505020204" pitchFamily="18" charset="0"/>
              </a:rPr>
              <a:t>spectra taken from the first increment of each experiment</a:t>
            </a:r>
          </a:p>
        </p:txBody>
      </p:sp>
      <p:sp>
        <p:nvSpPr>
          <p:cNvPr id="24" name="Curved Down Arrow 23"/>
          <p:cNvSpPr/>
          <p:nvPr/>
        </p:nvSpPr>
        <p:spPr>
          <a:xfrm rot="16200000" flipH="1" flipV="1">
            <a:off x="6955243" y="2424253"/>
            <a:ext cx="1428189" cy="376893"/>
          </a:xfrm>
          <a:prstGeom prst="curvedDownArrow">
            <a:avLst>
              <a:gd name="adj1" fmla="val 21881"/>
              <a:gd name="adj2" fmla="val 54847"/>
              <a:gd name="adj3" fmla="val 22238"/>
            </a:avLst>
          </a:prstGeom>
          <a:solidFill>
            <a:schemeClr val="accent5">
              <a:lumMod val="75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Curved Down Arrow 26"/>
          <p:cNvSpPr/>
          <p:nvPr/>
        </p:nvSpPr>
        <p:spPr>
          <a:xfrm rot="16200000" flipH="1" flipV="1">
            <a:off x="6983703" y="4078201"/>
            <a:ext cx="1428189" cy="376893"/>
          </a:xfrm>
          <a:prstGeom prst="curvedDownArrow">
            <a:avLst>
              <a:gd name="adj1" fmla="val 21881"/>
              <a:gd name="adj2" fmla="val 54847"/>
              <a:gd name="adj3" fmla="val 22238"/>
            </a:avLst>
          </a:prstGeom>
          <a:solidFill>
            <a:schemeClr val="accent5">
              <a:lumMod val="75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3" name="Rectangle 12"/>
          <p:cNvSpPr>
            <a:spLocks noChangeArrowheads="1"/>
          </p:cNvSpPr>
          <p:nvPr/>
        </p:nvSpPr>
        <p:spPr bwMode="auto">
          <a:xfrm>
            <a:off x="0" y="-1399"/>
            <a:ext cx="12192000" cy="351868"/>
          </a:xfrm>
          <a:prstGeom prst="rect">
            <a:avLst/>
          </a:prstGeom>
          <a:solidFill>
            <a:srgbClr val="F8F8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New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NMR methods                         			                                  </a:t>
            </a: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                                                PSYCHE-</a:t>
            </a:r>
            <a:r>
              <a:rPr lang="en-GB" sz="1400" b="1" dirty="0" err="1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iDOSY</a:t>
            </a:r>
            <a:endParaRPr lang="en-GB" sz="1400" b="1" dirty="0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11744960" y="6535938"/>
            <a:ext cx="4024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a-ES" sz="12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16</a:t>
            </a:r>
            <a:endParaRPr lang="ca-ES" sz="1200" b="1" dirty="0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10 Conector recto"/>
          <p:cNvCxnSpPr/>
          <p:nvPr/>
        </p:nvCxnSpPr>
        <p:spPr>
          <a:xfrm>
            <a:off x="-38100" y="356786"/>
            <a:ext cx="12240000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-38100" y="6304903"/>
            <a:ext cx="122301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" dirty="0">
                <a:solidFill>
                  <a:schemeClr val="accent5">
                    <a:lumMod val="50000"/>
                  </a:schemeClr>
                </a:solidFill>
              </a:rPr>
              <a:t>M. </a:t>
            </a:r>
            <a:r>
              <a:rPr lang="en-GB" sz="1500" dirty="0" err="1">
                <a:solidFill>
                  <a:schemeClr val="accent5">
                    <a:lumMod val="50000"/>
                  </a:schemeClr>
                </a:solidFill>
              </a:rPr>
              <a:t>Foroozandeh</a:t>
            </a:r>
            <a:r>
              <a:rPr lang="en-GB" sz="1500" dirty="0">
                <a:solidFill>
                  <a:schemeClr val="accent5">
                    <a:lumMod val="50000"/>
                  </a:schemeClr>
                </a:solidFill>
              </a:rPr>
              <a:t>, L. </a:t>
            </a:r>
            <a:r>
              <a:rPr lang="en-GB" sz="1500" dirty="0" err="1">
                <a:solidFill>
                  <a:schemeClr val="accent5">
                    <a:lumMod val="50000"/>
                  </a:schemeClr>
                </a:solidFill>
              </a:rPr>
              <a:t>Castañar</a:t>
            </a:r>
            <a:r>
              <a:rPr lang="en-GB" sz="1500" dirty="0">
                <a:solidFill>
                  <a:schemeClr val="accent5">
                    <a:lumMod val="50000"/>
                  </a:schemeClr>
                </a:solidFill>
              </a:rPr>
              <a:t>, L. G. Martins, D. </a:t>
            </a:r>
            <a:r>
              <a:rPr lang="en-GB" sz="1500" dirty="0" err="1">
                <a:solidFill>
                  <a:schemeClr val="accent5">
                    <a:lumMod val="50000"/>
                  </a:schemeClr>
                </a:solidFill>
              </a:rPr>
              <a:t>Sinnaeve</a:t>
            </a:r>
            <a:r>
              <a:rPr lang="en-GB" sz="1500" dirty="0">
                <a:solidFill>
                  <a:schemeClr val="accent5">
                    <a:lumMod val="50000"/>
                  </a:schemeClr>
                </a:solidFill>
              </a:rPr>
              <a:t>, G. </a:t>
            </a:r>
            <a:r>
              <a:rPr lang="en-GB" sz="1500" dirty="0" smtClean="0">
                <a:solidFill>
                  <a:schemeClr val="accent5">
                    <a:lumMod val="50000"/>
                  </a:schemeClr>
                </a:solidFill>
              </a:rPr>
              <a:t>Dal </a:t>
            </a:r>
            <a:r>
              <a:rPr lang="en-GB" sz="1500" dirty="0" err="1">
                <a:solidFill>
                  <a:schemeClr val="accent5">
                    <a:lumMod val="50000"/>
                  </a:schemeClr>
                </a:solidFill>
              </a:rPr>
              <a:t>Poggetto</a:t>
            </a:r>
            <a:r>
              <a:rPr lang="en-GB" sz="1500" dirty="0">
                <a:solidFill>
                  <a:schemeClr val="accent5">
                    <a:lumMod val="50000"/>
                  </a:schemeClr>
                </a:solidFill>
              </a:rPr>
              <a:t>, C. F. </a:t>
            </a:r>
            <a:r>
              <a:rPr lang="en-GB" sz="1500" dirty="0" err="1">
                <a:solidFill>
                  <a:schemeClr val="accent5">
                    <a:lumMod val="50000"/>
                  </a:schemeClr>
                </a:solidFill>
              </a:rPr>
              <a:t>Tormena</a:t>
            </a:r>
            <a:r>
              <a:rPr lang="en-GB" sz="1500" dirty="0">
                <a:solidFill>
                  <a:schemeClr val="accent5">
                    <a:lumMod val="50000"/>
                  </a:schemeClr>
                </a:solidFill>
              </a:rPr>
              <a:t>, R. W. Adams, G. A. Morris, M. Nilsson</a:t>
            </a:r>
          </a:p>
          <a:p>
            <a:pPr algn="ctr"/>
            <a:r>
              <a:rPr lang="en-GB" sz="1500" i="1" dirty="0">
                <a:solidFill>
                  <a:schemeClr val="accent5">
                    <a:lumMod val="50000"/>
                  </a:schemeClr>
                </a:solidFill>
              </a:rPr>
              <a:t>Angew. Chem. Int. Ed. </a:t>
            </a:r>
            <a:r>
              <a:rPr lang="en-GB" sz="1500" b="1" dirty="0">
                <a:solidFill>
                  <a:schemeClr val="accent5">
                    <a:lumMod val="50000"/>
                  </a:schemeClr>
                </a:solidFill>
              </a:rPr>
              <a:t>2016</a:t>
            </a:r>
            <a:r>
              <a:rPr lang="en-GB" sz="15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GB" sz="1500" i="1" dirty="0">
                <a:solidFill>
                  <a:schemeClr val="accent5">
                    <a:lumMod val="50000"/>
                  </a:schemeClr>
                </a:solidFill>
              </a:rPr>
              <a:t>55</a:t>
            </a:r>
            <a:r>
              <a:rPr lang="en-GB" sz="1500" dirty="0">
                <a:solidFill>
                  <a:schemeClr val="accent5">
                    <a:lumMod val="50000"/>
                  </a:schemeClr>
                </a:solidFill>
              </a:rPr>
              <a:t>, 15579</a:t>
            </a:r>
          </a:p>
        </p:txBody>
      </p:sp>
      <p:sp>
        <p:nvSpPr>
          <p:cNvPr id="4" name="Rectangle 3"/>
          <p:cNvSpPr/>
          <p:nvPr/>
        </p:nvSpPr>
        <p:spPr>
          <a:xfrm>
            <a:off x="8514269" y="1268080"/>
            <a:ext cx="1138690" cy="1183888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8497017" y="2961995"/>
            <a:ext cx="1138690" cy="1183888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9652958" y="1268080"/>
            <a:ext cx="1311215" cy="11838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9644333" y="2961995"/>
            <a:ext cx="1466482" cy="11838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8649420" y="4571333"/>
            <a:ext cx="1788543" cy="11838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00" y="3003369"/>
            <a:ext cx="3689555" cy="1082557"/>
          </a:xfrm>
          <a:prstGeom prst="rect">
            <a:avLst/>
          </a:prstGeom>
        </p:spPr>
      </p:pic>
      <p:pic>
        <p:nvPicPr>
          <p:cNvPr id="4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301" y="1300403"/>
            <a:ext cx="3523099" cy="1082557"/>
          </a:xfrm>
          <a:prstGeom prst="rect">
            <a:avLst/>
          </a:prstGeom>
        </p:spPr>
      </p:pic>
      <p:sp>
        <p:nvSpPr>
          <p:cNvPr id="10" name="Trapezoid 9"/>
          <p:cNvSpPr/>
          <p:nvPr/>
        </p:nvSpPr>
        <p:spPr>
          <a:xfrm>
            <a:off x="9264770" y="5434642"/>
            <a:ext cx="94891" cy="172528"/>
          </a:xfrm>
          <a:prstGeom prst="trapezoi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rapezoid 33"/>
          <p:cNvSpPr/>
          <p:nvPr/>
        </p:nvSpPr>
        <p:spPr>
          <a:xfrm>
            <a:off x="10002009" y="5434642"/>
            <a:ext cx="94891" cy="172528"/>
          </a:xfrm>
          <a:prstGeom prst="trapezoi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706" y="4653721"/>
            <a:ext cx="2896798" cy="105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5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8213333" y="5454235"/>
            <a:ext cx="2868680" cy="712291"/>
          </a:xfrm>
          <a:prstGeom prst="roundRect">
            <a:avLst>
              <a:gd name="adj" fmla="val 7430"/>
            </a:avLst>
          </a:prstGeom>
          <a:solidFill>
            <a:srgbClr val="92D050">
              <a:alpha val="38824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1536932" y="469526"/>
            <a:ext cx="915921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Pure shift DOSY &amp; Resolution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1121922" y="1691119"/>
            <a:ext cx="2359043" cy="46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Oneshot</a:t>
            </a: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ZS</a:t>
            </a: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8427071" y="1688892"/>
            <a:ext cx="2339501" cy="46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PSYCHE-</a:t>
            </a:r>
            <a:r>
              <a:rPr lang="en-GB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iDOSY</a:t>
            </a:r>
            <a:endParaRPr lang="en-GB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4887693" y="1688892"/>
            <a:ext cx="2170369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Oneshot</a:t>
            </a: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PSYCHE</a:t>
            </a: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419100" y="4442864"/>
            <a:ext cx="37211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/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Low SNR </a:t>
            </a:r>
          </a:p>
          <a:p>
            <a:pPr algn="ctr" defTabSz="2949575"/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Many pulses &amp; gradients</a:t>
            </a:r>
          </a:p>
          <a:p>
            <a:pPr algn="ctr" defTabSz="2949575"/>
            <a:r>
              <a:rPr lang="en-GB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PFG</a:t>
            </a: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spatial non-uniformity</a:t>
            </a: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8237256" y="5483453"/>
            <a:ext cx="28471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/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Ultrahigh resolution in</a:t>
            </a:r>
          </a:p>
          <a:p>
            <a:pPr algn="ctr" defTabSz="2949575"/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the diffusion dimension </a:t>
            </a: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997048" y="5508853"/>
            <a:ext cx="27104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/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Poor resolution in the diffusion dimension </a:t>
            </a: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4504690" y="4442864"/>
            <a:ext cx="29934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/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Moderate SNR </a:t>
            </a:r>
          </a:p>
          <a:p>
            <a:pPr algn="ctr" defTabSz="2949575"/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Many pulses &amp; gradients</a:t>
            </a:r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8045897" y="4462453"/>
            <a:ext cx="32491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/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Higher SNR </a:t>
            </a:r>
            <a:endParaRPr lang="en-GB" dirty="0" smtClean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algn="ctr" defTabSz="2949575"/>
            <a:r>
              <a:rPr lang="en-GB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Fewer </a:t>
            </a: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pulses &amp; gradients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203200" y="1168145"/>
            <a:ext cx="4128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/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Resolution in the diffusion domain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6806777" y="-1101500"/>
            <a:ext cx="3527179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sz="1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Signal-to-noise ratio (SNR)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4328665" y="1291009"/>
            <a:ext cx="180000" cy="121381"/>
          </a:xfrm>
          <a:prstGeom prst="rightArrow">
            <a:avLst/>
          </a:prstGeom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504690" y="1176700"/>
            <a:ext cx="4410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Bookman Old Style" panose="02050604050505020204" pitchFamily="18" charset="0"/>
              </a:rPr>
              <a:t>Determined by the uncertainties in </a:t>
            </a:r>
            <a:r>
              <a:rPr lang="en-GB" i="1" dirty="0">
                <a:latin typeface="Bookman Old Style" panose="02050604050505020204" pitchFamily="18" charset="0"/>
              </a:rPr>
              <a:t>D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8924370" y="1305271"/>
            <a:ext cx="180000" cy="121381"/>
          </a:xfrm>
          <a:prstGeom prst="rightArrow">
            <a:avLst/>
          </a:prstGeom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9118600" y="1175075"/>
            <a:ext cx="279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Bookman Old Style" panose="02050604050505020204" pitchFamily="18" charset="0"/>
              </a:rPr>
              <a:t>Estimated in the fitting</a:t>
            </a:r>
            <a:endParaRPr lang="en-GB" i="1" dirty="0">
              <a:latin typeface="Bookman Old Style" panose="020506040505050202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08149" y="5471251"/>
            <a:ext cx="2868680" cy="712291"/>
          </a:xfrm>
          <a:prstGeom prst="roundRect">
            <a:avLst>
              <a:gd name="adj" fmla="val 7430"/>
            </a:avLst>
          </a:prstGeom>
          <a:solidFill>
            <a:srgbClr val="FF0000">
              <a:alpha val="1882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12"/>
          <p:cNvSpPr>
            <a:spLocks noChangeArrowheads="1"/>
          </p:cNvSpPr>
          <p:nvPr/>
        </p:nvSpPr>
        <p:spPr bwMode="auto">
          <a:xfrm>
            <a:off x="0" y="-1399"/>
            <a:ext cx="12192000" cy="351868"/>
          </a:xfrm>
          <a:prstGeom prst="rect">
            <a:avLst/>
          </a:prstGeom>
          <a:solidFill>
            <a:srgbClr val="F8F8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New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NMR methods                         			                                  </a:t>
            </a: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                                                PSYCHE-</a:t>
            </a:r>
            <a:r>
              <a:rPr lang="en-GB" sz="1400" b="1" dirty="0" err="1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iDOSY</a:t>
            </a:r>
            <a:endParaRPr lang="en-GB" sz="1400" b="1" dirty="0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11744960" y="6535938"/>
            <a:ext cx="4024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a-ES" sz="12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17</a:t>
            </a:r>
            <a:endParaRPr lang="ca-ES" sz="1200" b="1" dirty="0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10 Conector recto"/>
          <p:cNvCxnSpPr/>
          <p:nvPr/>
        </p:nvCxnSpPr>
        <p:spPr>
          <a:xfrm>
            <a:off x="-38100" y="356786"/>
            <a:ext cx="12240000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-38100" y="6304903"/>
            <a:ext cx="122301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" dirty="0">
                <a:solidFill>
                  <a:schemeClr val="accent5">
                    <a:lumMod val="50000"/>
                  </a:schemeClr>
                </a:solidFill>
              </a:rPr>
              <a:t>M. </a:t>
            </a:r>
            <a:r>
              <a:rPr lang="en-GB" sz="1500" dirty="0" err="1">
                <a:solidFill>
                  <a:schemeClr val="accent5">
                    <a:lumMod val="50000"/>
                  </a:schemeClr>
                </a:solidFill>
              </a:rPr>
              <a:t>Foroozandeh</a:t>
            </a:r>
            <a:r>
              <a:rPr lang="en-GB" sz="1500" dirty="0">
                <a:solidFill>
                  <a:schemeClr val="accent5">
                    <a:lumMod val="50000"/>
                  </a:schemeClr>
                </a:solidFill>
              </a:rPr>
              <a:t>, L. </a:t>
            </a:r>
            <a:r>
              <a:rPr lang="en-GB" sz="1500" dirty="0" err="1">
                <a:solidFill>
                  <a:schemeClr val="accent5">
                    <a:lumMod val="50000"/>
                  </a:schemeClr>
                </a:solidFill>
              </a:rPr>
              <a:t>Castañar</a:t>
            </a:r>
            <a:r>
              <a:rPr lang="en-GB" sz="1500" dirty="0">
                <a:solidFill>
                  <a:schemeClr val="accent5">
                    <a:lumMod val="50000"/>
                  </a:schemeClr>
                </a:solidFill>
              </a:rPr>
              <a:t>, L. G. Martins, D. </a:t>
            </a:r>
            <a:r>
              <a:rPr lang="en-GB" sz="1500" dirty="0" err="1">
                <a:solidFill>
                  <a:schemeClr val="accent5">
                    <a:lumMod val="50000"/>
                  </a:schemeClr>
                </a:solidFill>
              </a:rPr>
              <a:t>Sinnaeve</a:t>
            </a:r>
            <a:r>
              <a:rPr lang="en-GB" sz="1500" dirty="0">
                <a:solidFill>
                  <a:schemeClr val="accent5">
                    <a:lumMod val="50000"/>
                  </a:schemeClr>
                </a:solidFill>
              </a:rPr>
              <a:t>, G. </a:t>
            </a:r>
            <a:r>
              <a:rPr lang="en-GB" sz="1500" dirty="0" smtClean="0">
                <a:solidFill>
                  <a:schemeClr val="accent5">
                    <a:lumMod val="50000"/>
                  </a:schemeClr>
                </a:solidFill>
              </a:rPr>
              <a:t>Dal </a:t>
            </a:r>
            <a:r>
              <a:rPr lang="en-GB" sz="1500" dirty="0" err="1">
                <a:solidFill>
                  <a:schemeClr val="accent5">
                    <a:lumMod val="50000"/>
                  </a:schemeClr>
                </a:solidFill>
              </a:rPr>
              <a:t>Poggetto</a:t>
            </a:r>
            <a:r>
              <a:rPr lang="en-GB" sz="1500" dirty="0">
                <a:solidFill>
                  <a:schemeClr val="accent5">
                    <a:lumMod val="50000"/>
                  </a:schemeClr>
                </a:solidFill>
              </a:rPr>
              <a:t>, C. F. </a:t>
            </a:r>
            <a:r>
              <a:rPr lang="en-GB" sz="1500" dirty="0" err="1">
                <a:solidFill>
                  <a:schemeClr val="accent5">
                    <a:lumMod val="50000"/>
                  </a:schemeClr>
                </a:solidFill>
              </a:rPr>
              <a:t>Tormena</a:t>
            </a:r>
            <a:r>
              <a:rPr lang="en-GB" sz="1500" dirty="0">
                <a:solidFill>
                  <a:schemeClr val="accent5">
                    <a:lumMod val="50000"/>
                  </a:schemeClr>
                </a:solidFill>
              </a:rPr>
              <a:t>, R. W. Adams, G. A. Morris, M. Nilsson</a:t>
            </a:r>
          </a:p>
          <a:p>
            <a:pPr algn="ctr"/>
            <a:r>
              <a:rPr lang="en-GB" sz="1500" i="1" dirty="0">
                <a:solidFill>
                  <a:schemeClr val="accent5">
                    <a:lumMod val="50000"/>
                  </a:schemeClr>
                </a:solidFill>
              </a:rPr>
              <a:t>Angew. Chem. Int. Ed. </a:t>
            </a:r>
            <a:r>
              <a:rPr lang="en-GB" sz="1500" b="1" dirty="0">
                <a:solidFill>
                  <a:schemeClr val="accent5">
                    <a:lumMod val="50000"/>
                  </a:schemeClr>
                </a:solidFill>
              </a:rPr>
              <a:t>2016</a:t>
            </a:r>
            <a:r>
              <a:rPr lang="en-GB" sz="15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GB" sz="1500" i="1" dirty="0">
                <a:solidFill>
                  <a:schemeClr val="accent5">
                    <a:lumMod val="50000"/>
                  </a:schemeClr>
                </a:solidFill>
              </a:rPr>
              <a:t>55</a:t>
            </a:r>
            <a:r>
              <a:rPr lang="en-GB" sz="1500" dirty="0">
                <a:solidFill>
                  <a:schemeClr val="accent5">
                    <a:lumMod val="50000"/>
                  </a:schemeClr>
                </a:solidFill>
              </a:rPr>
              <a:t>, 15579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071"/>
          <a:stretch/>
        </p:blipFill>
        <p:spPr>
          <a:xfrm>
            <a:off x="1095490" y="2225622"/>
            <a:ext cx="2681340" cy="210552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0" r="35306"/>
          <a:stretch/>
        </p:blipFill>
        <p:spPr>
          <a:xfrm>
            <a:off x="4582019" y="2225622"/>
            <a:ext cx="2974709" cy="210552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6"/>
          <a:stretch/>
        </p:blipFill>
        <p:spPr>
          <a:xfrm>
            <a:off x="8186449" y="2225622"/>
            <a:ext cx="2906489" cy="2105523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4" r="24654" b="9636"/>
          <a:stretch/>
        </p:blipFill>
        <p:spPr bwMode="auto">
          <a:xfrm>
            <a:off x="11405689" y="474703"/>
            <a:ext cx="655515" cy="69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69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1048704" y="1321320"/>
            <a:ext cx="3561395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Oneshot</a:t>
            </a: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DOSY</a:t>
            </a: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7069310" y="1331651"/>
            <a:ext cx="3607456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PSYCHE-</a:t>
            </a:r>
            <a:r>
              <a:rPr lang="en-GB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iDOSY</a:t>
            </a:r>
            <a:endParaRPr lang="en-GB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536932" y="456826"/>
            <a:ext cx="9139834" cy="49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Ultrahigh resolution </a:t>
            </a:r>
            <a:r>
              <a:rPr lang="en-GB" sz="20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DOSY</a:t>
            </a:r>
            <a:endParaRPr lang="en-GB" sz="20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6850768" y="3021402"/>
            <a:ext cx="0" cy="180000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6428678" y="2963988"/>
            <a:ext cx="570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Bookman Old Style" panose="02050604050505020204" pitchFamily="18" charset="0"/>
              </a:rPr>
              <a:t>4%</a:t>
            </a:r>
            <a:endParaRPr lang="es-ES" sz="1400" b="1" dirty="0">
              <a:latin typeface="Bookman Old Style" panose="02050604050505020204" pitchFamily="18" charset="0"/>
            </a:endParaRPr>
          </a:p>
        </p:txBody>
      </p:sp>
      <p:sp>
        <p:nvSpPr>
          <p:cNvPr id="33" name="Rectangle 12"/>
          <p:cNvSpPr>
            <a:spLocks noChangeArrowheads="1"/>
          </p:cNvSpPr>
          <p:nvPr/>
        </p:nvSpPr>
        <p:spPr bwMode="auto">
          <a:xfrm>
            <a:off x="0" y="-1399"/>
            <a:ext cx="12192000" cy="351868"/>
          </a:xfrm>
          <a:prstGeom prst="rect">
            <a:avLst/>
          </a:prstGeom>
          <a:solidFill>
            <a:srgbClr val="F8F8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New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NMR methods                         			                                  </a:t>
            </a: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                                                PSYCHE-</a:t>
            </a:r>
            <a:r>
              <a:rPr lang="en-GB" sz="1400" b="1" dirty="0" err="1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iDOSY</a:t>
            </a:r>
            <a:endParaRPr lang="en-GB" sz="1400" b="1" dirty="0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11744960" y="6535938"/>
            <a:ext cx="4024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a-ES" sz="12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18</a:t>
            </a:r>
            <a:endParaRPr lang="ca-ES" sz="1200" b="1" dirty="0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10 Conector recto"/>
          <p:cNvCxnSpPr/>
          <p:nvPr/>
        </p:nvCxnSpPr>
        <p:spPr>
          <a:xfrm>
            <a:off x="-38100" y="356786"/>
            <a:ext cx="12240000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-38100" y="6304903"/>
            <a:ext cx="122301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" dirty="0">
                <a:solidFill>
                  <a:schemeClr val="accent5">
                    <a:lumMod val="50000"/>
                  </a:schemeClr>
                </a:solidFill>
              </a:rPr>
              <a:t>M. </a:t>
            </a:r>
            <a:r>
              <a:rPr lang="en-GB" sz="1500" dirty="0" err="1">
                <a:solidFill>
                  <a:schemeClr val="accent5">
                    <a:lumMod val="50000"/>
                  </a:schemeClr>
                </a:solidFill>
              </a:rPr>
              <a:t>Foroozandeh</a:t>
            </a:r>
            <a:r>
              <a:rPr lang="en-GB" sz="1500" dirty="0">
                <a:solidFill>
                  <a:schemeClr val="accent5">
                    <a:lumMod val="50000"/>
                  </a:schemeClr>
                </a:solidFill>
              </a:rPr>
              <a:t>, L. </a:t>
            </a:r>
            <a:r>
              <a:rPr lang="en-GB" sz="1500" dirty="0" err="1">
                <a:solidFill>
                  <a:schemeClr val="accent5">
                    <a:lumMod val="50000"/>
                  </a:schemeClr>
                </a:solidFill>
              </a:rPr>
              <a:t>Castañar</a:t>
            </a:r>
            <a:r>
              <a:rPr lang="en-GB" sz="1500" dirty="0">
                <a:solidFill>
                  <a:schemeClr val="accent5">
                    <a:lumMod val="50000"/>
                  </a:schemeClr>
                </a:solidFill>
              </a:rPr>
              <a:t>, L. G. Martins, D. </a:t>
            </a:r>
            <a:r>
              <a:rPr lang="en-GB" sz="1500" dirty="0" err="1">
                <a:solidFill>
                  <a:schemeClr val="accent5">
                    <a:lumMod val="50000"/>
                  </a:schemeClr>
                </a:solidFill>
              </a:rPr>
              <a:t>Sinnaeve</a:t>
            </a:r>
            <a:r>
              <a:rPr lang="en-GB" sz="1500" dirty="0">
                <a:solidFill>
                  <a:schemeClr val="accent5">
                    <a:lumMod val="50000"/>
                  </a:schemeClr>
                </a:solidFill>
              </a:rPr>
              <a:t>, G. </a:t>
            </a:r>
            <a:r>
              <a:rPr lang="en-GB" sz="1500" dirty="0" smtClean="0">
                <a:solidFill>
                  <a:schemeClr val="accent5">
                    <a:lumMod val="50000"/>
                  </a:schemeClr>
                </a:solidFill>
              </a:rPr>
              <a:t>Dal </a:t>
            </a:r>
            <a:r>
              <a:rPr lang="en-GB" sz="1500" dirty="0" err="1">
                <a:solidFill>
                  <a:schemeClr val="accent5">
                    <a:lumMod val="50000"/>
                  </a:schemeClr>
                </a:solidFill>
              </a:rPr>
              <a:t>Poggetto</a:t>
            </a:r>
            <a:r>
              <a:rPr lang="en-GB" sz="1500" dirty="0">
                <a:solidFill>
                  <a:schemeClr val="accent5">
                    <a:lumMod val="50000"/>
                  </a:schemeClr>
                </a:solidFill>
              </a:rPr>
              <a:t>, C. F. </a:t>
            </a:r>
            <a:r>
              <a:rPr lang="en-GB" sz="1500" dirty="0" err="1">
                <a:solidFill>
                  <a:schemeClr val="accent5">
                    <a:lumMod val="50000"/>
                  </a:schemeClr>
                </a:solidFill>
              </a:rPr>
              <a:t>Tormena</a:t>
            </a:r>
            <a:r>
              <a:rPr lang="en-GB" sz="1500" dirty="0">
                <a:solidFill>
                  <a:schemeClr val="accent5">
                    <a:lumMod val="50000"/>
                  </a:schemeClr>
                </a:solidFill>
              </a:rPr>
              <a:t>, R. W. Adams, G. A. Morris, M. Nilsson</a:t>
            </a:r>
          </a:p>
          <a:p>
            <a:pPr algn="ctr"/>
            <a:r>
              <a:rPr lang="en-GB" sz="1500" i="1" dirty="0">
                <a:solidFill>
                  <a:schemeClr val="accent5">
                    <a:lumMod val="50000"/>
                  </a:schemeClr>
                </a:solidFill>
              </a:rPr>
              <a:t>Angew. Chem. Int. Ed. </a:t>
            </a:r>
            <a:r>
              <a:rPr lang="en-GB" sz="1500" b="1" dirty="0">
                <a:solidFill>
                  <a:schemeClr val="accent5">
                    <a:lumMod val="50000"/>
                  </a:schemeClr>
                </a:solidFill>
              </a:rPr>
              <a:t>2016</a:t>
            </a:r>
            <a:r>
              <a:rPr lang="en-GB" sz="15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GB" sz="1500" i="1" dirty="0">
                <a:solidFill>
                  <a:schemeClr val="accent5">
                    <a:lumMod val="50000"/>
                  </a:schemeClr>
                </a:solidFill>
              </a:rPr>
              <a:t>55</a:t>
            </a:r>
            <a:r>
              <a:rPr lang="en-GB" sz="1500" dirty="0">
                <a:solidFill>
                  <a:schemeClr val="accent5">
                    <a:lumMod val="50000"/>
                  </a:schemeClr>
                </a:solidFill>
              </a:rPr>
              <a:t>, 15579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4" r="24654" b="9636"/>
          <a:stretch/>
        </p:blipFill>
        <p:spPr bwMode="auto">
          <a:xfrm>
            <a:off x="11405689" y="474703"/>
            <a:ext cx="655515" cy="69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6" y="1920554"/>
            <a:ext cx="10040595" cy="407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0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 Box 10"/>
          <p:cNvSpPr txBox="1">
            <a:spLocks noChangeArrowheads="1"/>
          </p:cNvSpPr>
          <p:nvPr/>
        </p:nvSpPr>
        <p:spPr bwMode="auto">
          <a:xfrm>
            <a:off x="3570133" y="1025699"/>
            <a:ext cx="1951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/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GNAT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3570133" y="1413039"/>
            <a:ext cx="1941352" cy="1883988"/>
          </a:xfrm>
          <a:prstGeom prst="roundRect">
            <a:avLst>
              <a:gd name="adj" fmla="val 2703"/>
            </a:avLst>
          </a:prstGeom>
          <a:solidFill>
            <a:srgbClr val="F9FBFD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Text Box 10"/>
          <p:cNvSpPr txBox="1">
            <a:spLocks noChangeArrowheads="1"/>
          </p:cNvSpPr>
          <p:nvPr/>
        </p:nvSpPr>
        <p:spPr bwMode="auto">
          <a:xfrm>
            <a:off x="6666266" y="940082"/>
            <a:ext cx="1941352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MAGNATE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6666266" y="1413039"/>
            <a:ext cx="1941352" cy="1883988"/>
          </a:xfrm>
          <a:prstGeom prst="roundRect">
            <a:avLst>
              <a:gd name="adj" fmla="val 2703"/>
            </a:avLst>
          </a:prstGeom>
          <a:solidFill>
            <a:srgbClr val="F9FBFD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Text Box 10"/>
          <p:cNvSpPr txBox="1">
            <a:spLocks noChangeArrowheads="1"/>
          </p:cNvSpPr>
          <p:nvPr/>
        </p:nvSpPr>
        <p:spPr bwMode="auto">
          <a:xfrm>
            <a:off x="3432810" y="428388"/>
            <a:ext cx="5326380" cy="49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sz="20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New </a:t>
            </a:r>
            <a:r>
              <a:rPr lang="en-GB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NMR software</a:t>
            </a:r>
          </a:p>
        </p:txBody>
      </p:sp>
      <p:pic>
        <p:nvPicPr>
          <p:cNvPr id="10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3"/>
          <a:stretch/>
        </p:blipFill>
        <p:spPr bwMode="auto">
          <a:xfrm>
            <a:off x="3580045" y="1430582"/>
            <a:ext cx="1941353" cy="1848066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2"/>
          <a:stretch/>
        </p:blipFill>
        <p:spPr bwMode="auto">
          <a:xfrm>
            <a:off x="6676179" y="1430582"/>
            <a:ext cx="1948183" cy="1856087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ounded Rectangle 36"/>
          <p:cNvSpPr/>
          <p:nvPr/>
        </p:nvSpPr>
        <p:spPr>
          <a:xfrm>
            <a:off x="699632" y="4713227"/>
            <a:ext cx="2160000" cy="1872000"/>
          </a:xfrm>
          <a:prstGeom prst="roundRect">
            <a:avLst>
              <a:gd name="adj" fmla="val 2703"/>
            </a:avLst>
          </a:prstGeom>
          <a:solidFill>
            <a:srgbClr val="F9FBFD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3406990" y="4093431"/>
            <a:ext cx="25270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/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Selective 1D </a:t>
            </a:r>
          </a:p>
          <a:p>
            <a:pPr algn="ctr" defTabSz="2949575"/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TOCSY-PSYCHE</a:t>
            </a:r>
          </a:p>
        </p:txBody>
      </p:sp>
      <p:sp>
        <p:nvSpPr>
          <p:cNvPr id="31" name="Rounded Rectangle 38"/>
          <p:cNvSpPr/>
          <p:nvPr/>
        </p:nvSpPr>
        <p:spPr>
          <a:xfrm>
            <a:off x="3566006" y="4713226"/>
            <a:ext cx="2160000" cy="1872000"/>
          </a:xfrm>
          <a:prstGeom prst="roundRect">
            <a:avLst>
              <a:gd name="adj" fmla="val 2703"/>
            </a:avLst>
          </a:prstGeom>
          <a:solidFill>
            <a:srgbClr val="F9FBFD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6453595" y="4135996"/>
            <a:ext cx="210933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REST</a:t>
            </a:r>
          </a:p>
        </p:txBody>
      </p:sp>
      <p:sp>
        <p:nvSpPr>
          <p:cNvPr id="36" name="Rounded Rectangle 42"/>
          <p:cNvSpPr/>
          <p:nvPr/>
        </p:nvSpPr>
        <p:spPr>
          <a:xfrm>
            <a:off x="6440895" y="4713226"/>
            <a:ext cx="2160000" cy="1872000"/>
          </a:xfrm>
          <a:prstGeom prst="roundRect">
            <a:avLst>
              <a:gd name="adj" fmla="val 2703"/>
            </a:avLst>
          </a:prstGeom>
          <a:solidFill>
            <a:srgbClr val="F9FBFD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9304512" y="4135997"/>
            <a:ext cx="2160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FESTA</a:t>
            </a:r>
          </a:p>
        </p:txBody>
      </p:sp>
      <p:sp>
        <p:nvSpPr>
          <p:cNvPr id="41" name="Rounded Rectangle 46"/>
          <p:cNvSpPr/>
          <p:nvPr/>
        </p:nvSpPr>
        <p:spPr>
          <a:xfrm>
            <a:off x="9304512" y="4713227"/>
            <a:ext cx="2160000" cy="1872000"/>
          </a:xfrm>
          <a:prstGeom prst="roundRect">
            <a:avLst>
              <a:gd name="adj" fmla="val 2703"/>
            </a:avLst>
          </a:prstGeom>
          <a:solidFill>
            <a:srgbClr val="F9FBFD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3432810" y="3495966"/>
            <a:ext cx="5326380" cy="49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sz="20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New </a:t>
            </a:r>
            <a:r>
              <a:rPr lang="en-GB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NMR methods</a:t>
            </a:r>
          </a:p>
        </p:txBody>
      </p:sp>
      <p:pic>
        <p:nvPicPr>
          <p:cNvPr id="45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778" y="4781908"/>
            <a:ext cx="1770422" cy="1747270"/>
          </a:xfrm>
          <a:prstGeom prst="rect">
            <a:avLst/>
          </a:prstGeom>
        </p:spPr>
      </p:pic>
      <p:pic>
        <p:nvPicPr>
          <p:cNvPr id="48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90" y="4678206"/>
            <a:ext cx="1972998" cy="1846870"/>
          </a:xfrm>
          <a:prstGeom prst="rect">
            <a:avLst/>
          </a:prstGeom>
        </p:spPr>
      </p:pic>
      <p:pic>
        <p:nvPicPr>
          <p:cNvPr id="50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715" y="4775520"/>
            <a:ext cx="1898389" cy="1749555"/>
          </a:xfrm>
          <a:prstGeom prst="rect">
            <a:avLst/>
          </a:prstGeom>
        </p:spPr>
      </p:pic>
      <p:pic>
        <p:nvPicPr>
          <p:cNvPr id="51" name="Picture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348" y="4777782"/>
            <a:ext cx="2046877" cy="1758173"/>
          </a:xfrm>
          <a:prstGeom prst="rect">
            <a:avLst/>
          </a:prstGeom>
        </p:spPr>
      </p:pic>
      <p:sp>
        <p:nvSpPr>
          <p:cNvPr id="52" name="Text Box 10"/>
          <p:cNvSpPr txBox="1">
            <a:spLocks noChangeArrowheads="1"/>
          </p:cNvSpPr>
          <p:nvPr/>
        </p:nvSpPr>
        <p:spPr bwMode="auto">
          <a:xfrm>
            <a:off x="699632" y="4135997"/>
            <a:ext cx="2160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PSYCHE-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iDOSY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0" y="-1399"/>
            <a:ext cx="12192000" cy="351868"/>
          </a:xfrm>
          <a:prstGeom prst="rect">
            <a:avLst/>
          </a:prstGeom>
          <a:solidFill>
            <a:srgbClr val="F8F8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Our recent work                          			                  </a:t>
            </a: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                                                NMR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analysis of mixtures</a:t>
            </a:r>
          </a:p>
        </p:txBody>
      </p:sp>
      <p:cxnSp>
        <p:nvCxnSpPr>
          <p:cNvPr id="32" name="10 Conector recto"/>
          <p:cNvCxnSpPr/>
          <p:nvPr/>
        </p:nvCxnSpPr>
        <p:spPr>
          <a:xfrm>
            <a:off x="-38100" y="356786"/>
            <a:ext cx="12240000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Rectangle 26"/>
          <p:cNvSpPr/>
          <p:nvPr/>
        </p:nvSpPr>
        <p:spPr>
          <a:xfrm>
            <a:off x="6093094" y="4093431"/>
            <a:ext cx="5806805" cy="2735758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69792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0" y="-1399"/>
            <a:ext cx="12192000" cy="351868"/>
          </a:xfrm>
          <a:prstGeom prst="rect">
            <a:avLst/>
          </a:prstGeom>
          <a:solidFill>
            <a:srgbClr val="F8F8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New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NMR methods                         			 </a:t>
            </a: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                                                            Selective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1D TOCSY-PSYCHE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1744960" y="6535938"/>
            <a:ext cx="4024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a-ES" sz="12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19</a:t>
            </a:r>
            <a:endParaRPr lang="ca-ES" sz="1200" b="1" dirty="0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10 Conector recto"/>
          <p:cNvCxnSpPr/>
          <p:nvPr/>
        </p:nvCxnSpPr>
        <p:spPr>
          <a:xfrm>
            <a:off x="-38100" y="356786"/>
            <a:ext cx="12240000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984499" y="2735426"/>
            <a:ext cx="4764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Bookman Old Style" panose="02050604050505020204" pitchFamily="18" charset="0"/>
              </a:rPr>
              <a:t>Selective 1D TOCSY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84500" y="4761583"/>
            <a:ext cx="4764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aseline="30000" dirty="0">
                <a:latin typeface="Bookman Old Style" panose="02050604050505020204" pitchFamily="18" charset="0"/>
              </a:rPr>
              <a:t>1</a:t>
            </a:r>
            <a:r>
              <a:rPr lang="en-GB" dirty="0">
                <a:latin typeface="Bookman Old Style" panose="02050604050505020204" pitchFamily="18" charset="0"/>
              </a:rPr>
              <a:t>H NMR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1524000" y="580611"/>
            <a:ext cx="91641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/>
            <a:r>
              <a:rPr lang="en-GB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Spectral factorization by homonuclear </a:t>
            </a:r>
            <a:r>
              <a:rPr lang="en-GB" sz="20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editing: selective 1D TOCSY</a:t>
            </a:r>
            <a:endParaRPr lang="en-GB" sz="20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196373" y="1437460"/>
            <a:ext cx="1634748" cy="1857143"/>
            <a:chOff x="2728537" y="1755972"/>
            <a:chExt cx="1634748" cy="1857143"/>
          </a:xfrm>
        </p:grpSpPr>
        <p:sp>
          <p:nvSpPr>
            <p:cNvPr id="55" name="Rounded Rectangle 54"/>
            <p:cNvSpPr/>
            <p:nvPr/>
          </p:nvSpPr>
          <p:spPr>
            <a:xfrm>
              <a:off x="3279529" y="1755972"/>
              <a:ext cx="469511" cy="1331077"/>
            </a:xfrm>
            <a:prstGeom prst="roundRect">
              <a:avLst>
                <a:gd name="adj" fmla="val 2381"/>
              </a:avLst>
            </a:prstGeom>
            <a:solidFill>
              <a:srgbClr val="FF0000">
                <a:alpha val="30196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728537" y="3089895"/>
              <a:ext cx="1634748" cy="523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0000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Spin </a:t>
              </a:r>
            </a:p>
            <a:p>
              <a:pPr algn="ctr"/>
              <a:r>
                <a:rPr lang="en-GB" sz="1400" dirty="0">
                  <a:solidFill>
                    <a:srgbClr val="FF0000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selection</a:t>
              </a:r>
              <a:endParaRPr lang="en-GB" sz="1400" dirty="0">
                <a:solidFill>
                  <a:srgbClr val="FF0000"/>
                </a:solidFill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215686" y="1437459"/>
            <a:ext cx="1706183" cy="1723242"/>
            <a:chOff x="3747849" y="1755972"/>
            <a:chExt cx="1706183" cy="1723242"/>
          </a:xfrm>
        </p:grpSpPr>
        <p:sp>
          <p:nvSpPr>
            <p:cNvPr id="57" name="Rounded Rectangle 56"/>
            <p:cNvSpPr/>
            <p:nvPr/>
          </p:nvSpPr>
          <p:spPr>
            <a:xfrm>
              <a:off x="3747849" y="1755972"/>
              <a:ext cx="1693483" cy="1333923"/>
            </a:xfrm>
            <a:prstGeom prst="roundRect">
              <a:avLst>
                <a:gd name="adj" fmla="val 2381"/>
              </a:avLst>
            </a:prstGeom>
            <a:solidFill>
              <a:srgbClr val="7030A0">
                <a:alpha val="30196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795165" y="3171437"/>
              <a:ext cx="1658867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TOCSY</a:t>
              </a:r>
              <a:endParaRPr lang="en-GB" sz="1400" dirty="0">
                <a:solidFill>
                  <a:srgbClr val="7030A0"/>
                </a:solidFill>
                <a:latin typeface="Bookman Old Style" panose="02050604050505020204" pitchFamily="18" charset="0"/>
              </a:endParaRPr>
            </a:p>
          </p:txBody>
        </p:sp>
      </p:grpSp>
      <p:sp>
        <p:nvSpPr>
          <p:cNvPr id="60" name="Lightning Bolt 59"/>
          <p:cNvSpPr/>
          <p:nvPr/>
        </p:nvSpPr>
        <p:spPr>
          <a:xfrm flipH="1">
            <a:off x="3242967" y="5631079"/>
            <a:ext cx="144000" cy="144000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200" y="1550749"/>
            <a:ext cx="3445112" cy="11846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31" r="21960"/>
          <a:stretch/>
        </p:blipFill>
        <p:spPr>
          <a:xfrm>
            <a:off x="346853" y="4761583"/>
            <a:ext cx="7849520" cy="179347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0" t="41205" r="23448" b="33657"/>
          <a:stretch/>
        </p:blipFill>
        <p:spPr>
          <a:xfrm>
            <a:off x="2898647" y="2771383"/>
            <a:ext cx="5148073" cy="161773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05" r="75721" b="32520"/>
          <a:stretch/>
        </p:blipFill>
        <p:spPr>
          <a:xfrm>
            <a:off x="346853" y="2771383"/>
            <a:ext cx="2442067" cy="16908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04488" y="3712464"/>
            <a:ext cx="2186556" cy="219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64" y="2843780"/>
            <a:ext cx="2221059" cy="15361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577073" y="3463790"/>
            <a:ext cx="3180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500" i="1" dirty="0"/>
              <a:t>J. Am. Chem. Soc. </a:t>
            </a:r>
            <a:r>
              <a:rPr lang="de-DE" sz="1500" b="1" dirty="0"/>
              <a:t>1985</a:t>
            </a:r>
            <a:r>
              <a:rPr lang="de-DE" sz="1500" dirty="0"/>
              <a:t>, </a:t>
            </a:r>
            <a:r>
              <a:rPr lang="de-DE" sz="1500" i="1" dirty="0"/>
              <a:t>107</a:t>
            </a:r>
            <a:r>
              <a:rPr lang="de-DE" sz="1500" dirty="0"/>
              <a:t>, </a:t>
            </a:r>
            <a:r>
              <a:rPr lang="de-DE" sz="1500" dirty="0" smtClean="0"/>
              <a:t>7197</a:t>
            </a:r>
          </a:p>
          <a:p>
            <a:pPr algn="ctr"/>
            <a:r>
              <a:rPr lang="sv-SE" sz="1500" i="1" dirty="0"/>
              <a:t>Magn. Reson. Chem. </a:t>
            </a:r>
            <a:r>
              <a:rPr lang="sv-SE" sz="1500" b="1" dirty="0"/>
              <a:t>1995</a:t>
            </a:r>
            <a:r>
              <a:rPr lang="sv-SE" sz="1500" dirty="0"/>
              <a:t>, </a:t>
            </a:r>
            <a:r>
              <a:rPr lang="sv-SE" sz="1500" i="1" dirty="0"/>
              <a:t>33</a:t>
            </a:r>
            <a:r>
              <a:rPr lang="sv-SE" sz="1500" dirty="0"/>
              <a:t>, </a:t>
            </a:r>
            <a:r>
              <a:rPr lang="sv-SE" sz="1500" dirty="0" smtClean="0"/>
              <a:t>156</a:t>
            </a:r>
          </a:p>
          <a:p>
            <a:pPr algn="ctr"/>
            <a:r>
              <a:rPr lang="en-GB" sz="1500" i="1" dirty="0"/>
              <a:t>Chem. </a:t>
            </a:r>
            <a:r>
              <a:rPr lang="en-GB" sz="1500" i="1" dirty="0" err="1"/>
              <a:t>Commun</a:t>
            </a:r>
            <a:r>
              <a:rPr lang="en-GB" sz="1500" i="1" dirty="0"/>
              <a:t>. </a:t>
            </a:r>
            <a:r>
              <a:rPr lang="en-GB" sz="1500" b="1" dirty="0"/>
              <a:t>1999</a:t>
            </a:r>
            <a:r>
              <a:rPr lang="en-GB" sz="1500" dirty="0"/>
              <a:t>, </a:t>
            </a:r>
            <a:r>
              <a:rPr lang="en-GB" sz="1500" dirty="0" smtClean="0"/>
              <a:t>1319</a:t>
            </a:r>
          </a:p>
          <a:p>
            <a:pPr algn="ctr"/>
            <a:r>
              <a:rPr lang="de-DE" sz="1500" i="1" dirty="0"/>
              <a:t>Angew. Chem. Int. Ed. </a:t>
            </a:r>
            <a:r>
              <a:rPr lang="de-DE" sz="1500" b="1" dirty="0"/>
              <a:t>2003</a:t>
            </a:r>
            <a:r>
              <a:rPr lang="de-DE" sz="1500" dirty="0"/>
              <a:t>, </a:t>
            </a:r>
            <a:r>
              <a:rPr lang="de-DE" sz="1500" i="1" dirty="0"/>
              <a:t>42</a:t>
            </a:r>
            <a:r>
              <a:rPr lang="de-DE" sz="1500" dirty="0"/>
              <a:t>, </a:t>
            </a:r>
            <a:r>
              <a:rPr lang="de-DE" sz="1500" dirty="0" smtClean="0"/>
              <a:t>3938</a:t>
            </a: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307235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44" r="21960" b="2"/>
          <a:stretch/>
        </p:blipFill>
        <p:spPr>
          <a:xfrm>
            <a:off x="346853" y="2735426"/>
            <a:ext cx="7849520" cy="3819631"/>
          </a:xfrm>
          <a:prstGeom prst="rect">
            <a:avLst/>
          </a:prstGeom>
        </p:spPr>
      </p:pic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0" y="-1399"/>
            <a:ext cx="12192000" cy="351868"/>
          </a:xfrm>
          <a:prstGeom prst="rect">
            <a:avLst/>
          </a:prstGeom>
          <a:solidFill>
            <a:srgbClr val="F8F8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New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NMR methods                         			 </a:t>
            </a: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                                                            Selective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1D TOCSY-PSYCHE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1744960" y="6535938"/>
            <a:ext cx="4024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a-ES" sz="12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19</a:t>
            </a:r>
            <a:endParaRPr lang="ca-ES" sz="1200" b="1" dirty="0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10 Conector recto"/>
          <p:cNvCxnSpPr/>
          <p:nvPr/>
        </p:nvCxnSpPr>
        <p:spPr>
          <a:xfrm>
            <a:off x="-38100" y="356786"/>
            <a:ext cx="12240000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984499" y="2735426"/>
            <a:ext cx="4764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Bookman Old Style" panose="02050604050505020204" pitchFamily="18" charset="0"/>
              </a:rPr>
              <a:t>Selective 1D TOCSY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84500" y="4761583"/>
            <a:ext cx="4764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aseline="30000" dirty="0">
                <a:latin typeface="Bookman Old Style" panose="02050604050505020204" pitchFamily="18" charset="0"/>
              </a:rPr>
              <a:t>1</a:t>
            </a:r>
            <a:r>
              <a:rPr lang="en-GB" dirty="0">
                <a:latin typeface="Bookman Old Style" panose="02050604050505020204" pitchFamily="18" charset="0"/>
              </a:rPr>
              <a:t>H NMR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1524000" y="580611"/>
            <a:ext cx="91641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/>
            <a:r>
              <a:rPr lang="en-GB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Spectral factorization by homonuclear editing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196373" y="1437460"/>
            <a:ext cx="1634748" cy="1857143"/>
            <a:chOff x="2728537" y="1755972"/>
            <a:chExt cx="1634748" cy="1857143"/>
          </a:xfrm>
        </p:grpSpPr>
        <p:sp>
          <p:nvSpPr>
            <p:cNvPr id="55" name="Rounded Rectangle 54"/>
            <p:cNvSpPr/>
            <p:nvPr/>
          </p:nvSpPr>
          <p:spPr>
            <a:xfrm>
              <a:off x="3279529" y="1755972"/>
              <a:ext cx="469511" cy="1331077"/>
            </a:xfrm>
            <a:prstGeom prst="roundRect">
              <a:avLst>
                <a:gd name="adj" fmla="val 2381"/>
              </a:avLst>
            </a:prstGeom>
            <a:solidFill>
              <a:srgbClr val="FF0000">
                <a:alpha val="30196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728537" y="3089895"/>
              <a:ext cx="1634748" cy="523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0000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Spin </a:t>
              </a:r>
            </a:p>
            <a:p>
              <a:pPr algn="ctr"/>
              <a:r>
                <a:rPr lang="en-GB" sz="1400" dirty="0">
                  <a:solidFill>
                    <a:srgbClr val="FF0000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selection</a:t>
              </a:r>
              <a:endParaRPr lang="en-GB" sz="1400" dirty="0">
                <a:solidFill>
                  <a:srgbClr val="FF0000"/>
                </a:solidFill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215686" y="1437459"/>
            <a:ext cx="1706183" cy="1723242"/>
            <a:chOff x="3747849" y="1755972"/>
            <a:chExt cx="1706183" cy="1723242"/>
          </a:xfrm>
        </p:grpSpPr>
        <p:sp>
          <p:nvSpPr>
            <p:cNvPr id="57" name="Rounded Rectangle 56"/>
            <p:cNvSpPr/>
            <p:nvPr/>
          </p:nvSpPr>
          <p:spPr>
            <a:xfrm>
              <a:off x="3747849" y="1755972"/>
              <a:ext cx="1693483" cy="1333923"/>
            </a:xfrm>
            <a:prstGeom prst="roundRect">
              <a:avLst>
                <a:gd name="adj" fmla="val 2381"/>
              </a:avLst>
            </a:prstGeom>
            <a:solidFill>
              <a:srgbClr val="7030A0">
                <a:alpha val="30196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795165" y="3171437"/>
              <a:ext cx="1658867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TOCSY</a:t>
              </a:r>
              <a:endParaRPr lang="en-GB" sz="1400" dirty="0">
                <a:solidFill>
                  <a:srgbClr val="7030A0"/>
                </a:solidFill>
                <a:latin typeface="Bookman Old Style" panose="02050604050505020204" pitchFamily="18" charset="0"/>
              </a:endParaRPr>
            </a:p>
          </p:txBody>
        </p:sp>
      </p:grpSp>
      <p:sp>
        <p:nvSpPr>
          <p:cNvPr id="60" name="Lightning Bolt 59"/>
          <p:cNvSpPr/>
          <p:nvPr/>
        </p:nvSpPr>
        <p:spPr>
          <a:xfrm flipH="1">
            <a:off x="3252111" y="5594503"/>
            <a:ext cx="216000" cy="216000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200" y="1550749"/>
            <a:ext cx="3445112" cy="1184677"/>
          </a:xfrm>
          <a:prstGeom prst="rect">
            <a:avLst/>
          </a:prstGeom>
        </p:spPr>
      </p:pic>
      <p:pic>
        <p:nvPicPr>
          <p:cNvPr id="25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1" t="68675"/>
          <a:stretch/>
        </p:blipFill>
        <p:spPr>
          <a:xfrm>
            <a:off x="9145516" y="5426468"/>
            <a:ext cx="1776256" cy="1956179"/>
          </a:xfrm>
          <a:prstGeom prst="rect">
            <a:avLst/>
          </a:prstGeom>
        </p:spPr>
      </p:pic>
      <p:pic>
        <p:nvPicPr>
          <p:cNvPr id="29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1" t="24545" b="31325"/>
          <a:stretch/>
        </p:blipFill>
        <p:spPr>
          <a:xfrm>
            <a:off x="9310616" y="3148196"/>
            <a:ext cx="1776256" cy="2755783"/>
          </a:xfrm>
          <a:prstGeom prst="rect">
            <a:avLst/>
          </a:prstGeom>
        </p:spPr>
      </p:pic>
      <p:sp>
        <p:nvSpPr>
          <p:cNvPr id="26" name="Lightning Bolt 25"/>
          <p:cNvSpPr/>
          <p:nvPr/>
        </p:nvSpPr>
        <p:spPr>
          <a:xfrm flipH="1">
            <a:off x="5946543" y="5441359"/>
            <a:ext cx="216000" cy="216000"/>
          </a:xfrm>
          <a:prstGeom prst="lightningBolt">
            <a:avLst/>
          </a:prstGeom>
          <a:solidFill>
            <a:srgbClr val="EB9415"/>
          </a:solidFill>
          <a:ln>
            <a:solidFill>
              <a:srgbClr val="EB94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269" r="74540" b="59356"/>
          <a:stretch/>
        </p:blipFill>
        <p:spPr>
          <a:xfrm>
            <a:off x="346853" y="780667"/>
            <a:ext cx="2560939" cy="195476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3" t="22237" r="21960" b="59354"/>
          <a:stretch/>
        </p:blipFill>
        <p:spPr>
          <a:xfrm>
            <a:off x="2984499" y="1550749"/>
            <a:ext cx="5211874" cy="118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51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9290422" y="808730"/>
            <a:ext cx="769161" cy="1364641"/>
          </a:xfrm>
          <a:prstGeom prst="roundRect">
            <a:avLst>
              <a:gd name="adj" fmla="val 4195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8020083" y="2922953"/>
            <a:ext cx="253908" cy="354604"/>
          </a:xfrm>
          <a:prstGeom prst="roundRect">
            <a:avLst>
              <a:gd name="adj" fmla="val 4167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8396819" y="2919239"/>
            <a:ext cx="253908" cy="354604"/>
          </a:xfrm>
          <a:prstGeom prst="roundRect">
            <a:avLst>
              <a:gd name="adj" fmla="val 4167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ounded Rectangle 28"/>
          <p:cNvSpPr/>
          <p:nvPr/>
        </p:nvSpPr>
        <p:spPr>
          <a:xfrm>
            <a:off x="9661295" y="2404629"/>
            <a:ext cx="435836" cy="911944"/>
          </a:xfrm>
          <a:prstGeom prst="roundRect">
            <a:avLst>
              <a:gd name="adj" fmla="val 4167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>
            <a:off x="7389003" y="4184881"/>
            <a:ext cx="372563" cy="354604"/>
          </a:xfrm>
          <a:prstGeom prst="roundRect">
            <a:avLst>
              <a:gd name="adj" fmla="val 4167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ounded Rectangle 30"/>
          <p:cNvSpPr/>
          <p:nvPr/>
        </p:nvSpPr>
        <p:spPr>
          <a:xfrm>
            <a:off x="8729605" y="4184881"/>
            <a:ext cx="372563" cy="354604"/>
          </a:xfrm>
          <a:prstGeom prst="roundRect">
            <a:avLst>
              <a:gd name="adj" fmla="val 4167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10032961" y="737034"/>
            <a:ext cx="658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???</a:t>
            </a:r>
          </a:p>
        </p:txBody>
      </p:sp>
      <p:sp>
        <p:nvSpPr>
          <p:cNvPr id="2" name="TextBox 1"/>
          <p:cNvSpPr txBox="1"/>
          <p:nvPr/>
        </p:nvSpPr>
        <p:spPr>
          <a:xfrm rot="5400000">
            <a:off x="9246031" y="2376392"/>
            <a:ext cx="371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Bookman Old Style" panose="02050604050505020204" pitchFamily="18" charset="0"/>
              </a:rPr>
              <a:t>Selective TOCSY</a:t>
            </a:r>
          </a:p>
        </p:txBody>
      </p:sp>
      <p:sp>
        <p:nvSpPr>
          <p:cNvPr id="24" name="TextBox 23"/>
          <p:cNvSpPr txBox="1"/>
          <p:nvPr/>
        </p:nvSpPr>
        <p:spPr>
          <a:xfrm rot="5400000">
            <a:off x="10318524" y="5362424"/>
            <a:ext cx="1561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aseline="30000" dirty="0">
                <a:latin typeface="Bookman Old Style" panose="02050604050505020204" pitchFamily="18" charset="0"/>
              </a:rPr>
              <a:t>1</a:t>
            </a:r>
            <a:r>
              <a:rPr lang="en-GB" dirty="0">
                <a:latin typeface="Bookman Old Style" panose="02050604050505020204" pitchFamily="18" charset="0"/>
              </a:rPr>
              <a:t>H NMR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5" r="12956"/>
          <a:stretch/>
        </p:blipFill>
        <p:spPr>
          <a:xfrm>
            <a:off x="479713" y="4881049"/>
            <a:ext cx="1786139" cy="1350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0" y="-1399"/>
            <a:ext cx="12192000" cy="351868"/>
          </a:xfrm>
          <a:prstGeom prst="rect">
            <a:avLst/>
          </a:prstGeom>
          <a:solidFill>
            <a:srgbClr val="F8F8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New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NMR methods                         			 </a:t>
            </a: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                                                            Selective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1D TOCSY-PSYCHE</a:t>
            </a: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11744960" y="6535938"/>
            <a:ext cx="4024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a-ES" sz="12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20</a:t>
            </a:r>
            <a:endParaRPr lang="ca-ES" sz="1200" b="1" dirty="0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10 Conector recto"/>
          <p:cNvCxnSpPr/>
          <p:nvPr/>
        </p:nvCxnSpPr>
        <p:spPr>
          <a:xfrm>
            <a:off x="-38100" y="356786"/>
            <a:ext cx="12240000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966"/>
          <a:stretch/>
        </p:blipFill>
        <p:spPr>
          <a:xfrm>
            <a:off x="515779" y="940260"/>
            <a:ext cx="1911835" cy="5658795"/>
          </a:xfrm>
          <a:prstGeom prst="rect">
            <a:avLst/>
          </a:prstGeom>
        </p:spPr>
      </p:pic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1524000" y="580611"/>
            <a:ext cx="91641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/>
            <a:r>
              <a:rPr lang="en-GB" sz="20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Selective 1D TOCSY &amp; Complex mixtures</a:t>
            </a:r>
            <a:endParaRPr lang="en-GB" sz="20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7"/>
          <a:stretch/>
        </p:blipFill>
        <p:spPr>
          <a:xfrm>
            <a:off x="3317735" y="940260"/>
            <a:ext cx="7120748" cy="565879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043753" y="5541912"/>
            <a:ext cx="3531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Selective excitation</a:t>
            </a:r>
          </a:p>
        </p:txBody>
      </p:sp>
      <p:sp>
        <p:nvSpPr>
          <p:cNvPr id="37" name="Lightning Bolt 36"/>
          <p:cNvSpPr/>
          <p:nvPr/>
        </p:nvSpPr>
        <p:spPr>
          <a:xfrm>
            <a:off x="4043753" y="6079558"/>
            <a:ext cx="155195" cy="170011"/>
          </a:xfrm>
          <a:prstGeom prst="lightningBol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Lightning Bolt 37"/>
          <p:cNvSpPr/>
          <p:nvPr/>
        </p:nvSpPr>
        <p:spPr>
          <a:xfrm>
            <a:off x="5354214" y="6003748"/>
            <a:ext cx="155195" cy="170011"/>
          </a:xfrm>
          <a:prstGeom prst="lightningBol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Lightning Bolt 45"/>
          <p:cNvSpPr/>
          <p:nvPr/>
        </p:nvSpPr>
        <p:spPr>
          <a:xfrm>
            <a:off x="7319714" y="6040140"/>
            <a:ext cx="155195" cy="170011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ángulo 2"/>
          <p:cNvSpPr/>
          <p:nvPr/>
        </p:nvSpPr>
        <p:spPr>
          <a:xfrm>
            <a:off x="377371" y="1075588"/>
            <a:ext cx="1030515" cy="288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Rectángulo 33"/>
          <p:cNvSpPr/>
          <p:nvPr/>
        </p:nvSpPr>
        <p:spPr>
          <a:xfrm>
            <a:off x="515779" y="2380366"/>
            <a:ext cx="1030515" cy="288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ángulo 34"/>
          <p:cNvSpPr/>
          <p:nvPr/>
        </p:nvSpPr>
        <p:spPr>
          <a:xfrm>
            <a:off x="515779" y="3685144"/>
            <a:ext cx="1030515" cy="288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427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1524000" y="577239"/>
            <a:ext cx="91641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/>
            <a:r>
              <a:rPr lang="en-GB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Selective </a:t>
            </a:r>
            <a:r>
              <a:rPr lang="en-GB" sz="20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pure shift 1D </a:t>
            </a:r>
            <a:r>
              <a:rPr lang="en-GB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TOCSY-PSYCHE experiment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521128" y="6505498"/>
            <a:ext cx="916699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500" dirty="0">
                <a:solidFill>
                  <a:schemeClr val="accent5">
                    <a:lumMod val="50000"/>
                  </a:schemeClr>
                </a:solidFill>
              </a:rPr>
              <a:t>G. Dal Poggetto, L. Castañar, G. A. Morris, M. Nilsson, </a:t>
            </a:r>
            <a:r>
              <a:rPr lang="en-GB" sz="1500" i="1" dirty="0">
                <a:solidFill>
                  <a:schemeClr val="accent5">
                    <a:lumMod val="50000"/>
                  </a:schemeClr>
                </a:solidFill>
              </a:rPr>
              <a:t>RSC Adv. </a:t>
            </a:r>
            <a:r>
              <a:rPr lang="en-GB" sz="1500" b="1" dirty="0">
                <a:solidFill>
                  <a:schemeClr val="accent5">
                    <a:lumMod val="50000"/>
                  </a:schemeClr>
                </a:solidFill>
              </a:rPr>
              <a:t>2016</a:t>
            </a:r>
            <a:r>
              <a:rPr lang="en-GB" sz="15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GB" sz="1500" i="1" dirty="0">
                <a:solidFill>
                  <a:schemeClr val="accent5">
                    <a:lumMod val="50000"/>
                  </a:schemeClr>
                </a:solidFill>
              </a:rPr>
              <a:t>6</a:t>
            </a:r>
            <a:r>
              <a:rPr lang="en-GB" sz="1500" dirty="0">
                <a:solidFill>
                  <a:schemeClr val="accent5">
                    <a:lumMod val="50000"/>
                  </a:schemeClr>
                </a:solidFill>
              </a:rPr>
              <a:t>, 100063</a:t>
            </a: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1524000" y="1191"/>
            <a:ext cx="9152766" cy="298478"/>
          </a:xfrm>
          <a:prstGeom prst="rect">
            <a:avLst/>
          </a:prstGeom>
          <a:solidFill>
            <a:srgbClr val="F8F8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2949575"/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Novel NMR methods                                                                         Selective 1D TOCSY-PSYCHE</a:t>
            </a:r>
          </a:p>
        </p:txBody>
      </p:sp>
      <p:cxnSp>
        <p:nvCxnSpPr>
          <p:cNvPr id="18" name="10 Conector recto"/>
          <p:cNvCxnSpPr/>
          <p:nvPr/>
        </p:nvCxnSpPr>
        <p:spPr>
          <a:xfrm>
            <a:off x="1524001" y="305986"/>
            <a:ext cx="9138257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3410006" y="1824266"/>
            <a:ext cx="1066628" cy="2622702"/>
            <a:chOff x="2728537" y="1755972"/>
            <a:chExt cx="1066628" cy="2622702"/>
          </a:xfrm>
        </p:grpSpPr>
        <p:sp>
          <p:nvSpPr>
            <p:cNvPr id="55" name="TextBox 54"/>
            <p:cNvSpPr txBox="1"/>
            <p:nvPr/>
          </p:nvSpPr>
          <p:spPr>
            <a:xfrm>
              <a:off x="2728537" y="3793899"/>
              <a:ext cx="1066628" cy="58477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rgbClr val="FF0000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Spin </a:t>
              </a:r>
            </a:p>
            <a:p>
              <a:pPr algn="ctr"/>
              <a:r>
                <a:rPr lang="en-GB" sz="1600" dirty="0">
                  <a:solidFill>
                    <a:srgbClr val="FF0000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selection</a:t>
              </a:r>
              <a:endParaRPr lang="en-GB" sz="1600" dirty="0">
                <a:solidFill>
                  <a:srgbClr val="FF0000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2970737" y="1755972"/>
              <a:ext cx="567912" cy="1956140"/>
            </a:xfrm>
            <a:prstGeom prst="roundRect">
              <a:avLst>
                <a:gd name="adj" fmla="val 2381"/>
              </a:avLst>
            </a:prstGeom>
            <a:solidFill>
              <a:srgbClr val="FF0000">
                <a:alpha val="30196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220119" y="1824265"/>
            <a:ext cx="1994739" cy="2522759"/>
            <a:chOff x="3538649" y="1755972"/>
            <a:chExt cx="1994739" cy="2522759"/>
          </a:xfrm>
        </p:grpSpPr>
        <p:sp>
          <p:nvSpPr>
            <p:cNvPr id="58" name="Rounded Rectangle 57"/>
            <p:cNvSpPr/>
            <p:nvPr/>
          </p:nvSpPr>
          <p:spPr>
            <a:xfrm>
              <a:off x="3538649" y="1755972"/>
              <a:ext cx="1994739" cy="1956140"/>
            </a:xfrm>
            <a:prstGeom prst="roundRect">
              <a:avLst>
                <a:gd name="adj" fmla="val 2381"/>
              </a:avLst>
            </a:prstGeom>
            <a:solidFill>
              <a:srgbClr val="7030A0">
                <a:alpha val="30196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608833" y="3940177"/>
              <a:ext cx="1845199" cy="33855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rgbClr val="7030A0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TOCSY</a:t>
              </a:r>
              <a:endParaRPr lang="en-GB" sz="1600" dirty="0">
                <a:solidFill>
                  <a:srgbClr val="7030A0"/>
                </a:solidFill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214857" y="1827385"/>
            <a:ext cx="1912244" cy="2626808"/>
            <a:chOff x="3608833" y="1768672"/>
            <a:chExt cx="1912244" cy="2626808"/>
          </a:xfrm>
        </p:grpSpPr>
        <p:sp>
          <p:nvSpPr>
            <p:cNvPr id="61" name="Rounded Rectangle 60"/>
            <p:cNvSpPr/>
            <p:nvPr/>
          </p:nvSpPr>
          <p:spPr>
            <a:xfrm>
              <a:off x="3608833" y="1768672"/>
              <a:ext cx="1912244" cy="1959258"/>
            </a:xfrm>
            <a:prstGeom prst="roundRect">
              <a:avLst>
                <a:gd name="adj" fmla="val 2381"/>
              </a:avLst>
            </a:prstGeom>
            <a:solidFill>
              <a:srgbClr val="9DC3E6">
                <a:alpha val="80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608833" y="3810705"/>
              <a:ext cx="1845199" cy="58477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rgbClr val="0070C0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Interferogram</a:t>
              </a:r>
            </a:p>
            <a:p>
              <a:pPr algn="ctr"/>
              <a:r>
                <a:rPr lang="en-GB" sz="1600" dirty="0">
                  <a:solidFill>
                    <a:srgbClr val="0070C0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pure shift</a:t>
              </a:r>
              <a:endParaRPr lang="en-GB" sz="1600" dirty="0">
                <a:solidFill>
                  <a:srgbClr val="0070C0"/>
                </a:solidFill>
                <a:latin typeface="Bookman Old Style" panose="020506040505050202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366" y="1936807"/>
            <a:ext cx="5927268" cy="1780580"/>
          </a:xfrm>
          <a:prstGeom prst="rect">
            <a:avLst/>
          </a:prstGeom>
        </p:spPr>
      </p:pic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0" y="-1399"/>
            <a:ext cx="12192000" cy="351868"/>
          </a:xfrm>
          <a:prstGeom prst="rect">
            <a:avLst/>
          </a:prstGeom>
          <a:solidFill>
            <a:srgbClr val="F8F8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Our recent work                         			 </a:t>
            </a: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                                                            Selective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1D TOCSY-PSYCHE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11744960" y="6535938"/>
            <a:ext cx="4024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a-ES" sz="12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21</a:t>
            </a:r>
            <a:endParaRPr lang="ca-ES" sz="1200" b="1" dirty="0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10 Conector recto"/>
          <p:cNvCxnSpPr/>
          <p:nvPr/>
        </p:nvCxnSpPr>
        <p:spPr>
          <a:xfrm>
            <a:off x="-38100" y="356786"/>
            <a:ext cx="12240000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29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7" t="13603"/>
          <a:stretch/>
        </p:blipFill>
        <p:spPr>
          <a:xfrm>
            <a:off x="571500" y="1288188"/>
            <a:ext cx="4890589" cy="2864641"/>
          </a:xfrm>
          <a:prstGeom prst="rect">
            <a:avLst/>
          </a:prstGeom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71500" y="455929"/>
            <a:ext cx="489058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1D </a:t>
            </a:r>
            <a:r>
              <a:rPr lang="en-GB" sz="2000" b="1" baseline="30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1</a:t>
            </a:r>
            <a:r>
              <a:rPr lang="en-GB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H NMR &amp; Mixture analysis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447801" y="4429613"/>
            <a:ext cx="336042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2949575">
              <a:lnSpc>
                <a:spcPct val="150000"/>
              </a:lnSpc>
            </a:pP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The most abundant nuclei High sensitivity</a:t>
            </a:r>
          </a:p>
          <a:p>
            <a:pPr defTabSz="2949575">
              <a:lnSpc>
                <a:spcPct val="150000"/>
              </a:lnSpc>
            </a:pP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Structural information</a:t>
            </a:r>
          </a:p>
          <a:p>
            <a:pPr defTabSz="2949575">
              <a:lnSpc>
                <a:spcPct val="150000"/>
              </a:lnSpc>
            </a:pP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Signal overlap</a:t>
            </a:r>
          </a:p>
          <a:p>
            <a:pPr defTabSz="2949575">
              <a:lnSpc>
                <a:spcPct val="150000"/>
              </a:lnSpc>
            </a:pP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Low resolution spectra</a:t>
            </a:r>
          </a:p>
        </p:txBody>
      </p:sp>
      <p:pic>
        <p:nvPicPr>
          <p:cNvPr id="37" name="Picture 2" descr="http://2.bp.blogspot.com/_nT11cKCgPww/TEptQFOpqdI/AAAAAAAAAWQ/R_0JPumaPoE/s1600/tick-cross.bmp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275442" y="4641751"/>
            <a:ext cx="164338" cy="15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://2.bp.blogspot.com/_nT11cKCgPww/TEptQFOpqdI/AAAAAAAAAWQ/R_0JPumaPoE/s1600/tick-cross.bmp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241237" y="5801479"/>
            <a:ext cx="221488" cy="20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://2.bp.blogspot.com/_nT11cKCgPww/TEptQFOpqdI/AAAAAAAAAWQ/R_0JPumaPoE/s1600/tick-cross.bmp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269812" y="5037817"/>
            <a:ext cx="164338" cy="15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2.bp.blogspot.com/_nT11cKCgPww/TEptQFOpqdI/AAAAAAAAAWQ/R_0JPumaPoE/s1600/tick-cross.bmp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269812" y="5466653"/>
            <a:ext cx="164338" cy="15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0" y="-1399"/>
            <a:ext cx="12192000" cy="351868"/>
          </a:xfrm>
          <a:prstGeom prst="rect">
            <a:avLst/>
          </a:prstGeom>
          <a:solidFill>
            <a:srgbClr val="F8F8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Introduction 	                         			                  </a:t>
            </a: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                                                NMR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analysis of mixtures</a:t>
            </a:r>
          </a:p>
        </p:txBody>
      </p:sp>
      <p:cxnSp>
        <p:nvCxnSpPr>
          <p:cNvPr id="32" name="10 Conector recto"/>
          <p:cNvCxnSpPr/>
          <p:nvPr/>
        </p:nvCxnSpPr>
        <p:spPr>
          <a:xfrm>
            <a:off x="-38100" y="356786"/>
            <a:ext cx="12240000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11785224" y="6535938"/>
            <a:ext cx="3621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a-ES" sz="12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</a:t>
            </a:r>
            <a:endParaRPr lang="ca-ES" sz="1200" b="1" dirty="0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" descr="http://2.bp.blogspot.com/_nT11cKCgPww/TEptQFOpqdI/AAAAAAAAAWQ/R_0JPumaPoE/s1600/tick-cross.bmp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239089" y="6237217"/>
            <a:ext cx="221488" cy="20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51"/>
          <p:cNvSpPr/>
          <p:nvPr/>
        </p:nvSpPr>
        <p:spPr>
          <a:xfrm>
            <a:off x="6331673" y="551158"/>
            <a:ext cx="58544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latin typeface="Bookman Old Style" panose="02050604050505020204" pitchFamily="18" charset="0"/>
              </a:rPr>
              <a:t>Classical strategies for alleviating overlap </a:t>
            </a:r>
          </a:p>
        </p:txBody>
      </p:sp>
      <p:sp>
        <p:nvSpPr>
          <p:cNvPr id="31" name="Rounded Rectangle 47"/>
          <p:cNvSpPr/>
          <p:nvPr/>
        </p:nvSpPr>
        <p:spPr>
          <a:xfrm>
            <a:off x="6636473" y="1734074"/>
            <a:ext cx="2340000" cy="2016000"/>
          </a:xfrm>
          <a:prstGeom prst="roundRect">
            <a:avLst>
              <a:gd name="adj" fmla="val 2703"/>
            </a:avLst>
          </a:prstGeom>
          <a:solidFill>
            <a:srgbClr val="F9FBFD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6645741" y="1217188"/>
            <a:ext cx="2366320" cy="41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Other </a:t>
            </a:r>
            <a:r>
              <a:rPr lang="en-GB" sz="1600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nuclei</a:t>
            </a:r>
            <a:endParaRPr lang="en-GB" sz="1600" dirty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864" y="1868759"/>
            <a:ext cx="2030097" cy="1812149"/>
          </a:xfrm>
          <a:prstGeom prst="rect">
            <a:avLst/>
          </a:prstGeom>
        </p:spPr>
      </p:pic>
      <p:sp>
        <p:nvSpPr>
          <p:cNvPr id="36" name="Rounded Rectangle 48"/>
          <p:cNvSpPr/>
          <p:nvPr/>
        </p:nvSpPr>
        <p:spPr>
          <a:xfrm>
            <a:off x="9446632" y="1734074"/>
            <a:ext cx="2340000" cy="2016000"/>
          </a:xfrm>
          <a:prstGeom prst="roundRect">
            <a:avLst>
              <a:gd name="adj" fmla="val 2703"/>
            </a:avLst>
          </a:prstGeom>
          <a:solidFill>
            <a:srgbClr val="F9FBFD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9528707" y="1233161"/>
            <a:ext cx="2207030" cy="41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Spectral </a:t>
            </a:r>
            <a:r>
              <a:rPr lang="en-GB" sz="1600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editing</a:t>
            </a:r>
            <a:endParaRPr lang="en-GB" sz="1600" dirty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Picture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331" y="1814284"/>
            <a:ext cx="1923783" cy="1886393"/>
          </a:xfrm>
          <a:prstGeom prst="rect">
            <a:avLst/>
          </a:prstGeom>
        </p:spPr>
      </p:pic>
      <p:sp>
        <p:nvSpPr>
          <p:cNvPr id="51" name="Rounded Rectangle 49"/>
          <p:cNvSpPr/>
          <p:nvPr/>
        </p:nvSpPr>
        <p:spPr>
          <a:xfrm>
            <a:off x="8077200" y="4525774"/>
            <a:ext cx="2340000" cy="2016000"/>
          </a:xfrm>
          <a:prstGeom prst="roundRect">
            <a:avLst>
              <a:gd name="adj" fmla="val 2703"/>
            </a:avLst>
          </a:prstGeom>
          <a:solidFill>
            <a:srgbClr val="F9FBFD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 Box 10"/>
          <p:cNvSpPr txBox="1">
            <a:spLocks noChangeArrowheads="1"/>
          </p:cNvSpPr>
          <p:nvPr/>
        </p:nvSpPr>
        <p:spPr bwMode="auto">
          <a:xfrm>
            <a:off x="8128001" y="3984258"/>
            <a:ext cx="22333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sz="1600" dirty="0" err="1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nD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NMR</a:t>
            </a:r>
            <a:endParaRPr lang="en-GB" sz="1600" dirty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46"/>
          <p:cNvSpPr/>
          <p:nvPr/>
        </p:nvSpPr>
        <p:spPr>
          <a:xfrm>
            <a:off x="8390850" y="4683066"/>
            <a:ext cx="1520995" cy="15307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049" y="4643439"/>
            <a:ext cx="1892730" cy="183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7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4" grpId="0"/>
      <p:bldP spid="36" grpId="0" animBg="1"/>
      <p:bldP spid="44" grpId="0"/>
      <p:bldP spid="51" grpId="0" animBg="1"/>
      <p:bldP spid="53" grpId="0"/>
      <p:bldP spid="5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3954314" y="1651480"/>
            <a:ext cx="713678" cy="879612"/>
          </a:xfrm>
          <a:prstGeom prst="roundRect">
            <a:avLst>
              <a:gd name="adj" fmla="val 4195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ounded Rectangle 32"/>
          <p:cNvSpPr/>
          <p:nvPr/>
        </p:nvSpPr>
        <p:spPr>
          <a:xfrm>
            <a:off x="2184346" y="3155083"/>
            <a:ext cx="324185" cy="300351"/>
          </a:xfrm>
          <a:prstGeom prst="roundRect">
            <a:avLst>
              <a:gd name="adj" fmla="val 4167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unded Rectangle 33"/>
          <p:cNvSpPr/>
          <p:nvPr/>
        </p:nvSpPr>
        <p:spPr>
          <a:xfrm>
            <a:off x="2688329" y="3160704"/>
            <a:ext cx="357420" cy="300351"/>
          </a:xfrm>
          <a:prstGeom prst="roundRect">
            <a:avLst>
              <a:gd name="adj" fmla="val 4167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ounded Rectangle 34"/>
          <p:cNvSpPr/>
          <p:nvPr/>
        </p:nvSpPr>
        <p:spPr>
          <a:xfrm>
            <a:off x="4233214" y="2631924"/>
            <a:ext cx="597948" cy="851191"/>
          </a:xfrm>
          <a:prstGeom prst="roundRect">
            <a:avLst>
              <a:gd name="adj" fmla="val 4167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35"/>
          <p:cNvSpPr/>
          <p:nvPr/>
        </p:nvSpPr>
        <p:spPr>
          <a:xfrm>
            <a:off x="1439020" y="4062203"/>
            <a:ext cx="486884" cy="487705"/>
          </a:xfrm>
          <a:prstGeom prst="roundRect">
            <a:avLst>
              <a:gd name="adj" fmla="val 4167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ounded Rectangle 36"/>
          <p:cNvSpPr/>
          <p:nvPr/>
        </p:nvSpPr>
        <p:spPr>
          <a:xfrm>
            <a:off x="2059431" y="4249557"/>
            <a:ext cx="345689" cy="300351"/>
          </a:xfrm>
          <a:prstGeom prst="roundRect">
            <a:avLst>
              <a:gd name="adj" fmla="val 4167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 rot="16200000" flipH="1">
            <a:off x="-493642" y="2940872"/>
            <a:ext cx="2036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Bookman Old Style" panose="02050604050505020204" pitchFamily="18" charset="0"/>
              </a:rPr>
              <a:t>Selective TOCSY</a:t>
            </a:r>
          </a:p>
        </p:txBody>
      </p:sp>
      <p:sp>
        <p:nvSpPr>
          <p:cNvPr id="28" name="TextBox 27"/>
          <p:cNvSpPr txBox="1"/>
          <p:nvPr/>
        </p:nvSpPr>
        <p:spPr>
          <a:xfrm rot="16200000" flipH="1">
            <a:off x="-15534" y="5484916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 dirty="0">
                <a:latin typeface="Bookman Old Style" panose="02050604050505020204" pitchFamily="18" charset="0"/>
              </a:rPr>
              <a:t>1</a:t>
            </a:r>
            <a:r>
              <a:rPr lang="en-GB" dirty="0">
                <a:latin typeface="Bookman Old Style" panose="02050604050505020204" pitchFamily="18" charset="0"/>
              </a:rPr>
              <a:t>H NMR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5" r="12956"/>
          <a:stretch/>
        </p:blipFill>
        <p:spPr>
          <a:xfrm>
            <a:off x="5647603" y="4944233"/>
            <a:ext cx="1253103" cy="947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TextBox 29"/>
          <p:cNvSpPr txBox="1"/>
          <p:nvPr/>
        </p:nvSpPr>
        <p:spPr>
          <a:xfrm>
            <a:off x="854336" y="1126579"/>
            <a:ext cx="4227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Conventional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01317" y="1126579"/>
            <a:ext cx="4094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Pure shift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21128" y="6505498"/>
            <a:ext cx="916699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500" dirty="0">
                <a:solidFill>
                  <a:schemeClr val="accent5">
                    <a:lumMod val="50000"/>
                  </a:schemeClr>
                </a:solidFill>
              </a:rPr>
              <a:t>G. Dal Poggetto, L. Castañar, G. A. Morris, M. Nilsson, </a:t>
            </a:r>
            <a:r>
              <a:rPr lang="en-GB" sz="1500" i="1" dirty="0">
                <a:solidFill>
                  <a:schemeClr val="accent5">
                    <a:lumMod val="50000"/>
                  </a:schemeClr>
                </a:solidFill>
              </a:rPr>
              <a:t>RSC Adv. </a:t>
            </a:r>
            <a:r>
              <a:rPr lang="en-GB" sz="1500" b="1" dirty="0">
                <a:solidFill>
                  <a:schemeClr val="accent5">
                    <a:lumMod val="50000"/>
                  </a:schemeClr>
                </a:solidFill>
              </a:rPr>
              <a:t>2016</a:t>
            </a:r>
            <a:r>
              <a:rPr lang="en-GB" sz="15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GB" sz="1500" i="1" dirty="0">
                <a:solidFill>
                  <a:schemeClr val="accent5">
                    <a:lumMod val="50000"/>
                  </a:schemeClr>
                </a:solidFill>
              </a:rPr>
              <a:t>6</a:t>
            </a:r>
            <a:r>
              <a:rPr lang="en-GB" sz="1500" dirty="0">
                <a:solidFill>
                  <a:schemeClr val="accent5">
                    <a:lumMod val="50000"/>
                  </a:schemeClr>
                </a:solidFill>
              </a:rPr>
              <a:t>, 100063</a:t>
            </a:r>
          </a:p>
        </p:txBody>
      </p:sp>
      <p:sp>
        <p:nvSpPr>
          <p:cNvPr id="38" name="Rectangle 12"/>
          <p:cNvSpPr>
            <a:spLocks noChangeArrowheads="1"/>
          </p:cNvSpPr>
          <p:nvPr/>
        </p:nvSpPr>
        <p:spPr bwMode="auto">
          <a:xfrm>
            <a:off x="1524000" y="1191"/>
            <a:ext cx="9152766" cy="298478"/>
          </a:xfrm>
          <a:prstGeom prst="rect">
            <a:avLst/>
          </a:prstGeom>
          <a:solidFill>
            <a:srgbClr val="F8F8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2949575"/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Novel NMR methods                                                                         Selective 1D TOCSY-PSYCHE</a:t>
            </a:r>
          </a:p>
        </p:txBody>
      </p:sp>
      <p:cxnSp>
        <p:nvCxnSpPr>
          <p:cNvPr id="39" name="10 Conector recto"/>
          <p:cNvCxnSpPr/>
          <p:nvPr/>
        </p:nvCxnSpPr>
        <p:spPr>
          <a:xfrm>
            <a:off x="1524001" y="305986"/>
            <a:ext cx="9138257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Rectangle 12"/>
          <p:cNvSpPr>
            <a:spLocks noChangeArrowheads="1"/>
          </p:cNvSpPr>
          <p:nvPr/>
        </p:nvSpPr>
        <p:spPr bwMode="auto">
          <a:xfrm>
            <a:off x="0" y="-1399"/>
            <a:ext cx="12192000" cy="351868"/>
          </a:xfrm>
          <a:prstGeom prst="rect">
            <a:avLst/>
          </a:prstGeom>
          <a:solidFill>
            <a:srgbClr val="F8F8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New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NMR methods                         			 </a:t>
            </a: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                                                            Selective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1D TOCSY-PSYCHE</a:t>
            </a: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11744960" y="6535938"/>
            <a:ext cx="4024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a-ES" sz="12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22</a:t>
            </a:r>
            <a:endParaRPr lang="ca-ES" sz="1200" b="1" dirty="0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10 Conector recto"/>
          <p:cNvCxnSpPr/>
          <p:nvPr/>
        </p:nvCxnSpPr>
        <p:spPr>
          <a:xfrm>
            <a:off x="-38100" y="356786"/>
            <a:ext cx="12240000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1524000" y="569147"/>
            <a:ext cx="91641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/>
            <a:r>
              <a:rPr lang="en-GB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Ultrahigh resolution </a:t>
            </a:r>
            <a:r>
              <a:rPr lang="en-GB" sz="20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pure shift selective TOCSY</a:t>
            </a:r>
            <a:endParaRPr lang="en-GB" sz="20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045749" y="4245873"/>
            <a:ext cx="456059" cy="300351"/>
          </a:xfrm>
          <a:prstGeom prst="roundRect">
            <a:avLst>
              <a:gd name="adj" fmla="val 4167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35" y="1496826"/>
            <a:ext cx="10741551" cy="471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 Box 10"/>
          <p:cNvSpPr txBox="1">
            <a:spLocks noChangeArrowheads="1"/>
          </p:cNvSpPr>
          <p:nvPr/>
        </p:nvSpPr>
        <p:spPr bwMode="auto">
          <a:xfrm>
            <a:off x="3570133" y="1025699"/>
            <a:ext cx="1951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/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GNAT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3570133" y="1413039"/>
            <a:ext cx="1941352" cy="1883988"/>
          </a:xfrm>
          <a:prstGeom prst="roundRect">
            <a:avLst>
              <a:gd name="adj" fmla="val 2703"/>
            </a:avLst>
          </a:prstGeom>
          <a:solidFill>
            <a:srgbClr val="F9FBFD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Text Box 10"/>
          <p:cNvSpPr txBox="1">
            <a:spLocks noChangeArrowheads="1"/>
          </p:cNvSpPr>
          <p:nvPr/>
        </p:nvSpPr>
        <p:spPr bwMode="auto">
          <a:xfrm>
            <a:off x="6666266" y="940082"/>
            <a:ext cx="1941352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MAGNATE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6666266" y="1413039"/>
            <a:ext cx="1941352" cy="1883988"/>
          </a:xfrm>
          <a:prstGeom prst="roundRect">
            <a:avLst>
              <a:gd name="adj" fmla="val 2703"/>
            </a:avLst>
          </a:prstGeom>
          <a:solidFill>
            <a:srgbClr val="F9FBFD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Text Box 10"/>
          <p:cNvSpPr txBox="1">
            <a:spLocks noChangeArrowheads="1"/>
          </p:cNvSpPr>
          <p:nvPr/>
        </p:nvSpPr>
        <p:spPr bwMode="auto">
          <a:xfrm>
            <a:off x="3432810" y="428388"/>
            <a:ext cx="5326380" cy="49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sz="20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New </a:t>
            </a:r>
            <a:r>
              <a:rPr lang="en-GB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NMR software</a:t>
            </a:r>
          </a:p>
        </p:txBody>
      </p:sp>
      <p:pic>
        <p:nvPicPr>
          <p:cNvPr id="10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3"/>
          <a:stretch/>
        </p:blipFill>
        <p:spPr bwMode="auto">
          <a:xfrm>
            <a:off x="3580045" y="1430582"/>
            <a:ext cx="1941353" cy="1848066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2"/>
          <a:stretch/>
        </p:blipFill>
        <p:spPr bwMode="auto">
          <a:xfrm>
            <a:off x="6676179" y="1430582"/>
            <a:ext cx="1948183" cy="1856087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ounded Rectangle 36"/>
          <p:cNvSpPr/>
          <p:nvPr/>
        </p:nvSpPr>
        <p:spPr>
          <a:xfrm>
            <a:off x="699632" y="4713227"/>
            <a:ext cx="2160000" cy="1872000"/>
          </a:xfrm>
          <a:prstGeom prst="roundRect">
            <a:avLst>
              <a:gd name="adj" fmla="val 2703"/>
            </a:avLst>
          </a:prstGeom>
          <a:solidFill>
            <a:srgbClr val="F9FBFD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3406990" y="4093431"/>
            <a:ext cx="25270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/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Selective 1D </a:t>
            </a:r>
          </a:p>
          <a:p>
            <a:pPr algn="ctr" defTabSz="2949575"/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TOCSY-PSYCHE</a:t>
            </a:r>
          </a:p>
        </p:txBody>
      </p:sp>
      <p:sp>
        <p:nvSpPr>
          <p:cNvPr id="31" name="Rounded Rectangle 38"/>
          <p:cNvSpPr/>
          <p:nvPr/>
        </p:nvSpPr>
        <p:spPr>
          <a:xfrm>
            <a:off x="3566006" y="4713226"/>
            <a:ext cx="2160000" cy="1872000"/>
          </a:xfrm>
          <a:prstGeom prst="roundRect">
            <a:avLst>
              <a:gd name="adj" fmla="val 2703"/>
            </a:avLst>
          </a:prstGeom>
          <a:solidFill>
            <a:srgbClr val="F9FBFD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6453595" y="4135996"/>
            <a:ext cx="210933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REST</a:t>
            </a:r>
          </a:p>
        </p:txBody>
      </p:sp>
      <p:sp>
        <p:nvSpPr>
          <p:cNvPr id="36" name="Rounded Rectangle 42"/>
          <p:cNvSpPr/>
          <p:nvPr/>
        </p:nvSpPr>
        <p:spPr>
          <a:xfrm>
            <a:off x="6440895" y="4713226"/>
            <a:ext cx="2160000" cy="1872000"/>
          </a:xfrm>
          <a:prstGeom prst="roundRect">
            <a:avLst>
              <a:gd name="adj" fmla="val 2703"/>
            </a:avLst>
          </a:prstGeom>
          <a:solidFill>
            <a:srgbClr val="F9FBFD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9304512" y="4135997"/>
            <a:ext cx="2160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FESTA</a:t>
            </a:r>
          </a:p>
        </p:txBody>
      </p:sp>
      <p:sp>
        <p:nvSpPr>
          <p:cNvPr id="41" name="Rounded Rectangle 46"/>
          <p:cNvSpPr/>
          <p:nvPr/>
        </p:nvSpPr>
        <p:spPr>
          <a:xfrm>
            <a:off x="9304512" y="4713227"/>
            <a:ext cx="2160000" cy="1872000"/>
          </a:xfrm>
          <a:prstGeom prst="roundRect">
            <a:avLst>
              <a:gd name="adj" fmla="val 2703"/>
            </a:avLst>
          </a:prstGeom>
          <a:solidFill>
            <a:srgbClr val="F9FBFD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3432810" y="3495966"/>
            <a:ext cx="5326380" cy="49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sz="20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New </a:t>
            </a:r>
            <a:r>
              <a:rPr lang="en-GB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NMR methods</a:t>
            </a:r>
          </a:p>
        </p:txBody>
      </p:sp>
      <p:pic>
        <p:nvPicPr>
          <p:cNvPr id="45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778" y="4781908"/>
            <a:ext cx="1770422" cy="1747270"/>
          </a:xfrm>
          <a:prstGeom prst="rect">
            <a:avLst/>
          </a:prstGeom>
        </p:spPr>
      </p:pic>
      <p:pic>
        <p:nvPicPr>
          <p:cNvPr id="48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90" y="4678206"/>
            <a:ext cx="1972998" cy="1846870"/>
          </a:xfrm>
          <a:prstGeom prst="rect">
            <a:avLst/>
          </a:prstGeom>
        </p:spPr>
      </p:pic>
      <p:pic>
        <p:nvPicPr>
          <p:cNvPr id="50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715" y="4775520"/>
            <a:ext cx="1898389" cy="1749555"/>
          </a:xfrm>
          <a:prstGeom prst="rect">
            <a:avLst/>
          </a:prstGeom>
        </p:spPr>
      </p:pic>
      <p:pic>
        <p:nvPicPr>
          <p:cNvPr id="51" name="Picture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348" y="4777782"/>
            <a:ext cx="2046877" cy="1758173"/>
          </a:xfrm>
          <a:prstGeom prst="rect">
            <a:avLst/>
          </a:prstGeom>
        </p:spPr>
      </p:pic>
      <p:sp>
        <p:nvSpPr>
          <p:cNvPr id="52" name="Text Box 10"/>
          <p:cNvSpPr txBox="1">
            <a:spLocks noChangeArrowheads="1"/>
          </p:cNvSpPr>
          <p:nvPr/>
        </p:nvSpPr>
        <p:spPr bwMode="auto">
          <a:xfrm>
            <a:off x="699632" y="4135997"/>
            <a:ext cx="2160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PSYCHE-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iDOSY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0" y="-1399"/>
            <a:ext cx="12192000" cy="351868"/>
          </a:xfrm>
          <a:prstGeom prst="rect">
            <a:avLst/>
          </a:prstGeom>
          <a:solidFill>
            <a:srgbClr val="F8F8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Our recent work                          			                  </a:t>
            </a: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                                                NMR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analysis of mixtures</a:t>
            </a:r>
          </a:p>
        </p:txBody>
      </p:sp>
      <p:cxnSp>
        <p:nvCxnSpPr>
          <p:cNvPr id="32" name="10 Conector recto"/>
          <p:cNvCxnSpPr/>
          <p:nvPr/>
        </p:nvCxnSpPr>
        <p:spPr>
          <a:xfrm>
            <a:off x="-38100" y="356786"/>
            <a:ext cx="12240000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Rectangle 26"/>
          <p:cNvSpPr/>
          <p:nvPr/>
        </p:nvSpPr>
        <p:spPr>
          <a:xfrm>
            <a:off x="9087356" y="4093431"/>
            <a:ext cx="2812543" cy="2735758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208843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0" y="-1399"/>
            <a:ext cx="12192000" cy="351868"/>
          </a:xfrm>
          <a:prstGeom prst="rect">
            <a:avLst/>
          </a:prstGeom>
          <a:solidFill>
            <a:srgbClr val="F8F8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New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NMR methods                         			</a:t>
            </a: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						        REST</a:t>
            </a:r>
            <a:endParaRPr lang="en-GB" sz="1400" b="1" dirty="0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60317" y="2118387"/>
            <a:ext cx="3013142" cy="19358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/>
          <p:cNvSpPr/>
          <p:nvPr/>
        </p:nvSpPr>
        <p:spPr>
          <a:xfrm>
            <a:off x="6972928" y="4831545"/>
            <a:ext cx="4730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Bookman Old Style" panose="02050604050505020204" pitchFamily="18" charset="0"/>
              </a:rPr>
              <a:t>Signals from a given molecule:</a:t>
            </a:r>
          </a:p>
        </p:txBody>
      </p:sp>
      <p:sp>
        <p:nvSpPr>
          <p:cNvPr id="86" name="Rectangle 85"/>
          <p:cNvSpPr/>
          <p:nvPr/>
        </p:nvSpPr>
        <p:spPr>
          <a:xfrm>
            <a:off x="7739623" y="5297487"/>
            <a:ext cx="54881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Bookman Old Style" panose="02050604050505020204" pitchFamily="18" charset="0"/>
              </a:rPr>
              <a:t>- have different relaxation behaviour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Bookman Old Style" panose="02050604050505020204" pitchFamily="18" charset="0"/>
              </a:rPr>
              <a:t>- appear at </a:t>
            </a:r>
            <a:r>
              <a:rPr lang="en-GB" dirty="0" smtClean="0">
                <a:latin typeface="Bookman Old Style" panose="02050604050505020204" pitchFamily="18" charset="0"/>
              </a:rPr>
              <a:t>different </a:t>
            </a:r>
            <a:r>
              <a:rPr lang="en-GB" i="1" dirty="0">
                <a:latin typeface="Bookman Old Style" panose="02050604050505020204" pitchFamily="18" charset="0"/>
              </a:rPr>
              <a:t>T</a:t>
            </a:r>
            <a:r>
              <a:rPr lang="en-GB" baseline="-25000" dirty="0">
                <a:latin typeface="Bookman Old Style" panose="02050604050505020204" pitchFamily="18" charset="0"/>
              </a:rPr>
              <a:t>1</a:t>
            </a:r>
            <a:r>
              <a:rPr lang="en-GB" i="1" dirty="0">
                <a:latin typeface="Bookman Old Style" panose="02050604050505020204" pitchFamily="18" charset="0"/>
              </a:rPr>
              <a:t> </a:t>
            </a:r>
            <a:r>
              <a:rPr lang="en-GB" dirty="0">
                <a:latin typeface="Bookman Old Style" panose="02050604050505020204" pitchFamily="18" charset="0"/>
              </a:rPr>
              <a:t>/</a:t>
            </a:r>
            <a:r>
              <a:rPr lang="en-GB" i="1" dirty="0">
                <a:latin typeface="Bookman Old Style" panose="02050604050505020204" pitchFamily="18" charset="0"/>
              </a:rPr>
              <a:t> T</a:t>
            </a:r>
            <a:r>
              <a:rPr lang="en-GB" baseline="-25000" dirty="0">
                <a:latin typeface="Bookman Old Style" panose="02050604050505020204" pitchFamily="18" charset="0"/>
              </a:rPr>
              <a:t>2</a:t>
            </a:r>
          </a:p>
        </p:txBody>
      </p:sp>
      <p:sp>
        <p:nvSpPr>
          <p:cNvPr id="96" name="Text Box 10"/>
          <p:cNvSpPr txBox="1">
            <a:spLocks noChangeArrowheads="1"/>
          </p:cNvSpPr>
          <p:nvPr/>
        </p:nvSpPr>
        <p:spPr bwMode="auto">
          <a:xfrm>
            <a:off x="669205" y="1267827"/>
            <a:ext cx="421611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Relaxation array</a:t>
            </a:r>
          </a:p>
        </p:txBody>
      </p:sp>
      <p:sp>
        <p:nvSpPr>
          <p:cNvPr id="5" name="Rectangle 4"/>
          <p:cNvSpPr/>
          <p:nvPr/>
        </p:nvSpPr>
        <p:spPr>
          <a:xfrm>
            <a:off x="4885322" y="5328870"/>
            <a:ext cx="23763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949575"/>
            <a:r>
              <a:rPr lang="en-GB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NO virtual </a:t>
            </a:r>
            <a:endParaRPr lang="en-GB" dirty="0" smtClean="0">
              <a:solidFill>
                <a:srgbClr val="FF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algn="ctr" defTabSz="2949575"/>
            <a:r>
              <a:rPr lang="en-GB" dirty="0" smtClean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separation </a:t>
            </a:r>
            <a:endParaRPr lang="en-GB" dirty="0">
              <a:solidFill>
                <a:srgbClr val="FF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algn="ctr" defTabSz="2949575"/>
            <a:r>
              <a:rPr lang="en-GB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of components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91"/>
          <a:stretch/>
        </p:blipFill>
        <p:spPr>
          <a:xfrm>
            <a:off x="840315" y="1868699"/>
            <a:ext cx="3754877" cy="261558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8"/>
          <a:stretch/>
        </p:blipFill>
        <p:spPr>
          <a:xfrm>
            <a:off x="7941925" y="1855083"/>
            <a:ext cx="3704485" cy="2615584"/>
          </a:xfrm>
          <a:prstGeom prst="rect">
            <a:avLst/>
          </a:prstGeom>
        </p:spPr>
      </p:pic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1524000" y="504411"/>
            <a:ext cx="91641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/>
            <a:r>
              <a:rPr lang="en-GB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Relaxation NMR</a:t>
            </a:r>
          </a:p>
        </p:txBody>
      </p:sp>
      <p:sp>
        <p:nvSpPr>
          <p:cNvPr id="32" name="Right Arrow 31"/>
          <p:cNvSpPr/>
          <p:nvPr/>
        </p:nvSpPr>
        <p:spPr>
          <a:xfrm rot="10800000">
            <a:off x="7261697" y="5684953"/>
            <a:ext cx="317357" cy="20671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42" y="5048828"/>
            <a:ext cx="2659385" cy="1086614"/>
          </a:xfrm>
          <a:prstGeom prst="rect">
            <a:avLst/>
          </a:prstGeom>
        </p:spPr>
      </p:pic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11744960" y="6535938"/>
            <a:ext cx="4024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a-ES" sz="12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23</a:t>
            </a:r>
            <a:endParaRPr lang="ca-ES" sz="1200" b="1" dirty="0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10 Conector recto"/>
          <p:cNvCxnSpPr/>
          <p:nvPr/>
        </p:nvCxnSpPr>
        <p:spPr>
          <a:xfrm>
            <a:off x="-38100" y="356786"/>
            <a:ext cx="12240000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Right Arrow 7"/>
          <p:cNvSpPr/>
          <p:nvPr/>
        </p:nvSpPr>
        <p:spPr>
          <a:xfrm>
            <a:off x="4699759" y="3246098"/>
            <a:ext cx="3122990" cy="360844"/>
          </a:xfrm>
          <a:prstGeom prst="rightArrow">
            <a:avLst/>
          </a:prstGeom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35"/>
          <p:cNvSpPr/>
          <p:nvPr/>
        </p:nvSpPr>
        <p:spPr>
          <a:xfrm>
            <a:off x="5270610" y="3085051"/>
            <a:ext cx="1702317" cy="698380"/>
          </a:xfrm>
          <a:prstGeom prst="roundRect">
            <a:avLst>
              <a:gd name="adj" fmla="val 24310"/>
            </a:avLst>
          </a:prstGeom>
          <a:solidFill>
            <a:srgbClr val="F9FBFD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52483" y="3162875"/>
                <a:ext cx="1620444" cy="5247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GB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/>
                                </a:rPr>
                                <m:t>𝑡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en-GB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483" y="3162875"/>
                <a:ext cx="1620444" cy="52475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4" r="24654" b="9636"/>
          <a:stretch/>
        </p:blipFill>
        <p:spPr bwMode="auto">
          <a:xfrm>
            <a:off x="11405689" y="474703"/>
            <a:ext cx="655515" cy="69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840315" y="6144352"/>
            <a:ext cx="2804712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Prototype sequence</a:t>
            </a:r>
            <a:endParaRPr lang="en-GB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7261697" y="1309354"/>
            <a:ext cx="493030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Relaxation-Ordered </a:t>
            </a:r>
            <a:r>
              <a:rPr lang="en-GB" dirty="0" err="1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SpectrscopY</a:t>
            </a:r>
            <a:r>
              <a:rPr lang="en-GB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(ROSY)</a:t>
            </a:r>
            <a:endParaRPr lang="en-GB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80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84600" y="1148080"/>
            <a:ext cx="1634748" cy="1944966"/>
            <a:chOff x="3160600" y="1148080"/>
            <a:chExt cx="1634748" cy="1944966"/>
          </a:xfrm>
        </p:grpSpPr>
        <p:sp>
          <p:nvSpPr>
            <p:cNvPr id="45" name="TextBox 44"/>
            <p:cNvSpPr txBox="1"/>
            <p:nvPr/>
          </p:nvSpPr>
          <p:spPr>
            <a:xfrm>
              <a:off x="3160600" y="2508271"/>
              <a:ext cx="1634748" cy="58477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rgbClr val="FF0000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Spin </a:t>
              </a:r>
            </a:p>
            <a:p>
              <a:pPr algn="ctr"/>
              <a:r>
                <a:rPr lang="en-GB" sz="1600" dirty="0">
                  <a:solidFill>
                    <a:srgbClr val="FF0000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selection</a:t>
              </a:r>
              <a:endParaRPr lang="en-GB" sz="1600" dirty="0">
                <a:solidFill>
                  <a:srgbClr val="FF0000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3551714" y="1148080"/>
              <a:ext cx="846956" cy="1323212"/>
            </a:xfrm>
            <a:prstGeom prst="roundRect">
              <a:avLst>
                <a:gd name="adj" fmla="val 2381"/>
              </a:avLst>
            </a:prstGeom>
            <a:solidFill>
              <a:srgbClr val="FF0000">
                <a:alpha val="30196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3" name="Rounded Rectangle 42"/>
          <p:cNvSpPr/>
          <p:nvPr/>
        </p:nvSpPr>
        <p:spPr>
          <a:xfrm>
            <a:off x="3568193" y="1148080"/>
            <a:ext cx="1507521" cy="1326058"/>
          </a:xfrm>
          <a:prstGeom prst="roundRect">
            <a:avLst>
              <a:gd name="adj" fmla="val 2381"/>
            </a:avLst>
          </a:prstGeom>
          <a:solidFill>
            <a:srgbClr val="FFC000">
              <a:alpha val="3019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1524002" y="410634"/>
            <a:ext cx="913825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Relaxation-encoded selective TOCSY (REST) experiment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757367" y="4733526"/>
            <a:ext cx="22768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949575"/>
            <a:r>
              <a:rPr lang="en-GB" dirty="0">
                <a:solidFill>
                  <a:srgbClr val="00B05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Virtual </a:t>
            </a:r>
          </a:p>
          <a:p>
            <a:pPr algn="ctr" defTabSz="2949575"/>
            <a:r>
              <a:rPr lang="en-GB" dirty="0">
                <a:solidFill>
                  <a:srgbClr val="00B05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separation </a:t>
            </a:r>
          </a:p>
          <a:p>
            <a:pPr algn="ctr" defTabSz="2949575"/>
            <a:r>
              <a:rPr lang="en-GB" dirty="0">
                <a:solidFill>
                  <a:srgbClr val="00B05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of </a:t>
            </a:r>
            <a:r>
              <a:rPr lang="en-GB" dirty="0" smtClean="0">
                <a:solidFill>
                  <a:srgbClr val="00B05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spin systems </a:t>
            </a:r>
            <a:endParaRPr lang="en-GB" dirty="0">
              <a:solidFill>
                <a:srgbClr val="00B05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493569" y="3212302"/>
            <a:ext cx="2802912" cy="1200329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Bookman Old Style" panose="02050604050505020204" pitchFamily="18" charset="0"/>
              </a:rPr>
              <a:t>Signals from a given spin system appear at the same </a:t>
            </a:r>
            <a:r>
              <a:rPr lang="en-GB" i="1" dirty="0">
                <a:latin typeface="Bookman Old Style" panose="02050604050505020204" pitchFamily="18" charset="0"/>
              </a:rPr>
              <a:t>T</a:t>
            </a:r>
            <a:r>
              <a:rPr lang="en-GB" baseline="-25000" dirty="0">
                <a:latin typeface="Bookman Old Style" panose="02050604050505020204" pitchFamily="18" charset="0"/>
              </a:rPr>
              <a:t>1</a:t>
            </a:r>
            <a:r>
              <a:rPr lang="en-GB" i="1" dirty="0">
                <a:latin typeface="Bookman Old Style" panose="02050604050505020204" pitchFamily="18" charset="0"/>
              </a:rPr>
              <a:t> </a:t>
            </a:r>
            <a:r>
              <a:rPr lang="en-GB" dirty="0">
                <a:latin typeface="Bookman Old Style" panose="02050604050505020204" pitchFamily="18" charset="0"/>
              </a:rPr>
              <a:t>/</a:t>
            </a:r>
            <a:r>
              <a:rPr lang="en-GB" i="1" dirty="0">
                <a:latin typeface="Bookman Old Style" panose="02050604050505020204" pitchFamily="18" charset="0"/>
              </a:rPr>
              <a:t> T</a:t>
            </a:r>
            <a:r>
              <a:rPr lang="en-GB" baseline="-25000" dirty="0">
                <a:latin typeface="Bookman Old Style" panose="02050604050505020204" pitchFamily="18" charset="0"/>
              </a:rPr>
              <a:t>2</a:t>
            </a:r>
          </a:p>
          <a:p>
            <a:pPr algn="ctr"/>
            <a:endParaRPr lang="en-GB" dirty="0">
              <a:latin typeface="Bookman Old Style" panose="020506040505050202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922670" y="1148080"/>
            <a:ext cx="2141706" cy="1746154"/>
            <a:chOff x="4398670" y="1148080"/>
            <a:chExt cx="2141706" cy="1746154"/>
          </a:xfrm>
        </p:grpSpPr>
        <p:sp>
          <p:nvSpPr>
            <p:cNvPr id="28" name="Rounded Rectangle 27"/>
            <p:cNvSpPr/>
            <p:nvPr/>
          </p:nvSpPr>
          <p:spPr>
            <a:xfrm>
              <a:off x="4398670" y="1148080"/>
              <a:ext cx="2141706" cy="1326058"/>
            </a:xfrm>
            <a:prstGeom prst="roundRect">
              <a:avLst>
                <a:gd name="adj" fmla="val 2381"/>
              </a:avLst>
            </a:prstGeom>
            <a:solidFill>
              <a:srgbClr val="7030A0">
                <a:alpha val="30196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000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661239" y="2555680"/>
              <a:ext cx="1634748" cy="33855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rgbClr val="7030A0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TOCSY</a:t>
              </a:r>
              <a:endParaRPr lang="en-GB" sz="1600" dirty="0">
                <a:solidFill>
                  <a:srgbClr val="7030A0"/>
                </a:solidFill>
                <a:latin typeface="Bookman Old Style" panose="020506040505050202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371" y="1278887"/>
            <a:ext cx="5770798" cy="1128518"/>
          </a:xfrm>
          <a:prstGeom prst="rect">
            <a:avLst/>
          </a:prstGeom>
          <a:ln w="19050">
            <a:noFill/>
          </a:ln>
        </p:spPr>
      </p:pic>
      <p:cxnSp>
        <p:nvCxnSpPr>
          <p:cNvPr id="14" name="Straight Arrow Connector 13"/>
          <p:cNvCxnSpPr/>
          <p:nvPr/>
        </p:nvCxnSpPr>
        <p:spPr>
          <a:xfrm>
            <a:off x="2966564" y="3462197"/>
            <a:ext cx="0" cy="803658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2588049" y="5397991"/>
            <a:ext cx="996328" cy="412803"/>
          </a:xfrm>
          <a:prstGeom prst="roundRect">
            <a:avLst>
              <a:gd name="adj" fmla="val 2431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2588048" y="5342309"/>
            <a:ext cx="996329" cy="5078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REST</a:t>
            </a:r>
            <a:r>
              <a:rPr lang="en-GB" baseline="-25000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584377" y="2555681"/>
            <a:ext cx="1507522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EB9415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</a:t>
            </a:r>
            <a:r>
              <a:rPr lang="en-GB" baseline="-25000" dirty="0">
                <a:solidFill>
                  <a:srgbClr val="EB9415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1</a:t>
            </a:r>
            <a:r>
              <a:rPr lang="en-GB" dirty="0">
                <a:solidFill>
                  <a:srgbClr val="EB9415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/ T</a:t>
            </a:r>
            <a:r>
              <a:rPr lang="en-GB" baseline="-25000" dirty="0">
                <a:solidFill>
                  <a:srgbClr val="EB9415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</a:t>
            </a:r>
            <a:endParaRPr lang="en-GB" baseline="-25000" dirty="0">
              <a:solidFill>
                <a:srgbClr val="EB9415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495650" y="5443945"/>
            <a:ext cx="996328" cy="412803"/>
          </a:xfrm>
          <a:prstGeom prst="roundRect">
            <a:avLst>
              <a:gd name="adj" fmla="val 2431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Text Box 10"/>
          <p:cNvSpPr txBox="1">
            <a:spLocks noChangeArrowheads="1"/>
          </p:cNvSpPr>
          <p:nvPr/>
        </p:nvSpPr>
        <p:spPr bwMode="auto">
          <a:xfrm>
            <a:off x="4987453" y="5388263"/>
            <a:ext cx="2024230" cy="5078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REST</a:t>
            </a:r>
            <a:r>
              <a:rPr lang="en-GB" baseline="-25000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412907" y="2960302"/>
            <a:ext cx="2483" cy="5040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856036" y="3462197"/>
            <a:ext cx="0" cy="793930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66063" y="3677224"/>
            <a:ext cx="2218257" cy="36933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Bookman Old Style" panose="02050604050505020204" pitchFamily="18" charset="0"/>
              </a:rPr>
              <a:t>Inversion recovery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2969476" y="3471925"/>
            <a:ext cx="2886862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830521" y="3669632"/>
            <a:ext cx="2055205" cy="36933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Bookman Old Style" panose="02050604050505020204" pitchFamily="18" charset="0"/>
              </a:rPr>
              <a:t>PROJECT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521128" y="6509634"/>
            <a:ext cx="916699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500" dirty="0">
                <a:solidFill>
                  <a:schemeClr val="accent5">
                    <a:lumMod val="50000"/>
                  </a:schemeClr>
                </a:solidFill>
              </a:rPr>
              <a:t>G. Dal Poggetto, L. Castañar, R. W. Adams, G. A. Morris, M. Nilsson, </a:t>
            </a:r>
            <a:r>
              <a:rPr lang="it-IT" sz="1500" i="1" dirty="0">
                <a:solidFill>
                  <a:schemeClr val="accent5">
                    <a:lumMod val="50000"/>
                  </a:schemeClr>
                </a:solidFill>
              </a:rPr>
              <a:t>Chem. Commun. </a:t>
            </a:r>
            <a:r>
              <a:rPr lang="it-IT" sz="1500" b="1" dirty="0">
                <a:solidFill>
                  <a:schemeClr val="accent5">
                    <a:lumMod val="50000"/>
                  </a:schemeClr>
                </a:solidFill>
              </a:rPr>
              <a:t>2017</a:t>
            </a:r>
            <a:r>
              <a:rPr lang="it-IT" sz="15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it-IT" sz="1500" i="1" dirty="0">
                <a:solidFill>
                  <a:schemeClr val="accent5">
                    <a:lumMod val="50000"/>
                  </a:schemeClr>
                </a:solidFill>
              </a:rPr>
              <a:t>53</a:t>
            </a:r>
            <a:r>
              <a:rPr lang="it-IT" sz="1500" dirty="0">
                <a:solidFill>
                  <a:schemeClr val="accent5">
                    <a:lumMod val="50000"/>
                  </a:schemeClr>
                </a:solidFill>
              </a:rPr>
              <a:t>, 7461</a:t>
            </a:r>
            <a:endParaRPr lang="en-GB" sz="15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3" name="Right Arrow 52"/>
          <p:cNvSpPr/>
          <p:nvPr/>
        </p:nvSpPr>
        <p:spPr>
          <a:xfrm rot="5400000">
            <a:off x="9734507" y="4348605"/>
            <a:ext cx="317357" cy="20671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12"/>
          <p:cNvSpPr>
            <a:spLocks noChangeArrowheads="1"/>
          </p:cNvSpPr>
          <p:nvPr/>
        </p:nvSpPr>
        <p:spPr bwMode="auto">
          <a:xfrm>
            <a:off x="0" y="-1399"/>
            <a:ext cx="12192000" cy="351868"/>
          </a:xfrm>
          <a:prstGeom prst="rect">
            <a:avLst/>
          </a:prstGeom>
          <a:solidFill>
            <a:srgbClr val="F8F8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New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NMR methods                         			</a:t>
            </a: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						        REST</a:t>
            </a:r>
            <a:endParaRPr lang="en-GB" sz="1400" b="1" dirty="0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11744960" y="6535938"/>
            <a:ext cx="4024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a-ES" sz="12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24</a:t>
            </a:r>
            <a:endParaRPr lang="ca-ES" sz="1200" b="1" dirty="0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8" name="10 Conector recto"/>
          <p:cNvCxnSpPr/>
          <p:nvPr/>
        </p:nvCxnSpPr>
        <p:spPr>
          <a:xfrm>
            <a:off x="-38100" y="356786"/>
            <a:ext cx="12240000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69" r="34986"/>
          <a:stretch/>
        </p:blipFill>
        <p:spPr>
          <a:xfrm>
            <a:off x="2062736" y="4412631"/>
            <a:ext cx="1704592" cy="63204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32"/>
          <a:stretch/>
        </p:blipFill>
        <p:spPr>
          <a:xfrm>
            <a:off x="4542395" y="4415385"/>
            <a:ext cx="2621864" cy="93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5186994" y="2508272"/>
            <a:ext cx="1117772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Spin </a:t>
            </a:r>
          </a:p>
          <a:p>
            <a:pPr algn="ctr"/>
            <a:r>
              <a:rPr lang="en-GB" sz="1600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selection</a:t>
            </a:r>
            <a:endParaRPr lang="en-GB" sz="16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47051" y="2555680"/>
            <a:ext cx="1948270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TOCSY</a:t>
            </a:r>
            <a:endParaRPr lang="en-GB" sz="1600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47207" y="2504881"/>
            <a:ext cx="1853076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EB9415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Relaxation encoding</a:t>
            </a:r>
            <a:endParaRPr lang="en-GB" sz="1600" baseline="-25000" dirty="0">
              <a:solidFill>
                <a:srgbClr val="EB9415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1803604" y="1787285"/>
            <a:ext cx="996328" cy="412803"/>
          </a:xfrm>
          <a:prstGeom prst="roundRect">
            <a:avLst>
              <a:gd name="adj" fmla="val 2431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Text Box 10"/>
          <p:cNvSpPr txBox="1">
            <a:spLocks noChangeArrowheads="1"/>
          </p:cNvSpPr>
          <p:nvPr/>
        </p:nvSpPr>
        <p:spPr bwMode="auto">
          <a:xfrm>
            <a:off x="1295407" y="1731603"/>
            <a:ext cx="2024230" cy="5078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REST</a:t>
            </a:r>
            <a:r>
              <a:rPr lang="en-GB" baseline="-25000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195322" y="4494188"/>
            <a:ext cx="2169268" cy="1420238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5253010" y="4513643"/>
            <a:ext cx="2169268" cy="142023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2243847" y="4494188"/>
            <a:ext cx="2169268" cy="1420238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26" b="48364"/>
          <a:stretch/>
        </p:blipFill>
        <p:spPr>
          <a:xfrm>
            <a:off x="1660059" y="3151772"/>
            <a:ext cx="2869784" cy="323931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774" y="3225594"/>
            <a:ext cx="2204904" cy="3106853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426" y="3150736"/>
            <a:ext cx="2214565" cy="2983225"/>
          </a:xfrm>
          <a:prstGeom prst="rect">
            <a:avLst/>
          </a:prstGeom>
        </p:spPr>
      </p:pic>
      <p:sp>
        <p:nvSpPr>
          <p:cNvPr id="58" name="Right Arrow 57"/>
          <p:cNvSpPr/>
          <p:nvPr/>
        </p:nvSpPr>
        <p:spPr>
          <a:xfrm>
            <a:off x="4607669" y="5233491"/>
            <a:ext cx="486389" cy="20671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ight Arrow 58"/>
          <p:cNvSpPr/>
          <p:nvPr/>
        </p:nvSpPr>
        <p:spPr>
          <a:xfrm>
            <a:off x="7620101" y="5233490"/>
            <a:ext cx="486389" cy="20671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Lightning Bolt 59"/>
          <p:cNvSpPr/>
          <p:nvPr/>
        </p:nvSpPr>
        <p:spPr>
          <a:xfrm flipH="1">
            <a:off x="6689387" y="4168039"/>
            <a:ext cx="144000" cy="144000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1521128" y="6509634"/>
            <a:ext cx="916699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500" dirty="0">
                <a:solidFill>
                  <a:schemeClr val="accent5">
                    <a:lumMod val="50000"/>
                  </a:schemeClr>
                </a:solidFill>
              </a:rPr>
              <a:t>G. Dal Poggetto, L. Castañar, R. W. Adams, G. A. Morris, M. Nilsson, </a:t>
            </a:r>
            <a:r>
              <a:rPr lang="it-IT" sz="1500" i="1" dirty="0">
                <a:solidFill>
                  <a:schemeClr val="accent5">
                    <a:lumMod val="50000"/>
                  </a:schemeClr>
                </a:solidFill>
              </a:rPr>
              <a:t>Chem. Commun. </a:t>
            </a:r>
            <a:r>
              <a:rPr lang="it-IT" sz="1500" b="1" dirty="0">
                <a:solidFill>
                  <a:schemeClr val="accent5">
                    <a:lumMod val="50000"/>
                  </a:schemeClr>
                </a:solidFill>
              </a:rPr>
              <a:t>2017</a:t>
            </a:r>
            <a:r>
              <a:rPr lang="it-IT" sz="15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it-IT" sz="1500" i="1" dirty="0">
                <a:solidFill>
                  <a:schemeClr val="accent5">
                    <a:lumMod val="50000"/>
                  </a:schemeClr>
                </a:solidFill>
              </a:rPr>
              <a:t>53</a:t>
            </a:r>
            <a:r>
              <a:rPr lang="it-IT" sz="1500" dirty="0">
                <a:solidFill>
                  <a:schemeClr val="accent5">
                    <a:lumMod val="50000"/>
                  </a:schemeClr>
                </a:solidFill>
              </a:rPr>
              <a:t>, 7461</a:t>
            </a:r>
            <a:endParaRPr lang="en-GB" sz="15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0" y="-1399"/>
            <a:ext cx="12192000" cy="351868"/>
          </a:xfrm>
          <a:prstGeom prst="rect">
            <a:avLst/>
          </a:prstGeom>
          <a:solidFill>
            <a:srgbClr val="F8F8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New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NMR methods                         			</a:t>
            </a: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						        REST</a:t>
            </a:r>
            <a:endParaRPr lang="en-GB" sz="1400" b="1" dirty="0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1744960" y="6535938"/>
            <a:ext cx="4024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a-ES" sz="12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25</a:t>
            </a:r>
            <a:endParaRPr lang="ca-ES" sz="1200" b="1" dirty="0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10 Conector recto"/>
          <p:cNvCxnSpPr/>
          <p:nvPr/>
        </p:nvCxnSpPr>
        <p:spPr>
          <a:xfrm>
            <a:off x="-38100" y="356786"/>
            <a:ext cx="12240000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1524002" y="410634"/>
            <a:ext cx="913825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Relaxation-encoded selective TOCSY (REST) experiment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970" y="1278887"/>
            <a:ext cx="6259593" cy="127679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0464801" y="4595939"/>
            <a:ext cx="1554480" cy="1323439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Bookman Old Style" panose="02050604050505020204" pitchFamily="18" charset="0"/>
              </a:rPr>
              <a:t>Signals from a given spin system appear at the same </a:t>
            </a:r>
            <a:r>
              <a:rPr lang="en-GB" sz="1600" i="1" dirty="0" smtClean="0">
                <a:latin typeface="Bookman Old Style" panose="02050604050505020204" pitchFamily="18" charset="0"/>
              </a:rPr>
              <a:t>T</a:t>
            </a:r>
            <a:r>
              <a:rPr lang="en-GB" sz="1600" baseline="-25000" dirty="0" smtClean="0">
                <a:latin typeface="Bookman Old Style" panose="02050604050505020204" pitchFamily="18" charset="0"/>
              </a:rPr>
              <a:t>2</a:t>
            </a:r>
            <a:endParaRPr lang="en-GB" sz="1600" baseline="-25000" dirty="0">
              <a:latin typeface="Bookman Old Style" panose="02050604050505020204" pitchFamily="18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4" r="24654" b="9636"/>
          <a:stretch/>
        </p:blipFill>
        <p:spPr bwMode="auto">
          <a:xfrm>
            <a:off x="11405689" y="474703"/>
            <a:ext cx="655515" cy="69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00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30" grpId="0"/>
      <p:bldP spid="47" grpId="0" animBg="1"/>
      <p:bldP spid="48" grpId="0" animBg="1"/>
      <p:bldP spid="58" grpId="0" animBg="1"/>
      <p:bldP spid="59" grpId="0" animBg="1"/>
      <p:bldP spid="60" grpId="0" animBg="1"/>
      <p:bldP spid="2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5186994" y="2508272"/>
            <a:ext cx="1117772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70C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Spin </a:t>
            </a:r>
          </a:p>
          <a:p>
            <a:pPr algn="ctr"/>
            <a:r>
              <a:rPr lang="en-GB" sz="1600" dirty="0">
                <a:solidFill>
                  <a:srgbClr val="0070C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selection</a:t>
            </a:r>
            <a:endParaRPr lang="en-GB" sz="1600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47051" y="2555680"/>
            <a:ext cx="1948270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TOCSY</a:t>
            </a:r>
            <a:endParaRPr lang="en-GB" sz="1600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47207" y="2504881"/>
            <a:ext cx="1853076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EB9415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Relaxation encoding</a:t>
            </a:r>
            <a:endParaRPr lang="en-GB" sz="1600" baseline="-25000" dirty="0">
              <a:solidFill>
                <a:srgbClr val="EB9415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1803604" y="1787285"/>
            <a:ext cx="996328" cy="412803"/>
          </a:xfrm>
          <a:prstGeom prst="roundRect">
            <a:avLst>
              <a:gd name="adj" fmla="val 2431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Text Box 10"/>
          <p:cNvSpPr txBox="1">
            <a:spLocks noChangeArrowheads="1"/>
          </p:cNvSpPr>
          <p:nvPr/>
        </p:nvSpPr>
        <p:spPr bwMode="auto">
          <a:xfrm>
            <a:off x="1295407" y="1731603"/>
            <a:ext cx="2024230" cy="5078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REST</a:t>
            </a:r>
            <a:r>
              <a:rPr lang="en-GB" baseline="-25000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243847" y="4494188"/>
            <a:ext cx="2169268" cy="1420238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26" b="48364"/>
          <a:stretch/>
        </p:blipFill>
        <p:spPr>
          <a:xfrm>
            <a:off x="1660059" y="3151772"/>
            <a:ext cx="2869784" cy="3239311"/>
          </a:xfrm>
          <a:prstGeom prst="rect">
            <a:avLst/>
          </a:prstGeom>
        </p:spPr>
      </p:pic>
      <p:sp>
        <p:nvSpPr>
          <p:cNvPr id="58" name="Right Arrow 57"/>
          <p:cNvSpPr/>
          <p:nvPr/>
        </p:nvSpPr>
        <p:spPr>
          <a:xfrm>
            <a:off x="4607669" y="5233491"/>
            <a:ext cx="486389" cy="20671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1521128" y="6509634"/>
            <a:ext cx="916699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500" dirty="0">
                <a:solidFill>
                  <a:schemeClr val="accent5">
                    <a:lumMod val="50000"/>
                  </a:schemeClr>
                </a:solidFill>
              </a:rPr>
              <a:t>G. Dal Poggetto, L. Castañar, R. W. Adams, G. A. Morris, M. Nilsson, </a:t>
            </a:r>
            <a:r>
              <a:rPr lang="it-IT" sz="1500" i="1" dirty="0">
                <a:solidFill>
                  <a:schemeClr val="accent5">
                    <a:lumMod val="50000"/>
                  </a:schemeClr>
                </a:solidFill>
              </a:rPr>
              <a:t>Chem. Commun. </a:t>
            </a:r>
            <a:r>
              <a:rPr lang="it-IT" sz="1500" b="1" dirty="0">
                <a:solidFill>
                  <a:schemeClr val="accent5">
                    <a:lumMod val="50000"/>
                  </a:schemeClr>
                </a:solidFill>
              </a:rPr>
              <a:t>2017</a:t>
            </a:r>
            <a:r>
              <a:rPr lang="it-IT" sz="15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it-IT" sz="1500" i="1" dirty="0">
                <a:solidFill>
                  <a:schemeClr val="accent5">
                    <a:lumMod val="50000"/>
                  </a:schemeClr>
                </a:solidFill>
              </a:rPr>
              <a:t>53</a:t>
            </a:r>
            <a:r>
              <a:rPr lang="it-IT" sz="1500" dirty="0">
                <a:solidFill>
                  <a:schemeClr val="accent5">
                    <a:lumMod val="50000"/>
                  </a:schemeClr>
                </a:solidFill>
              </a:rPr>
              <a:t>, 7461</a:t>
            </a:r>
            <a:endParaRPr lang="en-GB" sz="15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0" y="-1399"/>
            <a:ext cx="12192000" cy="351868"/>
          </a:xfrm>
          <a:prstGeom prst="rect">
            <a:avLst/>
          </a:prstGeom>
          <a:solidFill>
            <a:srgbClr val="F8F8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New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NMR methods                         			</a:t>
            </a: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						        REST</a:t>
            </a:r>
            <a:endParaRPr lang="en-GB" sz="1400" b="1" dirty="0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1744960" y="6535938"/>
            <a:ext cx="4024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a-ES" sz="12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25</a:t>
            </a:r>
            <a:endParaRPr lang="ca-ES" sz="1200" b="1" dirty="0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10 Conector recto"/>
          <p:cNvCxnSpPr/>
          <p:nvPr/>
        </p:nvCxnSpPr>
        <p:spPr>
          <a:xfrm>
            <a:off x="-38100" y="356786"/>
            <a:ext cx="12240000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1524002" y="410634"/>
            <a:ext cx="913825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Relaxation-encoded selective TOCSY (REST) experiment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970" y="1278887"/>
            <a:ext cx="6259593" cy="1276793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8195322" y="4494188"/>
            <a:ext cx="2169268" cy="1420238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5253010" y="4513643"/>
            <a:ext cx="2169268" cy="1420238"/>
          </a:xfrm>
          <a:prstGeom prst="rect">
            <a:avLst/>
          </a:prstGeom>
          <a:solidFill>
            <a:schemeClr val="bg1"/>
          </a:solidFill>
          <a:ln w="28575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ight Arrow 34"/>
          <p:cNvSpPr/>
          <p:nvPr/>
        </p:nvSpPr>
        <p:spPr>
          <a:xfrm>
            <a:off x="7620101" y="5233490"/>
            <a:ext cx="486389" cy="20671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Lightning Bolt 35"/>
          <p:cNvSpPr/>
          <p:nvPr/>
        </p:nvSpPr>
        <p:spPr>
          <a:xfrm>
            <a:off x="5239915" y="4168039"/>
            <a:ext cx="144000" cy="144000"/>
          </a:xfrm>
          <a:prstGeom prst="lightningBol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800" y="3217056"/>
            <a:ext cx="2183444" cy="3102524"/>
          </a:xfrm>
          <a:prstGeom prst="rect">
            <a:avLst/>
          </a:prstGeom>
        </p:spPr>
      </p:pic>
      <p:pic>
        <p:nvPicPr>
          <p:cNvPr id="38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180" y="3189893"/>
            <a:ext cx="2215576" cy="313272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0464801" y="4595939"/>
            <a:ext cx="1554480" cy="1323439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Bookman Old Style" panose="02050604050505020204" pitchFamily="18" charset="0"/>
              </a:rPr>
              <a:t>Signals from a given spin system appear at the same </a:t>
            </a:r>
            <a:r>
              <a:rPr lang="en-GB" sz="1600" i="1" dirty="0" smtClean="0">
                <a:latin typeface="Bookman Old Style" panose="02050604050505020204" pitchFamily="18" charset="0"/>
              </a:rPr>
              <a:t>T</a:t>
            </a:r>
            <a:r>
              <a:rPr lang="en-GB" sz="1600" baseline="-25000" dirty="0" smtClean="0">
                <a:latin typeface="Bookman Old Style" panose="02050604050505020204" pitchFamily="18" charset="0"/>
              </a:rPr>
              <a:t>2</a:t>
            </a:r>
            <a:endParaRPr lang="en-GB" sz="1600" baseline="-25000" dirty="0">
              <a:latin typeface="Bookman Old Style" panose="02050604050505020204" pitchFamily="18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4" r="24654" b="9636"/>
          <a:stretch/>
        </p:blipFill>
        <p:spPr bwMode="auto">
          <a:xfrm>
            <a:off x="11405689" y="474703"/>
            <a:ext cx="655515" cy="69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41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5" grpId="0" animBg="1"/>
      <p:bldP spid="2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12" y="2034043"/>
            <a:ext cx="11965202" cy="2949314"/>
          </a:xfrm>
          <a:prstGeom prst="rect">
            <a:avLst/>
          </a:prstGeom>
        </p:spPr>
      </p:pic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1524002" y="434910"/>
            <a:ext cx="913825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REST &amp; Sugars</a:t>
            </a:r>
          </a:p>
        </p:txBody>
      </p: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594361" y="1303856"/>
            <a:ext cx="256032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Oneshot</a:t>
            </a: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DOSY</a:t>
            </a:r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7196328" y="1301911"/>
            <a:ext cx="260604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REST</a:t>
            </a:r>
            <a:r>
              <a:rPr lang="en-GB" baseline="-25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ROSY</a:t>
            </a:r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3904489" y="1308402"/>
            <a:ext cx="256946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PROJECT ROSY</a:t>
            </a:r>
          </a:p>
        </p:txBody>
      </p:sp>
      <p:sp>
        <p:nvSpPr>
          <p:cNvPr id="55" name="Lightning Bolt 54"/>
          <p:cNvSpPr/>
          <p:nvPr/>
        </p:nvSpPr>
        <p:spPr>
          <a:xfrm flipH="1">
            <a:off x="7525512" y="2003788"/>
            <a:ext cx="249302" cy="236492"/>
          </a:xfrm>
          <a:prstGeom prst="lightningBol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594361" y="5221071"/>
            <a:ext cx="256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949575"/>
            <a:r>
              <a:rPr lang="en-GB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All sugar signals show the same </a:t>
            </a:r>
            <a:r>
              <a:rPr lang="en-GB" i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D</a:t>
            </a:r>
            <a:endParaRPr lang="en-GB" dirty="0">
              <a:solidFill>
                <a:srgbClr val="FF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977640" y="5231767"/>
            <a:ext cx="24963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949575"/>
            <a:r>
              <a:rPr lang="en-GB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All sugar signals show different </a:t>
            </a:r>
            <a:r>
              <a:rPr lang="en-GB" i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</a:t>
            </a:r>
            <a:r>
              <a:rPr lang="en-GB" baseline="-25000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</a:t>
            </a:r>
            <a:endParaRPr lang="en-GB" dirty="0">
              <a:solidFill>
                <a:srgbClr val="FF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278624" y="5231766"/>
            <a:ext cx="2523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949575"/>
            <a:r>
              <a:rPr lang="en-GB" dirty="0">
                <a:solidFill>
                  <a:srgbClr val="00B05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Virtual separation </a:t>
            </a:r>
          </a:p>
          <a:p>
            <a:pPr algn="ctr" defTabSz="2949575"/>
            <a:r>
              <a:rPr lang="en-GB" dirty="0">
                <a:solidFill>
                  <a:srgbClr val="00B05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of components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21128" y="6509634"/>
            <a:ext cx="916699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500" dirty="0">
                <a:solidFill>
                  <a:schemeClr val="accent5">
                    <a:lumMod val="50000"/>
                  </a:schemeClr>
                </a:solidFill>
              </a:rPr>
              <a:t>G. Dal Poggetto, L. Castañar, R. W. Adams, G. A. Morris, M. Nilsson, </a:t>
            </a:r>
            <a:r>
              <a:rPr lang="it-IT" sz="1500" i="1" dirty="0">
                <a:solidFill>
                  <a:schemeClr val="accent5">
                    <a:lumMod val="50000"/>
                  </a:schemeClr>
                </a:solidFill>
              </a:rPr>
              <a:t>Chem. Commun. </a:t>
            </a:r>
            <a:r>
              <a:rPr lang="it-IT" sz="1500" b="1" dirty="0">
                <a:solidFill>
                  <a:schemeClr val="accent5">
                    <a:lumMod val="50000"/>
                  </a:schemeClr>
                </a:solidFill>
              </a:rPr>
              <a:t>2017</a:t>
            </a:r>
            <a:r>
              <a:rPr lang="it-IT" sz="15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it-IT" sz="1500" i="1" dirty="0">
                <a:solidFill>
                  <a:schemeClr val="accent5">
                    <a:lumMod val="50000"/>
                  </a:schemeClr>
                </a:solidFill>
              </a:rPr>
              <a:t>53</a:t>
            </a:r>
            <a:r>
              <a:rPr lang="it-IT" sz="1500" dirty="0">
                <a:solidFill>
                  <a:schemeClr val="accent5">
                    <a:lumMod val="50000"/>
                  </a:schemeClr>
                </a:solidFill>
              </a:rPr>
              <a:t>, 7461</a:t>
            </a:r>
            <a:endParaRPr lang="en-GB" sz="15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-1399"/>
            <a:ext cx="12192000" cy="351868"/>
          </a:xfrm>
          <a:prstGeom prst="rect">
            <a:avLst/>
          </a:prstGeom>
          <a:solidFill>
            <a:srgbClr val="F8F8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New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NMR methods                         			</a:t>
            </a: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						        REST</a:t>
            </a:r>
            <a:endParaRPr lang="en-GB" sz="1400" b="1" dirty="0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11744960" y="6535938"/>
            <a:ext cx="4024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a-ES" sz="12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26</a:t>
            </a:r>
            <a:endParaRPr lang="ca-ES" sz="1200" b="1" dirty="0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10 Conector recto"/>
          <p:cNvCxnSpPr/>
          <p:nvPr/>
        </p:nvCxnSpPr>
        <p:spPr>
          <a:xfrm>
            <a:off x="-38100" y="356786"/>
            <a:ext cx="12240000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Lightning Bolt 24"/>
          <p:cNvSpPr/>
          <p:nvPr/>
        </p:nvSpPr>
        <p:spPr>
          <a:xfrm rot="5757079" flipH="1">
            <a:off x="11859744" y="3242378"/>
            <a:ext cx="249302" cy="236492"/>
          </a:xfrm>
          <a:prstGeom prst="lightningBol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Lightning Bolt 25"/>
          <p:cNvSpPr/>
          <p:nvPr/>
        </p:nvSpPr>
        <p:spPr>
          <a:xfrm rot="5757079" flipH="1">
            <a:off x="11595857" y="4729795"/>
            <a:ext cx="249302" cy="236492"/>
          </a:xfrm>
          <a:prstGeom prst="lightningBol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809744" y="3882078"/>
            <a:ext cx="159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Exploiting difference 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in </a:t>
            </a:r>
            <a:r>
              <a:rPr lang="en-GB" sz="1400" i="1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T</a:t>
            </a:r>
            <a:r>
              <a:rPr lang="en-GB" sz="1400" baseline="-25000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2</a:t>
            </a:r>
            <a:endParaRPr lang="en-GB" sz="1400" baseline="-25000" dirty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088637" y="3499287"/>
            <a:ext cx="269686" cy="359481"/>
          </a:xfrm>
          <a:prstGeom prst="ellipse">
            <a:avLst/>
          </a:prstGeom>
          <a:noFill/>
          <a:ln w="190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425697" y="3738106"/>
            <a:ext cx="475487" cy="294398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948673" y="2386584"/>
            <a:ext cx="978408" cy="72802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4" r="24654" b="9636"/>
          <a:stretch/>
        </p:blipFill>
        <p:spPr bwMode="auto">
          <a:xfrm>
            <a:off x="11405689" y="474703"/>
            <a:ext cx="655515" cy="69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0163909" y="3275303"/>
            <a:ext cx="978408" cy="72802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1733446" y="3054096"/>
            <a:ext cx="180000" cy="180000"/>
          </a:xfrm>
          <a:prstGeom prst="ellipse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11437407" y="4576081"/>
            <a:ext cx="180000" cy="180000"/>
          </a:xfrm>
          <a:prstGeom prst="ellipse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57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25" grpId="0" animBg="1"/>
      <p:bldP spid="26" grpId="0" animBg="1"/>
      <p:bldP spid="15" grpId="0" animBg="1"/>
      <p:bldP spid="32" grpId="0" animBg="1"/>
      <p:bldP spid="8" grpId="0" animBg="1"/>
      <p:bldP spid="3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36"/>
          <a:stretch/>
        </p:blipFill>
        <p:spPr>
          <a:xfrm>
            <a:off x="-5227" y="990595"/>
            <a:ext cx="4331609" cy="4599439"/>
          </a:xfrm>
          <a:prstGeom prst="rect">
            <a:avLst/>
          </a:prstGeom>
        </p:spPr>
      </p:pic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4462212" y="3079884"/>
            <a:ext cx="238351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/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REST</a:t>
            </a:r>
            <a:r>
              <a:rPr lang="en-GB" baseline="-25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</a:t>
            </a:r>
          </a:p>
          <a:p>
            <a:pPr algn="ctr" defTabSz="2949575"/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2949575"/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OUTSCORE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066450" y="5368691"/>
            <a:ext cx="30668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949575"/>
            <a:r>
              <a:rPr lang="en-GB" dirty="0">
                <a:solidFill>
                  <a:srgbClr val="00B05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Virtual separation </a:t>
            </a:r>
          </a:p>
          <a:p>
            <a:pPr algn="ctr" defTabSz="2949575"/>
            <a:r>
              <a:rPr lang="en-GB" dirty="0">
                <a:solidFill>
                  <a:srgbClr val="00B05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of components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08502" y="4973118"/>
            <a:ext cx="3007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949575"/>
            <a:r>
              <a:rPr lang="en-GB" dirty="0" smtClean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Complex Mixture</a:t>
            </a:r>
            <a:endParaRPr lang="en-GB" dirty="0">
              <a:solidFill>
                <a:srgbClr val="FF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ight Arrow 7"/>
          <p:cNvSpPr/>
          <p:nvPr/>
        </p:nvSpPr>
        <p:spPr>
          <a:xfrm>
            <a:off x="4544865" y="3406747"/>
            <a:ext cx="2341451" cy="267037"/>
          </a:xfrm>
          <a:prstGeom prst="rightArrow">
            <a:avLst/>
          </a:prstGeom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1524002" y="434910"/>
            <a:ext cx="9138255" cy="49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REST &amp; </a:t>
            </a:r>
            <a:r>
              <a:rPr lang="en-GB" sz="20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Beer</a:t>
            </a:r>
            <a:endParaRPr lang="en-GB" sz="20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521128" y="6509634"/>
            <a:ext cx="916699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500" dirty="0">
                <a:solidFill>
                  <a:schemeClr val="accent5">
                    <a:lumMod val="50000"/>
                  </a:schemeClr>
                </a:solidFill>
              </a:rPr>
              <a:t>G. Dal Poggetto, L. Castañar, R. W. Adams, G. A. Morris, M. Nilsson, </a:t>
            </a:r>
            <a:r>
              <a:rPr lang="it-IT" sz="1500" i="1" dirty="0">
                <a:solidFill>
                  <a:schemeClr val="accent5">
                    <a:lumMod val="50000"/>
                  </a:schemeClr>
                </a:solidFill>
              </a:rPr>
              <a:t>Chem. Commun. </a:t>
            </a:r>
            <a:r>
              <a:rPr lang="it-IT" sz="1500" b="1" dirty="0">
                <a:solidFill>
                  <a:schemeClr val="accent5">
                    <a:lumMod val="50000"/>
                  </a:schemeClr>
                </a:solidFill>
              </a:rPr>
              <a:t>2017</a:t>
            </a:r>
            <a:r>
              <a:rPr lang="it-IT" sz="15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it-IT" sz="1500" i="1" dirty="0">
                <a:solidFill>
                  <a:schemeClr val="accent5">
                    <a:lumMod val="50000"/>
                  </a:schemeClr>
                </a:solidFill>
              </a:rPr>
              <a:t>53</a:t>
            </a:r>
            <a:r>
              <a:rPr lang="it-IT" sz="1500" dirty="0">
                <a:solidFill>
                  <a:schemeClr val="accent5">
                    <a:lumMod val="50000"/>
                  </a:schemeClr>
                </a:solidFill>
              </a:rPr>
              <a:t>, 7461</a:t>
            </a:r>
            <a:endParaRPr lang="en-GB" sz="15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6" name="Rectangle 12"/>
          <p:cNvSpPr>
            <a:spLocks noChangeArrowheads="1"/>
          </p:cNvSpPr>
          <p:nvPr/>
        </p:nvSpPr>
        <p:spPr bwMode="auto">
          <a:xfrm>
            <a:off x="0" y="-1399"/>
            <a:ext cx="12192000" cy="351868"/>
          </a:xfrm>
          <a:prstGeom prst="rect">
            <a:avLst/>
          </a:prstGeom>
          <a:solidFill>
            <a:srgbClr val="F8F8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New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NMR methods                         			</a:t>
            </a: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						        REST</a:t>
            </a:r>
            <a:endParaRPr lang="en-GB" sz="1400" b="1" dirty="0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11744960" y="6535938"/>
            <a:ext cx="4024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a-ES" sz="12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27</a:t>
            </a:r>
            <a:endParaRPr lang="ca-ES" sz="1200" b="1" dirty="0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10 Conector recto"/>
          <p:cNvCxnSpPr/>
          <p:nvPr/>
        </p:nvCxnSpPr>
        <p:spPr>
          <a:xfrm>
            <a:off x="-38100" y="356786"/>
            <a:ext cx="12240000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27" t="58337"/>
          <a:stretch/>
        </p:blipFill>
        <p:spPr>
          <a:xfrm>
            <a:off x="6886317" y="3269184"/>
            <a:ext cx="5117028" cy="19162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27" b="59608"/>
          <a:stretch/>
        </p:blipFill>
        <p:spPr>
          <a:xfrm>
            <a:off x="6886317" y="1257631"/>
            <a:ext cx="5117028" cy="18578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69142" y="4003213"/>
            <a:ext cx="2225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949575"/>
            <a:r>
              <a:rPr lang="en-GB" sz="12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(Optimized Unmixing of True Spectra for </a:t>
            </a:r>
            <a:r>
              <a:rPr lang="en-GB" sz="1200" dirty="0" err="1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COmponent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REsolution</a:t>
            </a:r>
            <a:r>
              <a:rPr lang="en-GB" sz="12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4552576" y="4619981"/>
            <a:ext cx="22958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i="1" dirty="0"/>
              <a:t>Chem. </a:t>
            </a:r>
            <a:r>
              <a:rPr lang="en-GB" sz="1200" i="1" dirty="0" err="1"/>
              <a:t>Commun</a:t>
            </a:r>
            <a:r>
              <a:rPr lang="en-GB" sz="1200" i="1" dirty="0"/>
              <a:t>. </a:t>
            </a:r>
            <a:r>
              <a:rPr lang="en-GB" sz="1200" b="1" dirty="0"/>
              <a:t>2013</a:t>
            </a:r>
            <a:r>
              <a:rPr lang="en-GB" sz="1200" dirty="0"/>
              <a:t>, </a:t>
            </a:r>
            <a:r>
              <a:rPr lang="en-GB" sz="1200" i="1" dirty="0"/>
              <a:t>49</a:t>
            </a:r>
            <a:r>
              <a:rPr lang="en-GB" sz="1200" dirty="0"/>
              <a:t>, </a:t>
            </a:r>
            <a:r>
              <a:rPr lang="en-GB" sz="1200" dirty="0" smtClean="0"/>
              <a:t>10510</a:t>
            </a:r>
            <a:endParaRPr lang="en-GB" sz="1200" dirty="0"/>
          </a:p>
        </p:txBody>
      </p:sp>
      <p:sp>
        <p:nvSpPr>
          <p:cNvPr id="17" name="Lightning Bolt 16"/>
          <p:cNvSpPr/>
          <p:nvPr/>
        </p:nvSpPr>
        <p:spPr>
          <a:xfrm rot="15842921" flipH="1" flipV="1">
            <a:off x="11926667" y="1948979"/>
            <a:ext cx="249302" cy="236492"/>
          </a:xfrm>
          <a:prstGeom prst="lightningBolt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Lightning Bolt 17"/>
          <p:cNvSpPr/>
          <p:nvPr/>
        </p:nvSpPr>
        <p:spPr>
          <a:xfrm rot="15842921" flipH="1" flipV="1">
            <a:off x="11892228" y="3597554"/>
            <a:ext cx="249302" cy="236492"/>
          </a:xfrm>
          <a:prstGeom prst="lightningBolt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350008" y="2067225"/>
            <a:ext cx="658368" cy="346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4" r="24654" b="9636"/>
          <a:stretch/>
        </p:blipFill>
        <p:spPr bwMode="auto">
          <a:xfrm>
            <a:off x="11405689" y="474703"/>
            <a:ext cx="655515" cy="69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42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 Box 10"/>
          <p:cNvSpPr txBox="1">
            <a:spLocks noChangeArrowheads="1"/>
          </p:cNvSpPr>
          <p:nvPr/>
        </p:nvSpPr>
        <p:spPr bwMode="auto">
          <a:xfrm>
            <a:off x="3570133" y="1025699"/>
            <a:ext cx="1951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/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GNAT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3570133" y="1413039"/>
            <a:ext cx="1941352" cy="1883988"/>
          </a:xfrm>
          <a:prstGeom prst="roundRect">
            <a:avLst>
              <a:gd name="adj" fmla="val 2703"/>
            </a:avLst>
          </a:prstGeom>
          <a:solidFill>
            <a:srgbClr val="F9FBFD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Text Box 10"/>
          <p:cNvSpPr txBox="1">
            <a:spLocks noChangeArrowheads="1"/>
          </p:cNvSpPr>
          <p:nvPr/>
        </p:nvSpPr>
        <p:spPr bwMode="auto">
          <a:xfrm>
            <a:off x="6666266" y="940082"/>
            <a:ext cx="1941352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MAGNATE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6666266" y="1413039"/>
            <a:ext cx="1941352" cy="1883988"/>
          </a:xfrm>
          <a:prstGeom prst="roundRect">
            <a:avLst>
              <a:gd name="adj" fmla="val 2703"/>
            </a:avLst>
          </a:prstGeom>
          <a:solidFill>
            <a:srgbClr val="F9FBFD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Text Box 10"/>
          <p:cNvSpPr txBox="1">
            <a:spLocks noChangeArrowheads="1"/>
          </p:cNvSpPr>
          <p:nvPr/>
        </p:nvSpPr>
        <p:spPr bwMode="auto">
          <a:xfrm>
            <a:off x="3432810" y="428388"/>
            <a:ext cx="5326380" cy="49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sz="20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New </a:t>
            </a:r>
            <a:r>
              <a:rPr lang="en-GB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NMR software</a:t>
            </a:r>
          </a:p>
        </p:txBody>
      </p:sp>
      <p:pic>
        <p:nvPicPr>
          <p:cNvPr id="10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3"/>
          <a:stretch/>
        </p:blipFill>
        <p:spPr bwMode="auto">
          <a:xfrm>
            <a:off x="3580045" y="1430582"/>
            <a:ext cx="1941353" cy="1848066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2"/>
          <a:stretch/>
        </p:blipFill>
        <p:spPr bwMode="auto">
          <a:xfrm>
            <a:off x="6676179" y="1430582"/>
            <a:ext cx="1948183" cy="1856087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ounded Rectangle 36"/>
          <p:cNvSpPr/>
          <p:nvPr/>
        </p:nvSpPr>
        <p:spPr>
          <a:xfrm>
            <a:off x="699632" y="4713227"/>
            <a:ext cx="2160000" cy="1872000"/>
          </a:xfrm>
          <a:prstGeom prst="roundRect">
            <a:avLst>
              <a:gd name="adj" fmla="val 2703"/>
            </a:avLst>
          </a:prstGeom>
          <a:solidFill>
            <a:srgbClr val="F9FBFD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3406990" y="4093431"/>
            <a:ext cx="25270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/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Selective 1D </a:t>
            </a:r>
          </a:p>
          <a:p>
            <a:pPr algn="ctr" defTabSz="2949575"/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TOCSY-PSYCHE</a:t>
            </a:r>
          </a:p>
        </p:txBody>
      </p:sp>
      <p:sp>
        <p:nvSpPr>
          <p:cNvPr id="31" name="Rounded Rectangle 38"/>
          <p:cNvSpPr/>
          <p:nvPr/>
        </p:nvSpPr>
        <p:spPr>
          <a:xfrm>
            <a:off x="3566006" y="4713226"/>
            <a:ext cx="2160000" cy="1872000"/>
          </a:xfrm>
          <a:prstGeom prst="roundRect">
            <a:avLst>
              <a:gd name="adj" fmla="val 2703"/>
            </a:avLst>
          </a:prstGeom>
          <a:solidFill>
            <a:srgbClr val="F9FBFD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6453595" y="4135996"/>
            <a:ext cx="210933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REST</a:t>
            </a:r>
          </a:p>
        </p:txBody>
      </p:sp>
      <p:sp>
        <p:nvSpPr>
          <p:cNvPr id="36" name="Rounded Rectangle 42"/>
          <p:cNvSpPr/>
          <p:nvPr/>
        </p:nvSpPr>
        <p:spPr>
          <a:xfrm>
            <a:off x="6440895" y="4713226"/>
            <a:ext cx="2160000" cy="1872000"/>
          </a:xfrm>
          <a:prstGeom prst="roundRect">
            <a:avLst>
              <a:gd name="adj" fmla="val 2703"/>
            </a:avLst>
          </a:prstGeom>
          <a:solidFill>
            <a:srgbClr val="F9FBFD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9304512" y="4135997"/>
            <a:ext cx="2160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FESTA</a:t>
            </a:r>
          </a:p>
        </p:txBody>
      </p:sp>
      <p:sp>
        <p:nvSpPr>
          <p:cNvPr id="41" name="Rounded Rectangle 46"/>
          <p:cNvSpPr/>
          <p:nvPr/>
        </p:nvSpPr>
        <p:spPr>
          <a:xfrm>
            <a:off x="9304512" y="4713227"/>
            <a:ext cx="2160000" cy="1872000"/>
          </a:xfrm>
          <a:prstGeom prst="roundRect">
            <a:avLst>
              <a:gd name="adj" fmla="val 2703"/>
            </a:avLst>
          </a:prstGeom>
          <a:solidFill>
            <a:srgbClr val="F9FBFD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3432810" y="3495966"/>
            <a:ext cx="532638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sz="20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New </a:t>
            </a:r>
            <a:r>
              <a:rPr lang="en-GB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NMR methods</a:t>
            </a:r>
          </a:p>
        </p:txBody>
      </p:sp>
      <p:pic>
        <p:nvPicPr>
          <p:cNvPr id="45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778" y="4781908"/>
            <a:ext cx="1770422" cy="1747270"/>
          </a:xfrm>
          <a:prstGeom prst="rect">
            <a:avLst/>
          </a:prstGeom>
        </p:spPr>
      </p:pic>
      <p:pic>
        <p:nvPicPr>
          <p:cNvPr id="48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90" y="4678206"/>
            <a:ext cx="1972998" cy="1846870"/>
          </a:xfrm>
          <a:prstGeom prst="rect">
            <a:avLst/>
          </a:prstGeom>
        </p:spPr>
      </p:pic>
      <p:pic>
        <p:nvPicPr>
          <p:cNvPr id="50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715" y="4775520"/>
            <a:ext cx="1898389" cy="1749555"/>
          </a:xfrm>
          <a:prstGeom prst="rect">
            <a:avLst/>
          </a:prstGeom>
        </p:spPr>
      </p:pic>
      <p:pic>
        <p:nvPicPr>
          <p:cNvPr id="51" name="Picture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348" y="4777782"/>
            <a:ext cx="2046877" cy="1758173"/>
          </a:xfrm>
          <a:prstGeom prst="rect">
            <a:avLst/>
          </a:prstGeom>
        </p:spPr>
      </p:pic>
      <p:sp>
        <p:nvSpPr>
          <p:cNvPr id="52" name="Text Box 10"/>
          <p:cNvSpPr txBox="1">
            <a:spLocks noChangeArrowheads="1"/>
          </p:cNvSpPr>
          <p:nvPr/>
        </p:nvSpPr>
        <p:spPr bwMode="auto">
          <a:xfrm>
            <a:off x="699632" y="4135997"/>
            <a:ext cx="2160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PSYCHE-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iDOSY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0" y="-1399"/>
            <a:ext cx="12192000" cy="351868"/>
          </a:xfrm>
          <a:prstGeom prst="rect">
            <a:avLst/>
          </a:prstGeom>
          <a:solidFill>
            <a:srgbClr val="F8F8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Our recent work                          			                  </a:t>
            </a: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                                                NMR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analysis of mixtures</a:t>
            </a:r>
          </a:p>
        </p:txBody>
      </p:sp>
      <p:cxnSp>
        <p:nvCxnSpPr>
          <p:cNvPr id="32" name="10 Conector recto"/>
          <p:cNvCxnSpPr/>
          <p:nvPr/>
        </p:nvCxnSpPr>
        <p:spPr>
          <a:xfrm>
            <a:off x="-38100" y="356786"/>
            <a:ext cx="12240000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93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7" t="30023"/>
          <a:stretch/>
        </p:blipFill>
        <p:spPr>
          <a:xfrm>
            <a:off x="2290212" y="1673523"/>
            <a:ext cx="7278255" cy="47259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03"/>
          <a:stretch/>
        </p:blipFill>
        <p:spPr>
          <a:xfrm>
            <a:off x="247706" y="984053"/>
            <a:ext cx="2099149" cy="5366890"/>
          </a:xfrm>
          <a:prstGeom prst="rect">
            <a:avLst/>
          </a:prstGeom>
        </p:spPr>
      </p:pic>
      <p:sp>
        <p:nvSpPr>
          <p:cNvPr id="96" name="Text Box 10"/>
          <p:cNvSpPr txBox="1">
            <a:spLocks noChangeArrowheads="1"/>
          </p:cNvSpPr>
          <p:nvPr/>
        </p:nvSpPr>
        <p:spPr bwMode="auto">
          <a:xfrm>
            <a:off x="2479040" y="1187251"/>
            <a:ext cx="6714176" cy="46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baseline="30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1</a:t>
            </a: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H NMR</a:t>
            </a: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1524000" y="520595"/>
            <a:ext cx="91641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/>
            <a:r>
              <a:rPr lang="es-ES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Mixtures </a:t>
            </a:r>
            <a:r>
              <a:rPr lang="en-GB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containing</a:t>
            </a:r>
            <a:r>
              <a:rPr lang="es-ES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fluorinated </a:t>
            </a:r>
            <a:r>
              <a:rPr lang="en-GB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species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 flipH="1">
            <a:off x="2479040" y="4361638"/>
            <a:ext cx="6827520" cy="46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baseline="30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19</a:t>
            </a: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F NMR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9251870" y="1587732"/>
            <a:ext cx="3360420" cy="113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2949575">
              <a:lnSpc>
                <a:spcPct val="130000"/>
              </a:lnSpc>
            </a:pP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Signal overlap</a:t>
            </a:r>
          </a:p>
          <a:p>
            <a:pPr defTabSz="2949575">
              <a:lnSpc>
                <a:spcPct val="130000"/>
              </a:lnSpc>
            </a:pP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Component information</a:t>
            </a:r>
          </a:p>
          <a:p>
            <a:pPr defTabSz="2949575">
              <a:lnSpc>
                <a:spcPct val="130000"/>
              </a:lnSpc>
            </a:pP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Structural information</a:t>
            </a:r>
          </a:p>
        </p:txBody>
      </p:sp>
      <p:pic>
        <p:nvPicPr>
          <p:cNvPr id="34" name="Picture 2" descr="http://2.bp.blogspot.com/_nT11cKCgPww/TEptQFOpqdI/AAAAAAAAAWQ/R_0JPumaPoE/s1600/tick-cross.bmp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9117384" y="1697798"/>
            <a:ext cx="221488" cy="20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://2.bp.blogspot.com/_nT11cKCgPww/TEptQFOpqdI/AAAAAAAAAWQ/R_0JPumaPoE/s1600/tick-cross.bmp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9117384" y="2063764"/>
            <a:ext cx="221488" cy="20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9224935" y="4573137"/>
            <a:ext cx="3240665" cy="11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2949575">
              <a:lnSpc>
                <a:spcPct val="130000"/>
              </a:lnSpc>
            </a:pP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Spectral resolution</a:t>
            </a:r>
          </a:p>
          <a:p>
            <a:pPr defTabSz="2949575">
              <a:lnSpc>
                <a:spcPct val="130000"/>
              </a:lnSpc>
            </a:pP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Component information</a:t>
            </a:r>
          </a:p>
          <a:p>
            <a:pPr defTabSz="2949575">
              <a:lnSpc>
                <a:spcPct val="130000"/>
              </a:lnSpc>
            </a:pP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Structural </a:t>
            </a:r>
            <a:r>
              <a:rPr lang="en-GB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information</a:t>
            </a:r>
            <a:endParaRPr lang="en-GB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2" descr="http://2.bp.blogspot.com/_nT11cKCgPww/TEptQFOpqdI/AAAAAAAAAWQ/R_0JPumaPoE/s1600/tick-cross.bmp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9094050" y="5080468"/>
            <a:ext cx="221488" cy="20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://2.bp.blogspot.com/_nT11cKCgPww/TEptQFOpqdI/AAAAAAAAAWQ/R_0JPumaPoE/s1600/tick-cross.bmp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9122625" y="4737856"/>
            <a:ext cx="164338" cy="15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2.bp.blogspot.com/_nT11cKCgPww/TEptQFOpqdI/AAAAAAAAAWQ/R_0JPumaPoE/s1600/tick-cross.bmp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9114516" y="2403434"/>
            <a:ext cx="221488" cy="20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://2.bp.blogspot.com/_nT11cKCgPww/TEptQFOpqdI/AAAAAAAAAWQ/R_0JPumaPoE/s1600/tick-cross.bmp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9099808" y="5402886"/>
            <a:ext cx="221488" cy="20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0" y="-1399"/>
            <a:ext cx="12192000" cy="351868"/>
          </a:xfrm>
          <a:prstGeom prst="rect">
            <a:avLst/>
          </a:prstGeom>
          <a:solidFill>
            <a:srgbClr val="F8F8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New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NMR </a:t>
            </a: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methods             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			</a:t>
            </a: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						                      FESTA</a:t>
            </a:r>
            <a:endParaRPr lang="en-GB" sz="1400" b="1" dirty="0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1744960" y="6535938"/>
            <a:ext cx="4024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a-ES" sz="12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28</a:t>
            </a:r>
            <a:endParaRPr lang="ca-ES" sz="1200" b="1" dirty="0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10 Conector recto"/>
          <p:cNvCxnSpPr/>
          <p:nvPr/>
        </p:nvCxnSpPr>
        <p:spPr>
          <a:xfrm>
            <a:off x="-38100" y="356786"/>
            <a:ext cx="12240000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21381" y="920705"/>
            <a:ext cx="793019" cy="266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121381" y="2034515"/>
            <a:ext cx="930584" cy="266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111940" y="3282230"/>
            <a:ext cx="543515" cy="266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190163" y="4394006"/>
            <a:ext cx="793019" cy="266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125427" y="5677473"/>
            <a:ext cx="602856" cy="266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67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249807" y="515509"/>
            <a:ext cx="546519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GB" sz="2000" b="1" dirty="0">
                <a:latin typeface="Bookman Old Style" panose="02050604050505020204" pitchFamily="18" charset="0"/>
              </a:rPr>
              <a:t>Recent strategies for alleviating </a:t>
            </a:r>
            <a:endParaRPr lang="en-GB" sz="2000" b="1" dirty="0" smtClean="0">
              <a:latin typeface="Bookman Old Style" panose="020506040505050202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GB" sz="2000" b="1" dirty="0" smtClean="0">
                <a:latin typeface="Bookman Old Style" panose="02050604050505020204" pitchFamily="18" charset="0"/>
              </a:rPr>
              <a:t>overlap</a:t>
            </a:r>
            <a:r>
              <a:rPr lang="en-GB" sz="2000" b="1" dirty="0">
                <a:latin typeface="Bookman Old Style" panose="02050604050505020204" pitchFamily="18" charset="0"/>
              </a:rPr>
              <a:t>: </a:t>
            </a:r>
            <a:r>
              <a:rPr lang="en-GB" sz="2000" b="1" dirty="0" smtClean="0">
                <a:latin typeface="Bookman Old Style" panose="02050604050505020204" pitchFamily="18" charset="0"/>
              </a:rPr>
              <a:t>Pure </a:t>
            </a:r>
            <a:r>
              <a:rPr lang="en-GB" sz="2000" b="1" dirty="0">
                <a:latin typeface="Bookman Old Style" panose="02050604050505020204" pitchFamily="18" charset="0"/>
              </a:rPr>
              <a:t>shift NMR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1390896" y="4206064"/>
            <a:ext cx="3905004" cy="13388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Reduced spectral complexity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Enhanced signal resolution</a:t>
            </a:r>
          </a:p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Easier spectral analysis</a:t>
            </a:r>
          </a:p>
        </p:txBody>
      </p:sp>
      <p:pic>
        <p:nvPicPr>
          <p:cNvPr id="111" name="Picture 2" descr="http://2.bp.blogspot.com/_nT11cKCgPww/TEptQFOpqdI/AAAAAAAAAWQ/R_0JPumaPoE/s1600/tick-cross.bmp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228012" y="4419169"/>
            <a:ext cx="180000" cy="16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 descr="http://2.bp.blogspot.com/_nT11cKCgPww/TEptQFOpqdI/AAAAAAAAAWQ/R_0JPumaPoE/s1600/tick-cross.bmp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228012" y="4811856"/>
            <a:ext cx="180000" cy="16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 descr="http://2.bp.blogspot.com/_nT11cKCgPww/TEptQFOpqdI/AAAAAAAAAWQ/R_0JPumaPoE/s1600/tick-cross.bmp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235569" y="5216655"/>
            <a:ext cx="180000" cy="16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Rectangle 113"/>
          <p:cNvSpPr/>
          <p:nvPr/>
        </p:nvSpPr>
        <p:spPr>
          <a:xfrm>
            <a:off x="265988" y="3359449"/>
            <a:ext cx="54490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Peak positions </a:t>
            </a:r>
            <a:r>
              <a:rPr lang="en-GB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determined </a:t>
            </a: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solely </a:t>
            </a:r>
            <a:endParaRPr lang="en-GB" dirty="0" smtClean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by </a:t>
            </a: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chemical shifts</a:t>
            </a:r>
            <a:endParaRPr lang="en-GB" dirty="0">
              <a:latin typeface="Bookman Old Style" panose="02050604050505020204" pitchFamily="18" charset="0"/>
            </a:endParaRPr>
          </a:p>
        </p:txBody>
      </p:sp>
      <p:sp>
        <p:nvSpPr>
          <p:cNvPr id="35" name="Rectangle 144"/>
          <p:cNvSpPr/>
          <p:nvPr/>
        </p:nvSpPr>
        <p:spPr>
          <a:xfrm>
            <a:off x="265988" y="5843440"/>
            <a:ext cx="53853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i="1" dirty="0" err="1"/>
              <a:t>eMagRes</a:t>
            </a:r>
            <a:r>
              <a:rPr lang="en-GB" sz="1400" i="1" dirty="0"/>
              <a:t> </a:t>
            </a:r>
            <a:r>
              <a:rPr lang="en-GB" sz="1400" b="1" dirty="0"/>
              <a:t>2014</a:t>
            </a:r>
            <a:r>
              <a:rPr lang="en-GB" sz="1400" dirty="0"/>
              <a:t>, </a:t>
            </a:r>
            <a:r>
              <a:rPr lang="en-GB" sz="1400" i="1" dirty="0"/>
              <a:t>3</a:t>
            </a:r>
            <a:r>
              <a:rPr lang="en-GB" sz="1400" dirty="0"/>
              <a:t>, 295</a:t>
            </a:r>
            <a:endParaRPr lang="sv-SE" sz="1400" dirty="0"/>
          </a:p>
          <a:p>
            <a:pPr algn="ctr"/>
            <a:r>
              <a:rPr lang="sv-SE" sz="1400" i="1" dirty="0"/>
              <a:t>Magn. Reson. Chem. </a:t>
            </a:r>
            <a:r>
              <a:rPr lang="sv-SE" sz="1400" b="1" dirty="0"/>
              <a:t>2015</a:t>
            </a:r>
            <a:r>
              <a:rPr lang="sv-SE" sz="1400" dirty="0"/>
              <a:t>, </a:t>
            </a:r>
            <a:r>
              <a:rPr lang="sv-SE" sz="1400" i="1" dirty="0"/>
              <a:t>53</a:t>
            </a:r>
            <a:r>
              <a:rPr lang="sv-SE" sz="1400" dirty="0"/>
              <a:t>, 399</a:t>
            </a:r>
          </a:p>
          <a:p>
            <a:pPr algn="ctr"/>
            <a:r>
              <a:rPr lang="en-GB" sz="1400" i="1" dirty="0" err="1"/>
              <a:t>Prog</a:t>
            </a:r>
            <a:r>
              <a:rPr lang="en-GB" sz="1400" i="1" dirty="0"/>
              <a:t>. </a:t>
            </a:r>
            <a:r>
              <a:rPr lang="en-GB" sz="1400" i="1" dirty="0" err="1"/>
              <a:t>Nucl</a:t>
            </a:r>
            <a:r>
              <a:rPr lang="en-GB" sz="1400" i="1" dirty="0"/>
              <a:t>. Mag. Res. Sp. </a:t>
            </a:r>
            <a:r>
              <a:rPr lang="en-GB" sz="1400" b="1" dirty="0"/>
              <a:t>2015</a:t>
            </a:r>
            <a:r>
              <a:rPr lang="en-GB" sz="1400" dirty="0"/>
              <a:t>, </a:t>
            </a:r>
            <a:r>
              <a:rPr lang="en-GB" sz="1400" i="1" dirty="0"/>
              <a:t>86</a:t>
            </a:r>
            <a:r>
              <a:rPr lang="en-GB" sz="1400" i="1" dirty="0" smtClean="0"/>
              <a:t>, 1 </a:t>
            </a:r>
            <a:endParaRPr lang="sv-SE" sz="1400" dirty="0"/>
          </a:p>
          <a:p>
            <a:pPr algn="ctr"/>
            <a:r>
              <a:rPr lang="sv-SE" sz="1400" i="1" dirty="0"/>
              <a:t>Magn. Reson. Chem. </a:t>
            </a:r>
            <a:r>
              <a:rPr lang="sv-SE" sz="1400" b="1" dirty="0"/>
              <a:t>2017</a:t>
            </a:r>
            <a:r>
              <a:rPr lang="sv-SE" sz="1400" dirty="0"/>
              <a:t>, </a:t>
            </a:r>
            <a:r>
              <a:rPr lang="sv-SE" sz="1400" i="1" dirty="0"/>
              <a:t>55</a:t>
            </a:r>
            <a:r>
              <a:rPr lang="sv-SE" sz="1400" dirty="0"/>
              <a:t>, 47</a:t>
            </a:r>
            <a:endParaRPr lang="en-GB" sz="1400" dirty="0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-1399"/>
            <a:ext cx="12192000" cy="351868"/>
          </a:xfrm>
          <a:prstGeom prst="rect">
            <a:avLst/>
          </a:prstGeom>
          <a:solidFill>
            <a:srgbClr val="F8F8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Introduction 	                         			                  </a:t>
            </a: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                                                NMR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analysis of mixtures</a:t>
            </a:r>
          </a:p>
        </p:txBody>
      </p:sp>
      <p:cxnSp>
        <p:nvCxnSpPr>
          <p:cNvPr id="16" name="10 Conector recto"/>
          <p:cNvCxnSpPr/>
          <p:nvPr/>
        </p:nvCxnSpPr>
        <p:spPr>
          <a:xfrm>
            <a:off x="-38100" y="356786"/>
            <a:ext cx="12240000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1785224" y="6535938"/>
            <a:ext cx="3621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a-ES" sz="12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3</a:t>
            </a:r>
            <a:endParaRPr lang="ca-ES" sz="1200" b="1" dirty="0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40"/>
          <p:cNvSpPr/>
          <p:nvPr/>
        </p:nvSpPr>
        <p:spPr>
          <a:xfrm>
            <a:off x="6634714" y="557540"/>
            <a:ext cx="51803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Bookman Old Style" panose="02050604050505020204" pitchFamily="18" charset="0"/>
              </a:rPr>
              <a:t>Pure shift NMR </a:t>
            </a:r>
            <a:r>
              <a:rPr lang="en-GB" sz="2000" b="1" dirty="0" smtClean="0">
                <a:latin typeface="Bookman Old Style" panose="02050604050505020204" pitchFamily="18" charset="0"/>
              </a:rPr>
              <a:t>of mixtures</a:t>
            </a:r>
            <a:endParaRPr lang="en-GB" sz="2000" b="1" dirty="0">
              <a:latin typeface="Bookman Old Style" panose="02050604050505020204" pitchFamily="18" charset="0"/>
            </a:endParaRPr>
          </a:p>
        </p:txBody>
      </p:sp>
      <p:sp>
        <p:nvSpPr>
          <p:cNvPr id="20" name="Rounded Rectangle 123"/>
          <p:cNvSpPr/>
          <p:nvPr/>
        </p:nvSpPr>
        <p:spPr>
          <a:xfrm>
            <a:off x="6634715" y="1146366"/>
            <a:ext cx="2376000" cy="1980000"/>
          </a:xfrm>
          <a:prstGeom prst="roundRect">
            <a:avLst>
              <a:gd name="adj" fmla="val 2703"/>
            </a:avLst>
          </a:prstGeom>
          <a:solidFill>
            <a:srgbClr val="F9FBFD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21" name="Rounded Rectangle 124"/>
          <p:cNvSpPr/>
          <p:nvPr/>
        </p:nvSpPr>
        <p:spPr>
          <a:xfrm>
            <a:off x="9434421" y="1159065"/>
            <a:ext cx="2376000" cy="1980000"/>
          </a:xfrm>
          <a:prstGeom prst="roundRect">
            <a:avLst>
              <a:gd name="adj" fmla="val 2703"/>
            </a:avLst>
          </a:prstGeom>
          <a:solidFill>
            <a:srgbClr val="F9FBFD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125"/>
          <p:cNvSpPr/>
          <p:nvPr/>
        </p:nvSpPr>
        <p:spPr>
          <a:xfrm>
            <a:off x="9845020" y="2114621"/>
            <a:ext cx="862347" cy="89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3" name="Rectangle 127"/>
          <p:cNvSpPr/>
          <p:nvPr/>
        </p:nvSpPr>
        <p:spPr>
          <a:xfrm>
            <a:off x="10796459" y="2117161"/>
            <a:ext cx="870020" cy="89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pic>
        <p:nvPicPr>
          <p:cNvPr id="24" name="Picture 1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833" y="1209628"/>
            <a:ext cx="2089805" cy="1886400"/>
          </a:xfrm>
          <a:prstGeom prst="rect">
            <a:avLst/>
          </a:prstGeom>
        </p:spPr>
      </p:pic>
      <p:sp>
        <p:nvSpPr>
          <p:cNvPr id="25" name="Rectangle 135"/>
          <p:cNvSpPr/>
          <p:nvPr/>
        </p:nvSpPr>
        <p:spPr>
          <a:xfrm>
            <a:off x="6496959" y="3137265"/>
            <a:ext cx="26153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400" i="1" dirty="0"/>
              <a:t>ChemPhysChem </a:t>
            </a:r>
            <a:r>
              <a:rPr lang="sv-SE" sz="1400" b="1" dirty="0"/>
              <a:t>2014</a:t>
            </a:r>
            <a:r>
              <a:rPr lang="sv-SE" sz="1400" dirty="0"/>
              <a:t>, 15, 854</a:t>
            </a:r>
          </a:p>
          <a:p>
            <a:pPr algn="ctr"/>
            <a:r>
              <a:rPr lang="en-GB" sz="1400" i="1" dirty="0"/>
              <a:t>Chem. </a:t>
            </a:r>
            <a:r>
              <a:rPr lang="en-GB" sz="1400" i="1" dirty="0" err="1"/>
              <a:t>Commun</a:t>
            </a:r>
            <a:r>
              <a:rPr lang="en-GB" sz="1400" i="1" dirty="0"/>
              <a:t>. </a:t>
            </a:r>
            <a:r>
              <a:rPr lang="en-GB" sz="1400" b="1" dirty="0"/>
              <a:t>2014</a:t>
            </a:r>
            <a:r>
              <a:rPr lang="en-GB" sz="1400" dirty="0"/>
              <a:t>, </a:t>
            </a:r>
            <a:r>
              <a:rPr lang="en-GB" sz="1400" i="1" dirty="0"/>
              <a:t>50</a:t>
            </a:r>
            <a:r>
              <a:rPr lang="en-GB" sz="1400" dirty="0"/>
              <a:t>, 2512</a:t>
            </a:r>
          </a:p>
          <a:p>
            <a:pPr algn="ctr"/>
            <a:r>
              <a:rPr lang="en-GB" sz="1400" i="1" dirty="0"/>
              <a:t>Chem. </a:t>
            </a:r>
            <a:r>
              <a:rPr lang="en-GB" sz="1400" i="1" dirty="0" err="1"/>
              <a:t>Commun</a:t>
            </a:r>
            <a:r>
              <a:rPr lang="en-GB" sz="1400" i="1" dirty="0"/>
              <a:t>. </a:t>
            </a:r>
            <a:r>
              <a:rPr lang="en-GB" sz="1400" b="1" dirty="0"/>
              <a:t>2015</a:t>
            </a:r>
            <a:r>
              <a:rPr lang="en-GB" sz="1400" dirty="0"/>
              <a:t>, </a:t>
            </a:r>
            <a:r>
              <a:rPr lang="en-GB" sz="1400" i="1" dirty="0"/>
              <a:t>51</a:t>
            </a:r>
            <a:r>
              <a:rPr lang="en-GB" sz="1400" dirty="0"/>
              <a:t>, 13492</a:t>
            </a:r>
          </a:p>
        </p:txBody>
      </p:sp>
      <p:sp>
        <p:nvSpPr>
          <p:cNvPr id="26" name="Rectangle 136"/>
          <p:cNvSpPr/>
          <p:nvPr/>
        </p:nvSpPr>
        <p:spPr>
          <a:xfrm>
            <a:off x="9370921" y="3155738"/>
            <a:ext cx="26323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i="1" dirty="0"/>
              <a:t>Chem. </a:t>
            </a:r>
            <a:r>
              <a:rPr lang="en-GB" sz="1400" i="1" dirty="0" err="1"/>
              <a:t>Commun</a:t>
            </a:r>
            <a:r>
              <a:rPr lang="en-GB" sz="1400" i="1" dirty="0"/>
              <a:t>. </a:t>
            </a:r>
            <a:r>
              <a:rPr lang="en-GB" sz="1400" b="1" dirty="0"/>
              <a:t>2014</a:t>
            </a:r>
            <a:r>
              <a:rPr lang="en-GB" sz="1400" dirty="0"/>
              <a:t>, </a:t>
            </a:r>
            <a:r>
              <a:rPr lang="en-GB" sz="1400" i="1" dirty="0"/>
              <a:t>50</a:t>
            </a:r>
            <a:r>
              <a:rPr lang="en-GB" sz="1400" dirty="0"/>
              <a:t>, 10214</a:t>
            </a:r>
          </a:p>
          <a:p>
            <a:pPr algn="ctr"/>
            <a:r>
              <a:rPr lang="en-GB" sz="1400" i="1" dirty="0"/>
              <a:t>Chem. Eur. J. </a:t>
            </a:r>
            <a:r>
              <a:rPr lang="en-GB" sz="1400" b="1" dirty="0"/>
              <a:t>2015</a:t>
            </a:r>
            <a:r>
              <a:rPr lang="en-GB" sz="1400" dirty="0"/>
              <a:t>, </a:t>
            </a:r>
            <a:r>
              <a:rPr lang="en-GB" sz="1400" i="1" dirty="0"/>
              <a:t>21</a:t>
            </a:r>
            <a:r>
              <a:rPr lang="en-GB" sz="1400" dirty="0"/>
              <a:t>, 7682</a:t>
            </a:r>
          </a:p>
          <a:p>
            <a:pPr algn="ctr"/>
            <a:r>
              <a:rPr lang="en-GB" sz="1400" i="1" dirty="0"/>
              <a:t>Chem. </a:t>
            </a:r>
            <a:r>
              <a:rPr lang="en-GB" sz="1400" i="1" dirty="0" err="1"/>
              <a:t>Commun</a:t>
            </a:r>
            <a:r>
              <a:rPr lang="en-GB" sz="1400" i="1" dirty="0"/>
              <a:t>. </a:t>
            </a:r>
            <a:r>
              <a:rPr lang="en-GB" sz="1400" b="1" dirty="0"/>
              <a:t>2016</a:t>
            </a:r>
            <a:r>
              <a:rPr lang="en-GB" sz="1400" dirty="0"/>
              <a:t>, </a:t>
            </a:r>
            <a:r>
              <a:rPr lang="en-GB" sz="1400" i="1" dirty="0"/>
              <a:t>52</a:t>
            </a:r>
            <a:r>
              <a:rPr lang="en-GB" sz="1400" dirty="0"/>
              <a:t>, 6142</a:t>
            </a:r>
          </a:p>
        </p:txBody>
      </p:sp>
      <p:sp>
        <p:nvSpPr>
          <p:cNvPr id="28" name="Rounded Rectangle 38"/>
          <p:cNvSpPr/>
          <p:nvPr/>
        </p:nvSpPr>
        <p:spPr>
          <a:xfrm>
            <a:off x="6645927" y="4045960"/>
            <a:ext cx="2376000" cy="1980000"/>
          </a:xfrm>
          <a:prstGeom prst="roundRect">
            <a:avLst>
              <a:gd name="adj" fmla="val 2703"/>
            </a:avLst>
          </a:prstGeom>
          <a:solidFill>
            <a:srgbClr val="F9FBFD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1" name="Rounded Rectangle 120"/>
          <p:cNvSpPr/>
          <p:nvPr/>
        </p:nvSpPr>
        <p:spPr>
          <a:xfrm>
            <a:off x="9428351" y="4055505"/>
            <a:ext cx="2376000" cy="1980000"/>
          </a:xfrm>
          <a:prstGeom prst="roundRect">
            <a:avLst>
              <a:gd name="adj" fmla="val 2703"/>
            </a:avLst>
          </a:prstGeom>
          <a:solidFill>
            <a:srgbClr val="F9FBFD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2" name="Rectangle 121"/>
          <p:cNvSpPr/>
          <p:nvPr/>
        </p:nvSpPr>
        <p:spPr>
          <a:xfrm>
            <a:off x="9664681" y="4868902"/>
            <a:ext cx="934280" cy="1022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3" name="Rectangle 122"/>
          <p:cNvSpPr/>
          <p:nvPr/>
        </p:nvSpPr>
        <p:spPr>
          <a:xfrm>
            <a:off x="10689333" y="4871441"/>
            <a:ext cx="934280" cy="1022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pic>
        <p:nvPicPr>
          <p:cNvPr id="34" name="Picture 1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344" y="4114782"/>
            <a:ext cx="2111115" cy="1886400"/>
          </a:xfrm>
          <a:prstGeom prst="rect">
            <a:avLst/>
          </a:prstGeom>
        </p:spPr>
      </p:pic>
      <p:sp>
        <p:nvSpPr>
          <p:cNvPr id="36" name="Rectangle 137"/>
          <p:cNvSpPr/>
          <p:nvPr/>
        </p:nvSpPr>
        <p:spPr>
          <a:xfrm>
            <a:off x="9428977" y="6048365"/>
            <a:ext cx="23860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i="1" dirty="0"/>
              <a:t>Chem. </a:t>
            </a:r>
            <a:r>
              <a:rPr lang="en-GB" sz="1400" i="1" dirty="0" err="1"/>
              <a:t>Commun</a:t>
            </a:r>
            <a:r>
              <a:rPr lang="en-GB" sz="1400" i="1" dirty="0"/>
              <a:t>. </a:t>
            </a:r>
            <a:r>
              <a:rPr lang="en-GB" sz="1400" b="1" dirty="0"/>
              <a:t>2007</a:t>
            </a:r>
            <a:r>
              <a:rPr lang="en-GB" sz="1400" dirty="0"/>
              <a:t>, 933</a:t>
            </a:r>
          </a:p>
          <a:p>
            <a:pPr algn="ctr"/>
            <a:r>
              <a:rPr lang="en-GB" sz="1400" i="1" dirty="0"/>
              <a:t>Chem. Eur. J. </a:t>
            </a:r>
            <a:r>
              <a:rPr lang="en-GB" sz="1400" b="1" dirty="0"/>
              <a:t>2014</a:t>
            </a:r>
            <a:r>
              <a:rPr lang="en-GB" sz="1400" dirty="0"/>
              <a:t>, </a:t>
            </a:r>
            <a:r>
              <a:rPr lang="en-GB" sz="1400" i="1" dirty="0"/>
              <a:t>20</a:t>
            </a:r>
            <a:r>
              <a:rPr lang="en-GB" sz="1400" dirty="0"/>
              <a:t>, 11171</a:t>
            </a:r>
          </a:p>
          <a:p>
            <a:pPr algn="ctr"/>
            <a:r>
              <a:rPr lang="en-GB" sz="1400" i="1" dirty="0"/>
              <a:t>Chem. Comm. </a:t>
            </a:r>
            <a:r>
              <a:rPr lang="en-GB" sz="1400" b="1" dirty="0"/>
              <a:t>2014</a:t>
            </a:r>
            <a:r>
              <a:rPr lang="en-GB" sz="1400" dirty="0"/>
              <a:t>, </a:t>
            </a:r>
            <a:r>
              <a:rPr lang="en-GB" sz="1400" i="1" dirty="0"/>
              <a:t>50</a:t>
            </a:r>
            <a:r>
              <a:rPr lang="en-GB" sz="1400" dirty="0"/>
              <a:t>, 4073</a:t>
            </a:r>
          </a:p>
        </p:txBody>
      </p:sp>
      <p:sp>
        <p:nvSpPr>
          <p:cNvPr id="42" name="Rectangle 40"/>
          <p:cNvSpPr/>
          <p:nvPr/>
        </p:nvSpPr>
        <p:spPr>
          <a:xfrm>
            <a:off x="6496959" y="6033218"/>
            <a:ext cx="26921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i="1" dirty="0" err="1"/>
              <a:t>ChemPhysChem</a:t>
            </a:r>
            <a:r>
              <a:rPr lang="en-GB" sz="1400" i="1" dirty="0"/>
              <a:t> </a:t>
            </a:r>
            <a:r>
              <a:rPr lang="en-GB" sz="1400" b="1" dirty="0"/>
              <a:t>2016</a:t>
            </a:r>
            <a:r>
              <a:rPr lang="en-GB" sz="1400" dirty="0"/>
              <a:t>, </a:t>
            </a:r>
            <a:r>
              <a:rPr lang="en-GB" sz="1400" i="1" dirty="0"/>
              <a:t>17</a:t>
            </a:r>
            <a:r>
              <a:rPr lang="en-GB" sz="1400" dirty="0"/>
              <a:t>, 2304</a:t>
            </a:r>
          </a:p>
          <a:p>
            <a:pPr algn="ctr"/>
            <a:r>
              <a:rPr lang="en-GB" sz="1400" i="1" dirty="0" err="1"/>
              <a:t>Magn</a:t>
            </a:r>
            <a:r>
              <a:rPr lang="en-GB" sz="1400" i="1" dirty="0"/>
              <a:t>. </a:t>
            </a:r>
            <a:r>
              <a:rPr lang="en-GB" sz="1400" i="1" dirty="0" err="1"/>
              <a:t>Reson</a:t>
            </a:r>
            <a:r>
              <a:rPr lang="en-GB" sz="1400" i="1" dirty="0"/>
              <a:t>. Chem. </a:t>
            </a:r>
            <a:r>
              <a:rPr lang="en-GB" sz="1400" b="1" dirty="0"/>
              <a:t>2016</a:t>
            </a:r>
            <a:r>
              <a:rPr lang="en-GB" sz="1400" dirty="0"/>
              <a:t>, </a:t>
            </a:r>
            <a:r>
              <a:rPr lang="en-GB" sz="1400" i="1" dirty="0"/>
              <a:t>54</a:t>
            </a:r>
            <a:r>
              <a:rPr lang="en-GB" sz="1400" dirty="0"/>
              <a:t>, 308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6716389" y="4612460"/>
            <a:ext cx="2223200" cy="1315914"/>
            <a:chOff x="6755504" y="4770668"/>
            <a:chExt cx="2146706" cy="1198166"/>
          </a:xfrm>
        </p:grpSpPr>
        <p:sp>
          <p:nvSpPr>
            <p:cNvPr id="29" name="Rectangle 41"/>
            <p:cNvSpPr/>
            <p:nvPr/>
          </p:nvSpPr>
          <p:spPr>
            <a:xfrm>
              <a:off x="6942866" y="4965714"/>
              <a:ext cx="863264" cy="7333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30" name="Rectangle 42"/>
            <p:cNvSpPr/>
            <p:nvPr/>
          </p:nvSpPr>
          <p:spPr>
            <a:xfrm>
              <a:off x="7956402" y="4969524"/>
              <a:ext cx="863264" cy="7333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pic>
          <p:nvPicPr>
            <p:cNvPr id="39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55"/>
            <a:stretch/>
          </p:blipFill>
          <p:spPr bwMode="auto">
            <a:xfrm>
              <a:off x="6755504" y="4770668"/>
              <a:ext cx="1187392" cy="119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51" r="22865"/>
            <a:stretch/>
          </p:blipFill>
          <p:spPr bwMode="auto">
            <a:xfrm>
              <a:off x="7939893" y="4770669"/>
              <a:ext cx="962317" cy="1198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Rectangle 43"/>
            <p:cNvSpPr/>
            <p:nvPr/>
          </p:nvSpPr>
          <p:spPr>
            <a:xfrm>
              <a:off x="6955650" y="4970052"/>
              <a:ext cx="418848" cy="1046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44" name="Rectangle 44"/>
            <p:cNvSpPr/>
            <p:nvPr/>
          </p:nvSpPr>
          <p:spPr>
            <a:xfrm>
              <a:off x="7975452" y="4976669"/>
              <a:ext cx="418848" cy="1046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922" y="1181634"/>
            <a:ext cx="1643586" cy="18992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07" y="1724961"/>
            <a:ext cx="5385312" cy="1520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200" y="4189880"/>
            <a:ext cx="1763689" cy="29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4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  <p:bldP spid="22" grpId="0" animBg="1"/>
      <p:bldP spid="23" grpId="0" animBg="1"/>
      <p:bldP spid="25" grpId="0"/>
      <p:bldP spid="26" grpId="0"/>
      <p:bldP spid="28" grpId="0" animBg="1"/>
      <p:bldP spid="31" grpId="0" animBg="1"/>
      <p:bldP spid="32" grpId="0" animBg="1"/>
      <p:bldP spid="33" grpId="0" animBg="1"/>
      <p:bldP spid="36" grpId="0"/>
      <p:bldP spid="4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3406747" y="4820420"/>
            <a:ext cx="3360420" cy="113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2949575">
              <a:lnSpc>
                <a:spcPct val="130000"/>
              </a:lnSpc>
            </a:pP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Signal overlap</a:t>
            </a:r>
          </a:p>
          <a:p>
            <a:pPr defTabSz="2949575">
              <a:lnSpc>
                <a:spcPct val="130000"/>
              </a:lnSpc>
            </a:pP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Component information</a:t>
            </a:r>
          </a:p>
          <a:p>
            <a:pPr defTabSz="2949575">
              <a:lnSpc>
                <a:spcPct val="130000"/>
              </a:lnSpc>
            </a:pP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Structural information</a:t>
            </a:r>
          </a:p>
        </p:txBody>
      </p:sp>
      <p:pic>
        <p:nvPicPr>
          <p:cNvPr id="34" name="Picture 2" descr="http://2.bp.blogspot.com/_nT11cKCgPww/TEptQFOpqdI/AAAAAAAAAWQ/R_0JPumaPoE/s1600/tick-cross.bmp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280353" y="4933970"/>
            <a:ext cx="221488" cy="20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://2.bp.blogspot.com/_nT11cKCgPww/TEptQFOpqdI/AAAAAAAAAWQ/R_0JPumaPoE/s1600/tick-cross.bmp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280353" y="5272176"/>
            <a:ext cx="221488" cy="20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8006071" y="4808146"/>
            <a:ext cx="3274226" cy="153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2949575">
              <a:lnSpc>
                <a:spcPct val="130000"/>
              </a:lnSpc>
            </a:pP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Spectral resolution</a:t>
            </a:r>
          </a:p>
          <a:p>
            <a:pPr defTabSz="2949575">
              <a:lnSpc>
                <a:spcPct val="130000"/>
              </a:lnSpc>
            </a:pP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Component information</a:t>
            </a:r>
          </a:p>
          <a:p>
            <a:pPr defTabSz="2949575">
              <a:lnSpc>
                <a:spcPct val="130000"/>
              </a:lnSpc>
            </a:pP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Structural information</a:t>
            </a:r>
          </a:p>
          <a:p>
            <a:pPr defTabSz="2949575">
              <a:lnSpc>
                <a:spcPct val="130000"/>
              </a:lnSpc>
            </a:pPr>
            <a:endParaRPr lang="en-GB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2" descr="http://2.bp.blogspot.com/_nT11cKCgPww/TEptQFOpqdI/AAAAAAAAAWQ/R_0JPumaPoE/s1600/tick-cross.bmp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866723" y="4979299"/>
            <a:ext cx="164338" cy="15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2.bp.blogspot.com/_nT11cKCgPww/TEptQFOpqdI/AAAAAAAAAWQ/R_0JPumaPoE/s1600/tick-cross.bmp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277485" y="5640730"/>
            <a:ext cx="221488" cy="20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://2.bp.blogspot.com/_nT11cKCgPww/TEptQFOpqdI/AAAAAAAAAWQ/R_0JPumaPoE/s1600/tick-cross.bmp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843906" y="5593417"/>
            <a:ext cx="221488" cy="20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100" y="5316771"/>
            <a:ext cx="165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3252999" y="1218010"/>
            <a:ext cx="2856022" cy="46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baseline="30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1</a:t>
            </a: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H DOSY</a:t>
            </a: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 flipH="1">
            <a:off x="7792629" y="1213806"/>
            <a:ext cx="3024963" cy="46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baseline="30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19</a:t>
            </a: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F DOSY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0" y="6519542"/>
            <a:ext cx="1219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i="1" dirty="0"/>
              <a:t>Chem. </a:t>
            </a:r>
            <a:r>
              <a:rPr lang="en-GB" sz="1500" i="1" dirty="0" err="1"/>
              <a:t>Commun</a:t>
            </a:r>
            <a:r>
              <a:rPr lang="en-GB" sz="1500" i="1" dirty="0"/>
              <a:t>. </a:t>
            </a:r>
            <a:r>
              <a:rPr lang="en-GB" sz="1500" b="1" dirty="0"/>
              <a:t>2016</a:t>
            </a:r>
            <a:r>
              <a:rPr lang="en-GB" sz="1500" dirty="0"/>
              <a:t>, </a:t>
            </a:r>
            <a:r>
              <a:rPr lang="en-GB" sz="1500" i="1" dirty="0"/>
              <a:t>52</a:t>
            </a:r>
            <a:r>
              <a:rPr lang="en-GB" sz="1500" dirty="0"/>
              <a:t>, 6892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1" t="4507" b="55283"/>
          <a:stretch/>
        </p:blipFill>
        <p:spPr>
          <a:xfrm>
            <a:off x="2740139" y="1596140"/>
            <a:ext cx="4122391" cy="3078374"/>
          </a:xfrm>
          <a:prstGeom prst="rect">
            <a:avLst/>
          </a:prstGeom>
        </p:spPr>
      </p:pic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1524000" y="520595"/>
            <a:ext cx="91641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/>
            <a:r>
              <a:rPr lang="es-ES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Mixtures </a:t>
            </a:r>
            <a:r>
              <a:rPr lang="en-GB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containing</a:t>
            </a:r>
            <a:r>
              <a:rPr lang="es-ES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fluorinated </a:t>
            </a:r>
            <a:r>
              <a:rPr lang="en-GB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species</a:t>
            </a: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0" y="-1399"/>
            <a:ext cx="12192000" cy="351868"/>
          </a:xfrm>
          <a:prstGeom prst="rect">
            <a:avLst/>
          </a:prstGeom>
          <a:solidFill>
            <a:srgbClr val="F8F8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New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NMR </a:t>
            </a: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methods             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			</a:t>
            </a: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						                      FESTA</a:t>
            </a:r>
            <a:endParaRPr lang="en-GB" sz="1400" b="1" dirty="0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11744960" y="6535938"/>
            <a:ext cx="4024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a-ES" sz="12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29</a:t>
            </a:r>
            <a:endParaRPr lang="ca-ES" sz="1200" b="1" dirty="0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10 Conector recto"/>
          <p:cNvCxnSpPr/>
          <p:nvPr/>
        </p:nvCxnSpPr>
        <p:spPr>
          <a:xfrm>
            <a:off x="-38100" y="356786"/>
            <a:ext cx="12240000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03"/>
          <a:stretch/>
        </p:blipFill>
        <p:spPr>
          <a:xfrm>
            <a:off x="247706" y="984053"/>
            <a:ext cx="2099149" cy="536689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21381" y="920705"/>
            <a:ext cx="793019" cy="266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121381" y="2034515"/>
            <a:ext cx="930584" cy="266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111940" y="3282230"/>
            <a:ext cx="543515" cy="266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190163" y="4394006"/>
            <a:ext cx="793019" cy="266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125427" y="5677473"/>
            <a:ext cx="602856" cy="266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06" t="58571" b="5853"/>
          <a:stretch/>
        </p:blipFill>
        <p:spPr>
          <a:xfrm>
            <a:off x="7156179" y="1694961"/>
            <a:ext cx="4289277" cy="284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25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380" y="1078043"/>
            <a:ext cx="5767241" cy="1641823"/>
          </a:xfrm>
          <a:prstGeom prst="rect">
            <a:avLst/>
          </a:prstGeom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-1399"/>
            <a:ext cx="12192000" cy="351868"/>
          </a:xfrm>
          <a:prstGeom prst="rect">
            <a:avLst/>
          </a:prstGeom>
          <a:solidFill>
            <a:srgbClr val="F8F8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New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NMR </a:t>
            </a: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methods             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			</a:t>
            </a: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						                      FESTA</a:t>
            </a:r>
            <a:endParaRPr lang="en-GB" sz="1400" b="1" dirty="0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1744960" y="6535938"/>
            <a:ext cx="4024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a-ES" sz="12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30</a:t>
            </a:r>
            <a:endParaRPr lang="ca-ES" sz="1200" b="1" dirty="0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10 Conector recto"/>
          <p:cNvCxnSpPr/>
          <p:nvPr/>
        </p:nvCxnSpPr>
        <p:spPr>
          <a:xfrm>
            <a:off x="-38100" y="356786"/>
            <a:ext cx="12240000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524000" y="439675"/>
            <a:ext cx="91641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/>
            <a:r>
              <a:rPr lang="en-GB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Fluorine-edited selective </a:t>
            </a:r>
            <a:r>
              <a:rPr lang="en-GB" sz="20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TOCSY Acquisition </a:t>
            </a:r>
            <a:r>
              <a:rPr lang="en-GB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(FESTA) experiment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6381771"/>
            <a:ext cx="12192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00" dirty="0">
                <a:solidFill>
                  <a:schemeClr val="accent5">
                    <a:lumMod val="50000"/>
                  </a:schemeClr>
                </a:solidFill>
              </a:rPr>
              <a:t>L. </a:t>
            </a:r>
            <a:r>
              <a:rPr lang="en-GB" sz="1300" dirty="0" err="1">
                <a:solidFill>
                  <a:schemeClr val="accent5">
                    <a:lumMod val="50000"/>
                  </a:schemeClr>
                </a:solidFill>
              </a:rPr>
              <a:t>Castañar</a:t>
            </a:r>
            <a:r>
              <a:rPr lang="en-GB" sz="1300" dirty="0">
                <a:solidFill>
                  <a:schemeClr val="accent5">
                    <a:lumMod val="50000"/>
                  </a:schemeClr>
                </a:solidFill>
              </a:rPr>
              <a:t>, P. </a:t>
            </a:r>
            <a:r>
              <a:rPr lang="en-GB" sz="1300" dirty="0" err="1">
                <a:solidFill>
                  <a:schemeClr val="accent5">
                    <a:lumMod val="50000"/>
                  </a:schemeClr>
                </a:solidFill>
              </a:rPr>
              <a:t>Moutzouri</a:t>
            </a:r>
            <a:r>
              <a:rPr lang="en-GB" sz="1300" dirty="0">
                <a:solidFill>
                  <a:schemeClr val="accent5">
                    <a:lumMod val="50000"/>
                  </a:schemeClr>
                </a:solidFill>
              </a:rPr>
              <a:t>, T. M. Barbosa, C. F. </a:t>
            </a:r>
            <a:r>
              <a:rPr lang="en-GB" sz="1300" dirty="0" err="1">
                <a:solidFill>
                  <a:schemeClr val="accent5">
                    <a:lumMod val="50000"/>
                  </a:schemeClr>
                </a:solidFill>
              </a:rPr>
              <a:t>Tormena</a:t>
            </a:r>
            <a:r>
              <a:rPr lang="en-GB" sz="1300" dirty="0">
                <a:solidFill>
                  <a:schemeClr val="accent5">
                    <a:lumMod val="50000"/>
                  </a:schemeClr>
                </a:solidFill>
              </a:rPr>
              <a:t>, R. </a:t>
            </a:r>
            <a:r>
              <a:rPr lang="en-GB" sz="1300" dirty="0" err="1">
                <a:solidFill>
                  <a:schemeClr val="accent5">
                    <a:lumMod val="50000"/>
                  </a:schemeClr>
                </a:solidFill>
              </a:rPr>
              <a:t>Rittner</a:t>
            </a:r>
            <a:r>
              <a:rPr lang="en-GB" sz="1300" dirty="0">
                <a:solidFill>
                  <a:schemeClr val="accent5">
                    <a:lumMod val="50000"/>
                  </a:schemeClr>
                </a:solidFill>
              </a:rPr>
              <a:t>, A. R. Phillips, S. R. Coombes, M. Nilsson, G. A. Morris</a:t>
            </a:r>
          </a:p>
          <a:p>
            <a:pPr algn="ctr"/>
            <a:r>
              <a:rPr lang="en-GB" sz="13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1300" i="1" dirty="0">
                <a:solidFill>
                  <a:schemeClr val="accent5">
                    <a:lumMod val="50000"/>
                  </a:schemeClr>
                </a:solidFill>
              </a:rPr>
              <a:t>Anal. Chem. </a:t>
            </a:r>
            <a:r>
              <a:rPr lang="en-GB" sz="1300" b="1" dirty="0">
                <a:solidFill>
                  <a:schemeClr val="accent5">
                    <a:lumMod val="50000"/>
                  </a:schemeClr>
                </a:solidFill>
              </a:rPr>
              <a:t>2018</a:t>
            </a:r>
            <a:r>
              <a:rPr lang="en-GB" sz="13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GB" sz="1300" i="1" dirty="0">
                <a:solidFill>
                  <a:schemeClr val="accent5">
                    <a:lumMod val="50000"/>
                  </a:schemeClr>
                </a:solidFill>
              </a:rPr>
              <a:t>90</a:t>
            </a:r>
            <a:r>
              <a:rPr lang="en-GB" sz="1300" dirty="0">
                <a:solidFill>
                  <a:schemeClr val="accent5">
                    <a:lumMod val="50000"/>
                  </a:schemeClr>
                </a:solidFill>
              </a:rPr>
              <a:t>, 5445</a:t>
            </a:r>
          </a:p>
        </p:txBody>
      </p:sp>
    </p:spTree>
    <p:extLst>
      <p:ext uri="{BB962C8B-B14F-4D97-AF65-F5344CB8AC3E}">
        <p14:creationId xmlns:p14="http://schemas.microsoft.com/office/powerpoint/2010/main" val="415683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11" b="22709"/>
          <a:stretch/>
        </p:blipFill>
        <p:spPr>
          <a:xfrm>
            <a:off x="1617204" y="5052351"/>
            <a:ext cx="4342883" cy="355601"/>
          </a:xfrm>
          <a:prstGeom prst="rect">
            <a:avLst/>
          </a:prstGeom>
        </p:spPr>
      </p:pic>
      <p:sp>
        <p:nvSpPr>
          <p:cNvPr id="48" name="Rectangle 12"/>
          <p:cNvSpPr>
            <a:spLocks noChangeArrowheads="1"/>
          </p:cNvSpPr>
          <p:nvPr/>
        </p:nvSpPr>
        <p:spPr bwMode="auto">
          <a:xfrm>
            <a:off x="0" y="-1399"/>
            <a:ext cx="12192000" cy="351868"/>
          </a:xfrm>
          <a:prstGeom prst="rect">
            <a:avLst/>
          </a:prstGeom>
          <a:solidFill>
            <a:srgbClr val="F8F8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New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NMR </a:t>
            </a: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methods             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			</a:t>
            </a: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						                      FESTA</a:t>
            </a:r>
            <a:endParaRPr lang="en-GB" sz="1400" b="1" dirty="0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11744960" y="6535938"/>
            <a:ext cx="4024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a-ES" sz="12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30</a:t>
            </a:r>
            <a:endParaRPr lang="ca-ES" sz="1200" b="1" dirty="0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10 Conector recto"/>
          <p:cNvCxnSpPr/>
          <p:nvPr/>
        </p:nvCxnSpPr>
        <p:spPr>
          <a:xfrm>
            <a:off x="-38100" y="356786"/>
            <a:ext cx="12240000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6" t="59795" r="39427" b="24024"/>
          <a:stretch/>
        </p:blipFill>
        <p:spPr>
          <a:xfrm rot="16200000">
            <a:off x="11449854" y="4749544"/>
            <a:ext cx="323671" cy="923984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589020" y="994816"/>
            <a:ext cx="1485900" cy="1766164"/>
          </a:xfrm>
          <a:prstGeom prst="rect">
            <a:avLst/>
          </a:prstGeom>
          <a:solidFill>
            <a:srgbClr val="00B0F0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380" y="1226519"/>
            <a:ext cx="3169528" cy="1493347"/>
          </a:xfrm>
          <a:prstGeom prst="rect">
            <a:avLst/>
          </a:prstGeom>
        </p:spPr>
      </p:pic>
      <p:sp>
        <p:nvSpPr>
          <p:cNvPr id="32" name="Rectangle 98"/>
          <p:cNvSpPr/>
          <p:nvPr/>
        </p:nvSpPr>
        <p:spPr>
          <a:xfrm>
            <a:off x="2214880" y="2751841"/>
            <a:ext cx="4184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B0F0"/>
                </a:solidFill>
                <a:latin typeface="Bookman Old Style" panose="02050604050505020204" pitchFamily="18" charset="0"/>
              </a:rPr>
              <a:t>Selective reverse INEPT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04" t="17819" b="52382"/>
          <a:stretch/>
        </p:blipFill>
        <p:spPr>
          <a:xfrm>
            <a:off x="9738102" y="3498976"/>
            <a:ext cx="2287528" cy="199123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67"/>
          <a:stretch/>
        </p:blipFill>
        <p:spPr>
          <a:xfrm>
            <a:off x="1617204" y="3139133"/>
            <a:ext cx="4342883" cy="1118810"/>
          </a:xfrm>
          <a:prstGeom prst="rect">
            <a:avLst/>
          </a:prstGeom>
        </p:spPr>
      </p:pic>
      <p:sp>
        <p:nvSpPr>
          <p:cNvPr id="40" name="Text Box 10"/>
          <p:cNvSpPr txBox="1">
            <a:spLocks noChangeArrowheads="1"/>
          </p:cNvSpPr>
          <p:nvPr/>
        </p:nvSpPr>
        <p:spPr bwMode="auto">
          <a:xfrm flipH="1">
            <a:off x="159430" y="3395969"/>
            <a:ext cx="230054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2949575">
              <a:lnSpc>
                <a:spcPct val="150000"/>
              </a:lnSpc>
            </a:pPr>
            <a:r>
              <a:rPr lang="en-GB" baseline="30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19</a:t>
            </a: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F NMR</a:t>
            </a:r>
          </a:p>
        </p:txBody>
      </p:sp>
      <p:sp>
        <p:nvSpPr>
          <p:cNvPr id="41" name="Lightning Bolt 40"/>
          <p:cNvSpPr/>
          <p:nvPr/>
        </p:nvSpPr>
        <p:spPr>
          <a:xfrm>
            <a:off x="5192467" y="3448936"/>
            <a:ext cx="144000" cy="144000"/>
          </a:xfrm>
          <a:prstGeom prst="lightningBol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6114242" y="3553573"/>
            <a:ext cx="4635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baseline="30000" dirty="0">
                <a:latin typeface="Bookman Old Style" panose="02050604050505020204" pitchFamily="18" charset="0"/>
              </a:rPr>
              <a:t>19</a:t>
            </a:r>
            <a:r>
              <a:rPr lang="en-GB" sz="1400" b="1" dirty="0">
                <a:latin typeface="Bookman Old Style" panose="02050604050505020204" pitchFamily="18" charset="0"/>
              </a:rPr>
              <a:t>F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973592" y="4345067"/>
            <a:ext cx="8499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baseline="30000" dirty="0">
                <a:latin typeface="Bookman Old Style" panose="02050604050505020204" pitchFamily="18" charset="0"/>
              </a:rPr>
              <a:t>1</a:t>
            </a:r>
            <a:r>
              <a:rPr lang="en-GB" sz="1400" b="1" dirty="0">
                <a:latin typeface="Bookman Old Style" panose="02050604050505020204" pitchFamily="18" charset="0"/>
              </a:rPr>
              <a:t>H</a:t>
            </a:r>
            <a:r>
              <a:rPr lang="en-GB" sz="1400" b="1" baseline="-25000" dirty="0">
                <a:latin typeface="Bookman Old Style" panose="02050604050505020204" pitchFamily="18" charset="0"/>
              </a:rPr>
              <a:t>A </a:t>
            </a:r>
            <a:r>
              <a:rPr lang="en-GB" sz="1400" b="1" baseline="30000" dirty="0">
                <a:latin typeface="Bookman Old Style" panose="02050604050505020204" pitchFamily="18" charset="0"/>
              </a:rPr>
              <a:t>1</a:t>
            </a:r>
            <a:r>
              <a:rPr lang="en-GB" sz="1400" b="1" dirty="0">
                <a:latin typeface="Bookman Old Style" panose="02050604050505020204" pitchFamily="18" charset="0"/>
              </a:rPr>
              <a:t>H</a:t>
            </a:r>
            <a:r>
              <a:rPr lang="en-GB" sz="1400" b="1" baseline="-25000" dirty="0">
                <a:latin typeface="Bookman Old Style" panose="02050604050505020204" pitchFamily="18" charset="0"/>
              </a:rPr>
              <a:t>B</a:t>
            </a:r>
          </a:p>
        </p:txBody>
      </p:sp>
      <p:sp>
        <p:nvSpPr>
          <p:cNvPr id="52" name="Down Arrow 51"/>
          <p:cNvSpPr/>
          <p:nvPr/>
        </p:nvSpPr>
        <p:spPr>
          <a:xfrm>
            <a:off x="6296698" y="3940956"/>
            <a:ext cx="184082" cy="298649"/>
          </a:xfrm>
          <a:prstGeom prst="down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Text Box 10"/>
          <p:cNvSpPr txBox="1">
            <a:spLocks noChangeArrowheads="1"/>
          </p:cNvSpPr>
          <p:nvPr/>
        </p:nvSpPr>
        <p:spPr bwMode="auto">
          <a:xfrm flipH="1">
            <a:off x="159430" y="4112143"/>
            <a:ext cx="180693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2949575">
              <a:lnSpc>
                <a:spcPct val="150000"/>
              </a:lnSpc>
            </a:pPr>
            <a:r>
              <a:rPr lang="en-GB" baseline="30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1</a:t>
            </a: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H SRI</a:t>
            </a:r>
          </a:p>
        </p:txBody>
      </p:sp>
      <p:sp>
        <p:nvSpPr>
          <p:cNvPr id="77" name="Rectangle 76"/>
          <p:cNvSpPr/>
          <p:nvPr/>
        </p:nvSpPr>
        <p:spPr>
          <a:xfrm>
            <a:off x="6658312" y="3543822"/>
            <a:ext cx="18960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Bookman Old Style" panose="02050604050505020204" pitchFamily="18" charset="0"/>
              </a:rPr>
              <a:t>Spin selection</a:t>
            </a: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46" r="42675" b="46718"/>
          <a:stretch/>
        </p:blipFill>
        <p:spPr>
          <a:xfrm>
            <a:off x="1614384" y="4148417"/>
            <a:ext cx="4362630" cy="952029"/>
          </a:xfrm>
          <a:prstGeom prst="rect">
            <a:avLst/>
          </a:prstGeom>
        </p:spPr>
      </p:pic>
      <p:sp>
        <p:nvSpPr>
          <p:cNvPr id="82" name="Rectangle 81"/>
          <p:cNvSpPr/>
          <p:nvPr/>
        </p:nvSpPr>
        <p:spPr>
          <a:xfrm>
            <a:off x="0" y="6381771"/>
            <a:ext cx="12192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00" dirty="0">
                <a:solidFill>
                  <a:schemeClr val="accent5">
                    <a:lumMod val="50000"/>
                  </a:schemeClr>
                </a:solidFill>
              </a:rPr>
              <a:t>L. </a:t>
            </a:r>
            <a:r>
              <a:rPr lang="en-GB" sz="1300" dirty="0" err="1">
                <a:solidFill>
                  <a:schemeClr val="accent5">
                    <a:lumMod val="50000"/>
                  </a:schemeClr>
                </a:solidFill>
              </a:rPr>
              <a:t>Castañar</a:t>
            </a:r>
            <a:r>
              <a:rPr lang="en-GB" sz="1300" dirty="0">
                <a:solidFill>
                  <a:schemeClr val="accent5">
                    <a:lumMod val="50000"/>
                  </a:schemeClr>
                </a:solidFill>
              </a:rPr>
              <a:t>, P. </a:t>
            </a:r>
            <a:r>
              <a:rPr lang="en-GB" sz="1300" dirty="0" err="1">
                <a:solidFill>
                  <a:schemeClr val="accent5">
                    <a:lumMod val="50000"/>
                  </a:schemeClr>
                </a:solidFill>
              </a:rPr>
              <a:t>Moutzouri</a:t>
            </a:r>
            <a:r>
              <a:rPr lang="en-GB" sz="1300" dirty="0">
                <a:solidFill>
                  <a:schemeClr val="accent5">
                    <a:lumMod val="50000"/>
                  </a:schemeClr>
                </a:solidFill>
              </a:rPr>
              <a:t>, T. M. Barbosa, C. F. </a:t>
            </a:r>
            <a:r>
              <a:rPr lang="en-GB" sz="1300" dirty="0" err="1">
                <a:solidFill>
                  <a:schemeClr val="accent5">
                    <a:lumMod val="50000"/>
                  </a:schemeClr>
                </a:solidFill>
              </a:rPr>
              <a:t>Tormena</a:t>
            </a:r>
            <a:r>
              <a:rPr lang="en-GB" sz="1300" dirty="0">
                <a:solidFill>
                  <a:schemeClr val="accent5">
                    <a:lumMod val="50000"/>
                  </a:schemeClr>
                </a:solidFill>
              </a:rPr>
              <a:t>, R. </a:t>
            </a:r>
            <a:r>
              <a:rPr lang="en-GB" sz="1300" dirty="0" err="1">
                <a:solidFill>
                  <a:schemeClr val="accent5">
                    <a:lumMod val="50000"/>
                  </a:schemeClr>
                </a:solidFill>
              </a:rPr>
              <a:t>Rittner</a:t>
            </a:r>
            <a:r>
              <a:rPr lang="en-GB" sz="1300" dirty="0">
                <a:solidFill>
                  <a:schemeClr val="accent5">
                    <a:lumMod val="50000"/>
                  </a:schemeClr>
                </a:solidFill>
              </a:rPr>
              <a:t>, A. R. Phillips, S. R. Coombes, M. Nilsson, G. A. Morris</a:t>
            </a:r>
          </a:p>
          <a:p>
            <a:pPr algn="ctr"/>
            <a:r>
              <a:rPr lang="en-GB" sz="13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1300" i="1" dirty="0">
                <a:solidFill>
                  <a:schemeClr val="accent5">
                    <a:lumMod val="50000"/>
                  </a:schemeClr>
                </a:solidFill>
              </a:rPr>
              <a:t>Anal. Chem. </a:t>
            </a:r>
            <a:r>
              <a:rPr lang="en-GB" sz="1300" b="1" dirty="0">
                <a:solidFill>
                  <a:schemeClr val="accent5">
                    <a:lumMod val="50000"/>
                  </a:schemeClr>
                </a:solidFill>
              </a:rPr>
              <a:t>2018</a:t>
            </a:r>
            <a:r>
              <a:rPr lang="en-GB" sz="13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GB" sz="1300" i="1" dirty="0">
                <a:solidFill>
                  <a:schemeClr val="accent5">
                    <a:lumMod val="50000"/>
                  </a:schemeClr>
                </a:solidFill>
              </a:rPr>
              <a:t>90</a:t>
            </a:r>
            <a:r>
              <a:rPr lang="en-GB" sz="1300" dirty="0">
                <a:solidFill>
                  <a:schemeClr val="accent5">
                    <a:lumMod val="50000"/>
                  </a:schemeClr>
                </a:solidFill>
              </a:rPr>
              <a:t>, 5445</a:t>
            </a:r>
          </a:p>
        </p:txBody>
      </p:sp>
      <p:sp>
        <p:nvSpPr>
          <p:cNvPr id="23" name="Rectangle 19"/>
          <p:cNvSpPr/>
          <p:nvPr/>
        </p:nvSpPr>
        <p:spPr>
          <a:xfrm>
            <a:off x="6658312" y="3890640"/>
            <a:ext cx="34177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B0F0"/>
                </a:solidFill>
                <a:latin typeface="Bookman Old Style" panose="02050604050505020204" pitchFamily="18" charset="0"/>
              </a:rPr>
              <a:t>Heteronuclear transfer (</a:t>
            </a:r>
            <a:r>
              <a:rPr lang="en-GB" sz="1600" i="1" dirty="0" err="1">
                <a:solidFill>
                  <a:srgbClr val="00B0F0"/>
                </a:solidFill>
                <a:latin typeface="Bookman Old Style" panose="02050604050505020204" pitchFamily="18" charset="0"/>
              </a:rPr>
              <a:t>J</a:t>
            </a:r>
            <a:r>
              <a:rPr lang="en-GB" sz="1600" baseline="-25000" dirty="0" err="1">
                <a:solidFill>
                  <a:srgbClr val="00B0F0"/>
                </a:solidFill>
                <a:latin typeface="Bookman Old Style" panose="02050604050505020204" pitchFamily="18" charset="0"/>
              </a:rPr>
              <a:t>HF</a:t>
            </a:r>
            <a:r>
              <a:rPr lang="en-GB" sz="1600" dirty="0">
                <a:solidFill>
                  <a:srgbClr val="00B0F0"/>
                </a:solidFill>
                <a:latin typeface="Bookman Old Style" panose="02050604050505020204" pitchFamily="18" charset="0"/>
              </a:rPr>
              <a:t>)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1524000" y="439675"/>
            <a:ext cx="91641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/>
            <a:r>
              <a:rPr lang="en-GB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Fluorine-edited selective </a:t>
            </a:r>
            <a:r>
              <a:rPr lang="en-GB" sz="20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TOCSY Acquisition </a:t>
            </a:r>
            <a:r>
              <a:rPr lang="en-GB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(FESTA) experiment</a:t>
            </a:r>
          </a:p>
        </p:txBody>
      </p:sp>
    </p:spTree>
    <p:extLst>
      <p:ext uri="{BB962C8B-B14F-4D97-AF65-F5344CB8AC3E}">
        <p14:creationId xmlns:p14="http://schemas.microsoft.com/office/powerpoint/2010/main" val="353798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59" b="43709"/>
          <a:stretch/>
        </p:blipFill>
        <p:spPr>
          <a:xfrm>
            <a:off x="1633388" y="4883387"/>
            <a:ext cx="4342883" cy="68610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11" b="22709"/>
          <a:stretch/>
        </p:blipFill>
        <p:spPr>
          <a:xfrm>
            <a:off x="1625296" y="5425843"/>
            <a:ext cx="4342883" cy="355601"/>
          </a:xfrm>
          <a:prstGeom prst="rect">
            <a:avLst/>
          </a:prstGeom>
        </p:spPr>
      </p:pic>
      <p:sp>
        <p:nvSpPr>
          <p:cNvPr id="48" name="Rectangle 12"/>
          <p:cNvSpPr>
            <a:spLocks noChangeArrowheads="1"/>
          </p:cNvSpPr>
          <p:nvPr/>
        </p:nvSpPr>
        <p:spPr bwMode="auto">
          <a:xfrm>
            <a:off x="0" y="-1399"/>
            <a:ext cx="12192000" cy="351868"/>
          </a:xfrm>
          <a:prstGeom prst="rect">
            <a:avLst/>
          </a:prstGeom>
          <a:solidFill>
            <a:srgbClr val="F8F8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New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NMR </a:t>
            </a: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methods             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			</a:t>
            </a: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						                      FESTA</a:t>
            </a:r>
            <a:endParaRPr lang="en-GB" sz="1400" b="1" dirty="0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11744960" y="6535938"/>
            <a:ext cx="4024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a-ES" sz="12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30</a:t>
            </a:r>
            <a:endParaRPr lang="ca-ES" sz="1200" b="1" dirty="0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10 Conector recto"/>
          <p:cNvCxnSpPr/>
          <p:nvPr/>
        </p:nvCxnSpPr>
        <p:spPr>
          <a:xfrm>
            <a:off x="-38100" y="356786"/>
            <a:ext cx="12240000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6" t="59795" r="39427" b="24024"/>
          <a:stretch/>
        </p:blipFill>
        <p:spPr>
          <a:xfrm rot="16200000">
            <a:off x="11449854" y="4749544"/>
            <a:ext cx="323671" cy="92398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44" t="45853" r="16860" b="24348"/>
          <a:stretch/>
        </p:blipFill>
        <p:spPr>
          <a:xfrm>
            <a:off x="9761440" y="3424338"/>
            <a:ext cx="2268000" cy="1974236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3589020" y="994816"/>
            <a:ext cx="1485900" cy="1766164"/>
          </a:xfrm>
          <a:prstGeom prst="rect">
            <a:avLst/>
          </a:prstGeom>
          <a:solidFill>
            <a:srgbClr val="00B0F0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380" y="1079269"/>
            <a:ext cx="3853008" cy="1640595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5042000" y="2761211"/>
            <a:ext cx="3990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smtClean="0">
                <a:latin typeface="Bookman Old Style" panose="02050604050505020204" pitchFamily="18" charset="0"/>
              </a:rPr>
              <a:t>Selective modulated </a:t>
            </a:r>
            <a:r>
              <a:rPr lang="en-GB" dirty="0">
                <a:latin typeface="Bookman Old Style" panose="02050604050505020204" pitchFamily="18" charset="0"/>
              </a:rPr>
              <a:t>echo</a:t>
            </a:r>
          </a:p>
        </p:txBody>
      </p:sp>
      <p:sp>
        <p:nvSpPr>
          <p:cNvPr id="63" name="Rectángulo 1"/>
          <p:cNvSpPr/>
          <p:nvPr/>
        </p:nvSpPr>
        <p:spPr>
          <a:xfrm>
            <a:off x="5059680" y="986401"/>
            <a:ext cx="1018208" cy="17717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53" b="58141"/>
          <a:stretch/>
        </p:blipFill>
        <p:spPr>
          <a:xfrm>
            <a:off x="1617204" y="4235289"/>
            <a:ext cx="4342883" cy="737178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67"/>
          <a:stretch/>
        </p:blipFill>
        <p:spPr>
          <a:xfrm>
            <a:off x="1617204" y="3139133"/>
            <a:ext cx="4342883" cy="1118810"/>
          </a:xfrm>
          <a:prstGeom prst="rect">
            <a:avLst/>
          </a:prstGeom>
        </p:spPr>
      </p:pic>
      <p:sp>
        <p:nvSpPr>
          <p:cNvPr id="93" name="Text Box 10"/>
          <p:cNvSpPr txBox="1">
            <a:spLocks noChangeArrowheads="1"/>
          </p:cNvSpPr>
          <p:nvPr/>
        </p:nvSpPr>
        <p:spPr bwMode="auto">
          <a:xfrm flipH="1">
            <a:off x="159430" y="3395969"/>
            <a:ext cx="230054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2949575">
              <a:lnSpc>
                <a:spcPct val="150000"/>
              </a:lnSpc>
            </a:pPr>
            <a:r>
              <a:rPr lang="en-GB" baseline="30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19</a:t>
            </a: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F NMR</a:t>
            </a:r>
          </a:p>
        </p:txBody>
      </p:sp>
      <p:sp>
        <p:nvSpPr>
          <p:cNvPr id="94" name="Lightning Bolt 93"/>
          <p:cNvSpPr/>
          <p:nvPr/>
        </p:nvSpPr>
        <p:spPr>
          <a:xfrm>
            <a:off x="5192467" y="3448936"/>
            <a:ext cx="144000" cy="144000"/>
          </a:xfrm>
          <a:prstGeom prst="lightningBol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/>
          <p:cNvSpPr/>
          <p:nvPr/>
        </p:nvSpPr>
        <p:spPr>
          <a:xfrm>
            <a:off x="6114242" y="3553573"/>
            <a:ext cx="4635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baseline="30000" dirty="0">
                <a:latin typeface="Bookman Old Style" panose="02050604050505020204" pitchFamily="18" charset="0"/>
              </a:rPr>
              <a:t>19</a:t>
            </a:r>
            <a:r>
              <a:rPr lang="en-GB" sz="1400" b="1" dirty="0">
                <a:latin typeface="Bookman Old Style" panose="02050604050505020204" pitchFamily="18" charset="0"/>
              </a:rPr>
              <a:t>F</a:t>
            </a:r>
          </a:p>
        </p:txBody>
      </p:sp>
      <p:sp>
        <p:nvSpPr>
          <p:cNvPr id="96" name="Rectangle 95"/>
          <p:cNvSpPr/>
          <p:nvPr/>
        </p:nvSpPr>
        <p:spPr>
          <a:xfrm>
            <a:off x="5973592" y="4345067"/>
            <a:ext cx="8499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baseline="30000" dirty="0">
                <a:latin typeface="Bookman Old Style" panose="02050604050505020204" pitchFamily="18" charset="0"/>
              </a:rPr>
              <a:t>1</a:t>
            </a:r>
            <a:r>
              <a:rPr lang="en-GB" sz="1400" b="1" dirty="0">
                <a:latin typeface="Bookman Old Style" panose="02050604050505020204" pitchFamily="18" charset="0"/>
              </a:rPr>
              <a:t>H</a:t>
            </a:r>
            <a:r>
              <a:rPr lang="en-GB" sz="1400" b="1" baseline="-25000" dirty="0">
                <a:latin typeface="Bookman Old Style" panose="02050604050505020204" pitchFamily="18" charset="0"/>
              </a:rPr>
              <a:t>A </a:t>
            </a:r>
            <a:r>
              <a:rPr lang="en-GB" sz="1400" b="1" baseline="30000" dirty="0">
                <a:latin typeface="Bookman Old Style" panose="02050604050505020204" pitchFamily="18" charset="0"/>
              </a:rPr>
              <a:t>1</a:t>
            </a:r>
            <a:r>
              <a:rPr lang="en-GB" sz="1400" b="1" dirty="0">
                <a:latin typeface="Bookman Old Style" panose="02050604050505020204" pitchFamily="18" charset="0"/>
              </a:rPr>
              <a:t>H</a:t>
            </a:r>
            <a:r>
              <a:rPr lang="en-GB" sz="1400" b="1" baseline="-25000" dirty="0">
                <a:latin typeface="Bookman Old Style" panose="02050604050505020204" pitchFamily="18" charset="0"/>
              </a:rPr>
              <a:t>B</a:t>
            </a:r>
          </a:p>
        </p:txBody>
      </p:sp>
      <p:sp>
        <p:nvSpPr>
          <p:cNvPr id="97" name="Down Arrow 96"/>
          <p:cNvSpPr/>
          <p:nvPr/>
        </p:nvSpPr>
        <p:spPr>
          <a:xfrm>
            <a:off x="6296698" y="3940956"/>
            <a:ext cx="184082" cy="298649"/>
          </a:xfrm>
          <a:prstGeom prst="down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tangle 97"/>
          <p:cNvSpPr/>
          <p:nvPr/>
        </p:nvSpPr>
        <p:spPr>
          <a:xfrm>
            <a:off x="6110751" y="5121828"/>
            <a:ext cx="4972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baseline="30000" dirty="0">
                <a:latin typeface="Bookman Old Style" panose="02050604050505020204" pitchFamily="18" charset="0"/>
              </a:rPr>
              <a:t>1</a:t>
            </a:r>
            <a:r>
              <a:rPr lang="en-GB" sz="1400" b="1" dirty="0">
                <a:latin typeface="Bookman Old Style" panose="02050604050505020204" pitchFamily="18" charset="0"/>
              </a:rPr>
              <a:t>H</a:t>
            </a:r>
            <a:r>
              <a:rPr lang="en-GB" sz="1400" b="1" baseline="-25000" dirty="0">
                <a:latin typeface="Bookman Old Style" panose="02050604050505020204" pitchFamily="18" charset="0"/>
              </a:rPr>
              <a:t>A</a:t>
            </a:r>
          </a:p>
        </p:txBody>
      </p:sp>
      <p:sp>
        <p:nvSpPr>
          <p:cNvPr id="99" name="Down Arrow 98"/>
          <p:cNvSpPr/>
          <p:nvPr/>
        </p:nvSpPr>
        <p:spPr>
          <a:xfrm>
            <a:off x="6322559" y="4772937"/>
            <a:ext cx="184082" cy="298649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Lightning Bolt 99"/>
          <p:cNvSpPr/>
          <p:nvPr/>
        </p:nvSpPr>
        <p:spPr>
          <a:xfrm>
            <a:off x="2914087" y="4374626"/>
            <a:ext cx="144000" cy="144000"/>
          </a:xfrm>
          <a:prstGeom prst="lightningBol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Text Box 10"/>
          <p:cNvSpPr txBox="1">
            <a:spLocks noChangeArrowheads="1"/>
          </p:cNvSpPr>
          <p:nvPr/>
        </p:nvSpPr>
        <p:spPr bwMode="auto">
          <a:xfrm flipH="1">
            <a:off x="159430" y="4112143"/>
            <a:ext cx="180693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2949575">
              <a:lnSpc>
                <a:spcPct val="150000"/>
              </a:lnSpc>
            </a:pPr>
            <a:r>
              <a:rPr lang="en-GB" baseline="30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1</a:t>
            </a: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H SRI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6658312" y="3543822"/>
            <a:ext cx="18960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Bookman Old Style" panose="02050604050505020204" pitchFamily="18" charset="0"/>
              </a:rPr>
              <a:t>Spin selection</a:t>
            </a:r>
          </a:p>
        </p:txBody>
      </p:sp>
      <p:sp>
        <p:nvSpPr>
          <p:cNvPr id="115" name="Rectangle 113"/>
          <p:cNvSpPr/>
          <p:nvPr/>
        </p:nvSpPr>
        <p:spPr>
          <a:xfrm>
            <a:off x="6658312" y="4713323"/>
            <a:ext cx="18960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Bookman Old Style" panose="02050604050505020204" pitchFamily="18" charset="0"/>
              </a:rPr>
              <a:t>Spin selection</a:t>
            </a:r>
          </a:p>
        </p:txBody>
      </p:sp>
      <p:sp>
        <p:nvSpPr>
          <p:cNvPr id="116" name="Text Box 10"/>
          <p:cNvSpPr txBox="1">
            <a:spLocks noChangeArrowheads="1"/>
          </p:cNvSpPr>
          <p:nvPr/>
        </p:nvSpPr>
        <p:spPr bwMode="auto">
          <a:xfrm flipH="1">
            <a:off x="158082" y="4871443"/>
            <a:ext cx="1605981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2949575">
              <a:lnSpc>
                <a:spcPct val="150000"/>
              </a:lnSpc>
            </a:pPr>
            <a:r>
              <a:rPr lang="en-GB" baseline="30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1</a:t>
            </a: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H </a:t>
            </a:r>
            <a:r>
              <a:rPr lang="en-GB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SRI-SME</a:t>
            </a:r>
            <a:endParaRPr lang="en-GB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0" y="6381771"/>
            <a:ext cx="12192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00" dirty="0">
                <a:solidFill>
                  <a:schemeClr val="accent5">
                    <a:lumMod val="50000"/>
                  </a:schemeClr>
                </a:solidFill>
              </a:rPr>
              <a:t>L. </a:t>
            </a:r>
            <a:r>
              <a:rPr lang="en-GB" sz="1300" dirty="0" err="1">
                <a:solidFill>
                  <a:schemeClr val="accent5">
                    <a:lumMod val="50000"/>
                  </a:schemeClr>
                </a:solidFill>
              </a:rPr>
              <a:t>Castañar</a:t>
            </a:r>
            <a:r>
              <a:rPr lang="en-GB" sz="1300" dirty="0">
                <a:solidFill>
                  <a:schemeClr val="accent5">
                    <a:lumMod val="50000"/>
                  </a:schemeClr>
                </a:solidFill>
              </a:rPr>
              <a:t>, P. </a:t>
            </a:r>
            <a:r>
              <a:rPr lang="en-GB" sz="1300" dirty="0" err="1">
                <a:solidFill>
                  <a:schemeClr val="accent5">
                    <a:lumMod val="50000"/>
                  </a:schemeClr>
                </a:solidFill>
              </a:rPr>
              <a:t>Moutzouri</a:t>
            </a:r>
            <a:r>
              <a:rPr lang="en-GB" sz="1300" dirty="0">
                <a:solidFill>
                  <a:schemeClr val="accent5">
                    <a:lumMod val="50000"/>
                  </a:schemeClr>
                </a:solidFill>
              </a:rPr>
              <a:t>, T. M. Barbosa, C. F. </a:t>
            </a:r>
            <a:r>
              <a:rPr lang="en-GB" sz="1300" dirty="0" err="1">
                <a:solidFill>
                  <a:schemeClr val="accent5">
                    <a:lumMod val="50000"/>
                  </a:schemeClr>
                </a:solidFill>
              </a:rPr>
              <a:t>Tormena</a:t>
            </a:r>
            <a:r>
              <a:rPr lang="en-GB" sz="1300" dirty="0">
                <a:solidFill>
                  <a:schemeClr val="accent5">
                    <a:lumMod val="50000"/>
                  </a:schemeClr>
                </a:solidFill>
              </a:rPr>
              <a:t>, R. </a:t>
            </a:r>
            <a:r>
              <a:rPr lang="en-GB" sz="1300" dirty="0" err="1">
                <a:solidFill>
                  <a:schemeClr val="accent5">
                    <a:lumMod val="50000"/>
                  </a:schemeClr>
                </a:solidFill>
              </a:rPr>
              <a:t>Rittner</a:t>
            </a:r>
            <a:r>
              <a:rPr lang="en-GB" sz="1300" dirty="0">
                <a:solidFill>
                  <a:schemeClr val="accent5">
                    <a:lumMod val="50000"/>
                  </a:schemeClr>
                </a:solidFill>
              </a:rPr>
              <a:t>, A. R. Phillips, S. R. Coombes, M. Nilsson, G. A. Morris</a:t>
            </a:r>
          </a:p>
          <a:p>
            <a:pPr algn="ctr"/>
            <a:r>
              <a:rPr lang="en-GB" sz="13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1300" i="1" dirty="0">
                <a:solidFill>
                  <a:schemeClr val="accent5">
                    <a:lumMod val="50000"/>
                  </a:schemeClr>
                </a:solidFill>
              </a:rPr>
              <a:t>Anal. Chem. </a:t>
            </a:r>
            <a:r>
              <a:rPr lang="en-GB" sz="1300" b="1" dirty="0">
                <a:solidFill>
                  <a:schemeClr val="accent5">
                    <a:lumMod val="50000"/>
                  </a:schemeClr>
                </a:solidFill>
              </a:rPr>
              <a:t>2018</a:t>
            </a:r>
            <a:r>
              <a:rPr lang="en-GB" sz="13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GB" sz="1300" i="1" dirty="0">
                <a:solidFill>
                  <a:schemeClr val="accent5">
                    <a:lumMod val="50000"/>
                  </a:schemeClr>
                </a:solidFill>
              </a:rPr>
              <a:t>90</a:t>
            </a:r>
            <a:r>
              <a:rPr lang="en-GB" sz="1300" dirty="0">
                <a:solidFill>
                  <a:schemeClr val="accent5">
                    <a:lumMod val="50000"/>
                  </a:schemeClr>
                </a:solidFill>
              </a:rPr>
              <a:t>, 5445</a:t>
            </a:r>
          </a:p>
        </p:txBody>
      </p:sp>
      <p:sp>
        <p:nvSpPr>
          <p:cNvPr id="29" name="Rectangle 19"/>
          <p:cNvSpPr/>
          <p:nvPr/>
        </p:nvSpPr>
        <p:spPr>
          <a:xfrm>
            <a:off x="6658312" y="3890640"/>
            <a:ext cx="34177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B0F0"/>
                </a:solidFill>
                <a:latin typeface="Bookman Old Style" panose="02050604050505020204" pitchFamily="18" charset="0"/>
              </a:rPr>
              <a:t>Heteronuclear transfer (</a:t>
            </a:r>
            <a:r>
              <a:rPr lang="en-GB" sz="1600" i="1" dirty="0" err="1">
                <a:solidFill>
                  <a:srgbClr val="00B0F0"/>
                </a:solidFill>
                <a:latin typeface="Bookman Old Style" panose="02050604050505020204" pitchFamily="18" charset="0"/>
              </a:rPr>
              <a:t>J</a:t>
            </a:r>
            <a:r>
              <a:rPr lang="en-GB" sz="1600" baseline="-25000" dirty="0" err="1">
                <a:solidFill>
                  <a:srgbClr val="00B0F0"/>
                </a:solidFill>
                <a:latin typeface="Bookman Old Style" panose="02050604050505020204" pitchFamily="18" charset="0"/>
              </a:rPr>
              <a:t>HF</a:t>
            </a:r>
            <a:r>
              <a:rPr lang="en-GB" sz="1600" dirty="0">
                <a:solidFill>
                  <a:srgbClr val="00B0F0"/>
                </a:solidFill>
                <a:latin typeface="Bookman Old Style" panose="02050604050505020204" pitchFamily="18" charset="0"/>
              </a:rPr>
              <a:t>)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1524000" y="439675"/>
            <a:ext cx="91641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/>
            <a:r>
              <a:rPr lang="en-GB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Fluorine-edited selective </a:t>
            </a:r>
            <a:r>
              <a:rPr lang="en-GB" sz="20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TOCSY Acquisition </a:t>
            </a:r>
            <a:r>
              <a:rPr lang="en-GB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(FESTA) experiment</a:t>
            </a:r>
          </a:p>
        </p:txBody>
      </p:sp>
    </p:spTree>
    <p:extLst>
      <p:ext uri="{BB962C8B-B14F-4D97-AF65-F5344CB8AC3E}">
        <p14:creationId xmlns:p14="http://schemas.microsoft.com/office/powerpoint/2010/main" val="377342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589020" y="994816"/>
            <a:ext cx="1485900" cy="1766164"/>
          </a:xfrm>
          <a:prstGeom prst="rect">
            <a:avLst/>
          </a:prstGeom>
          <a:solidFill>
            <a:srgbClr val="00B0F0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53" b="58141"/>
          <a:stretch/>
        </p:blipFill>
        <p:spPr>
          <a:xfrm>
            <a:off x="1617204" y="4235289"/>
            <a:ext cx="4342883" cy="7371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67"/>
          <a:stretch/>
        </p:blipFill>
        <p:spPr>
          <a:xfrm>
            <a:off x="1617204" y="3139133"/>
            <a:ext cx="4342883" cy="1118810"/>
          </a:xfrm>
          <a:prstGeom prst="rect">
            <a:avLst/>
          </a:prstGeom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 flipH="1">
            <a:off x="159430" y="3395969"/>
            <a:ext cx="230054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2949575">
              <a:lnSpc>
                <a:spcPct val="150000"/>
              </a:lnSpc>
            </a:pPr>
            <a:r>
              <a:rPr lang="en-GB" baseline="30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19</a:t>
            </a: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F NMR</a:t>
            </a:r>
          </a:p>
        </p:txBody>
      </p:sp>
      <p:sp>
        <p:nvSpPr>
          <p:cNvPr id="13" name="Lightning Bolt 12"/>
          <p:cNvSpPr/>
          <p:nvPr/>
        </p:nvSpPr>
        <p:spPr>
          <a:xfrm>
            <a:off x="5192467" y="3448936"/>
            <a:ext cx="144000" cy="144000"/>
          </a:xfrm>
          <a:prstGeom prst="lightningBol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114242" y="3553573"/>
            <a:ext cx="4635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baseline="30000" dirty="0">
                <a:latin typeface="Bookman Old Style" panose="02050604050505020204" pitchFamily="18" charset="0"/>
              </a:rPr>
              <a:t>19</a:t>
            </a:r>
            <a:r>
              <a:rPr lang="en-GB" sz="1400" b="1" dirty="0">
                <a:latin typeface="Bookman Old Style" panose="02050604050505020204" pitchFamily="18" charset="0"/>
              </a:rPr>
              <a:t>F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973592" y="4345067"/>
            <a:ext cx="8499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baseline="30000" dirty="0">
                <a:latin typeface="Bookman Old Style" panose="02050604050505020204" pitchFamily="18" charset="0"/>
              </a:rPr>
              <a:t>1</a:t>
            </a:r>
            <a:r>
              <a:rPr lang="en-GB" sz="1400" b="1" dirty="0">
                <a:latin typeface="Bookman Old Style" panose="02050604050505020204" pitchFamily="18" charset="0"/>
              </a:rPr>
              <a:t>H</a:t>
            </a:r>
            <a:r>
              <a:rPr lang="en-GB" sz="1400" b="1" baseline="-25000" dirty="0">
                <a:latin typeface="Bookman Old Style" panose="02050604050505020204" pitchFamily="18" charset="0"/>
              </a:rPr>
              <a:t>A </a:t>
            </a:r>
            <a:r>
              <a:rPr lang="en-GB" sz="1400" b="1" baseline="30000" dirty="0">
                <a:latin typeface="Bookman Old Style" panose="02050604050505020204" pitchFamily="18" charset="0"/>
              </a:rPr>
              <a:t>1</a:t>
            </a:r>
            <a:r>
              <a:rPr lang="en-GB" sz="1400" b="1" dirty="0">
                <a:latin typeface="Bookman Old Style" panose="02050604050505020204" pitchFamily="18" charset="0"/>
              </a:rPr>
              <a:t>H</a:t>
            </a:r>
            <a:r>
              <a:rPr lang="en-GB" sz="1400" b="1" baseline="-25000" dirty="0">
                <a:latin typeface="Bookman Old Style" panose="02050604050505020204" pitchFamily="18" charset="0"/>
              </a:rPr>
              <a:t>B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6296698" y="3940956"/>
            <a:ext cx="184082" cy="298649"/>
          </a:xfrm>
          <a:prstGeom prst="down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110751" y="5121828"/>
            <a:ext cx="4972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baseline="30000" dirty="0">
                <a:latin typeface="Bookman Old Style" panose="02050604050505020204" pitchFamily="18" charset="0"/>
              </a:rPr>
              <a:t>1</a:t>
            </a:r>
            <a:r>
              <a:rPr lang="en-GB" sz="1400" b="1" dirty="0">
                <a:latin typeface="Bookman Old Style" panose="02050604050505020204" pitchFamily="18" charset="0"/>
              </a:rPr>
              <a:t>H</a:t>
            </a:r>
            <a:r>
              <a:rPr lang="en-GB" sz="1400" b="1" baseline="-25000" dirty="0">
                <a:latin typeface="Bookman Old Style" panose="02050604050505020204" pitchFamily="18" charset="0"/>
              </a:rPr>
              <a:t>A</a:t>
            </a:r>
          </a:p>
        </p:txBody>
      </p:sp>
      <p:sp>
        <p:nvSpPr>
          <p:cNvPr id="22" name="Down Arrow 21"/>
          <p:cNvSpPr/>
          <p:nvPr/>
        </p:nvSpPr>
        <p:spPr>
          <a:xfrm>
            <a:off x="6322559" y="4772937"/>
            <a:ext cx="184082" cy="298649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Lightning Bolt 22"/>
          <p:cNvSpPr/>
          <p:nvPr/>
        </p:nvSpPr>
        <p:spPr>
          <a:xfrm>
            <a:off x="2914087" y="4374626"/>
            <a:ext cx="144000" cy="144000"/>
          </a:xfrm>
          <a:prstGeom prst="lightningBol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59" b="43709"/>
          <a:stretch/>
        </p:blipFill>
        <p:spPr>
          <a:xfrm>
            <a:off x="1617204" y="4883387"/>
            <a:ext cx="4342883" cy="686106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6027035" y="994816"/>
            <a:ext cx="2005683" cy="1766164"/>
          </a:xfrm>
          <a:prstGeom prst="rect">
            <a:avLst/>
          </a:prstGeom>
          <a:solidFill>
            <a:srgbClr val="FF0000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381" y="1078043"/>
            <a:ext cx="5767241" cy="1641823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6161955" y="5909387"/>
            <a:ext cx="410690" cy="307777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r>
              <a:rPr lang="en-GB" sz="1400" b="1" baseline="30000" dirty="0">
                <a:latin typeface="Bookman Old Style" panose="02050604050505020204" pitchFamily="18" charset="0"/>
              </a:rPr>
              <a:t>1</a:t>
            </a:r>
            <a:r>
              <a:rPr lang="en-GB" sz="1400" b="1" dirty="0">
                <a:latin typeface="Bookman Old Style" panose="02050604050505020204" pitchFamily="18" charset="0"/>
              </a:rPr>
              <a:t>H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870172" y="5909387"/>
            <a:ext cx="410690" cy="307777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r>
              <a:rPr lang="en-GB" sz="1400" b="1" baseline="30000" dirty="0">
                <a:latin typeface="Bookman Old Style" panose="02050604050505020204" pitchFamily="18" charset="0"/>
              </a:rPr>
              <a:t>1</a:t>
            </a:r>
            <a:r>
              <a:rPr lang="en-GB" sz="1400" b="1" dirty="0">
                <a:latin typeface="Bookman Old Style" panose="02050604050505020204" pitchFamily="18" charset="0"/>
              </a:rPr>
              <a:t>H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527589" y="5909387"/>
            <a:ext cx="410690" cy="307777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r>
              <a:rPr lang="en-GB" sz="1400" b="1" baseline="30000" dirty="0">
                <a:latin typeface="Bookman Old Style" panose="02050604050505020204" pitchFamily="18" charset="0"/>
              </a:rPr>
              <a:t>1</a:t>
            </a:r>
            <a:r>
              <a:rPr lang="en-GB" sz="1400" b="1" dirty="0">
                <a:latin typeface="Bookman Old Style" panose="02050604050505020204" pitchFamily="18" charset="0"/>
              </a:rPr>
              <a:t>H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6621209" y="6076300"/>
            <a:ext cx="211667" cy="383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7319431" y="6074383"/>
            <a:ext cx="211667" cy="383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7954318" y="6076048"/>
            <a:ext cx="211667" cy="383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8162708" y="5864085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latin typeface="Bookman Old Style" panose="02050604050505020204" pitchFamily="18" charset="0"/>
              </a:rPr>
              <a:t>…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658312" y="5541305"/>
            <a:ext cx="32281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Bookman Old Style" panose="02050604050505020204" pitchFamily="18" charset="0"/>
              </a:rPr>
              <a:t>Homonuclear transfer (</a:t>
            </a:r>
            <a:r>
              <a:rPr lang="en-GB" sz="16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J</a:t>
            </a:r>
            <a:r>
              <a:rPr lang="en-GB" sz="1600" baseline="-25000" dirty="0">
                <a:solidFill>
                  <a:srgbClr val="FF0000"/>
                </a:solidFill>
                <a:latin typeface="Bookman Old Style" panose="02050604050505020204" pitchFamily="18" charset="0"/>
              </a:rPr>
              <a:t>HH</a:t>
            </a:r>
            <a:r>
              <a:rPr lang="en-GB" sz="1600" dirty="0">
                <a:solidFill>
                  <a:srgbClr val="FF0000"/>
                </a:solidFill>
                <a:latin typeface="Bookman Old Style" panose="02050604050505020204" pitchFamily="18" charset="0"/>
              </a:rPr>
              <a:t>)</a:t>
            </a:r>
          </a:p>
        </p:txBody>
      </p:sp>
      <p:sp>
        <p:nvSpPr>
          <p:cNvPr id="43" name="Down Arrow 42"/>
          <p:cNvSpPr/>
          <p:nvPr/>
        </p:nvSpPr>
        <p:spPr>
          <a:xfrm>
            <a:off x="6322559" y="5588295"/>
            <a:ext cx="184082" cy="298649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07" b="22709"/>
          <a:stretch/>
        </p:blipFill>
        <p:spPr>
          <a:xfrm>
            <a:off x="1617204" y="5521466"/>
            <a:ext cx="4342883" cy="916827"/>
          </a:xfrm>
          <a:prstGeom prst="rect">
            <a:avLst/>
          </a:prstGeom>
        </p:spPr>
      </p:pic>
      <p:sp>
        <p:nvSpPr>
          <p:cNvPr id="46" name="Text Box 10"/>
          <p:cNvSpPr txBox="1">
            <a:spLocks noChangeArrowheads="1"/>
          </p:cNvSpPr>
          <p:nvPr/>
        </p:nvSpPr>
        <p:spPr bwMode="auto">
          <a:xfrm flipH="1">
            <a:off x="159430" y="4112143"/>
            <a:ext cx="180693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2949575">
              <a:lnSpc>
                <a:spcPct val="150000"/>
              </a:lnSpc>
            </a:pPr>
            <a:r>
              <a:rPr lang="en-GB" baseline="30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1</a:t>
            </a: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H SRI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658312" y="3543822"/>
            <a:ext cx="18960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Bookman Old Style" panose="02050604050505020204" pitchFamily="18" charset="0"/>
              </a:rPr>
              <a:t>Spin selection</a:t>
            </a: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 flipH="1">
            <a:off x="159801" y="5554386"/>
            <a:ext cx="150715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2949575">
              <a:lnSpc>
                <a:spcPct val="150000"/>
              </a:lnSpc>
            </a:pPr>
            <a:r>
              <a:rPr lang="en-GB" baseline="30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1</a:t>
            </a: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H FESTA</a:t>
            </a:r>
          </a:p>
        </p:txBody>
      </p:sp>
      <p:sp>
        <p:nvSpPr>
          <p:cNvPr id="50" name="Rectangle 19"/>
          <p:cNvSpPr/>
          <p:nvPr/>
        </p:nvSpPr>
        <p:spPr>
          <a:xfrm>
            <a:off x="6658312" y="3890640"/>
            <a:ext cx="34177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B0F0"/>
                </a:solidFill>
                <a:latin typeface="Bookman Old Style" panose="02050604050505020204" pitchFamily="18" charset="0"/>
              </a:rPr>
              <a:t>Heteronuclear transfer (</a:t>
            </a:r>
            <a:r>
              <a:rPr lang="en-GB" sz="1600" i="1" dirty="0" err="1">
                <a:solidFill>
                  <a:srgbClr val="00B0F0"/>
                </a:solidFill>
                <a:latin typeface="Bookman Old Style" panose="02050604050505020204" pitchFamily="18" charset="0"/>
              </a:rPr>
              <a:t>J</a:t>
            </a:r>
            <a:r>
              <a:rPr lang="en-GB" sz="1600" baseline="-25000" dirty="0" err="1">
                <a:solidFill>
                  <a:srgbClr val="00B0F0"/>
                </a:solidFill>
                <a:latin typeface="Bookman Old Style" panose="02050604050505020204" pitchFamily="18" charset="0"/>
              </a:rPr>
              <a:t>HF</a:t>
            </a:r>
            <a:r>
              <a:rPr lang="en-GB" sz="1600" dirty="0">
                <a:solidFill>
                  <a:srgbClr val="00B0F0"/>
                </a:solidFill>
                <a:latin typeface="Bookman Old Style" panose="02050604050505020204" pitchFamily="18" charset="0"/>
              </a:rPr>
              <a:t>)</a:t>
            </a:r>
          </a:p>
        </p:txBody>
      </p:sp>
      <p:sp>
        <p:nvSpPr>
          <p:cNvPr id="51" name="Rectangle 113"/>
          <p:cNvSpPr/>
          <p:nvPr/>
        </p:nvSpPr>
        <p:spPr>
          <a:xfrm>
            <a:off x="6658312" y="4713323"/>
            <a:ext cx="18960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Bookman Old Style" panose="02050604050505020204" pitchFamily="18" charset="0"/>
              </a:rPr>
              <a:t>Spin selection</a:t>
            </a:r>
          </a:p>
        </p:txBody>
      </p:sp>
      <p:sp>
        <p:nvSpPr>
          <p:cNvPr id="52" name="Rectangle 41"/>
          <p:cNvSpPr/>
          <p:nvPr/>
        </p:nvSpPr>
        <p:spPr>
          <a:xfrm>
            <a:off x="5920741" y="2756654"/>
            <a:ext cx="2004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TOCSY</a:t>
            </a:r>
            <a:endParaRPr lang="en-GB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8" name="Rectangle 12"/>
          <p:cNvSpPr>
            <a:spLocks noChangeArrowheads="1"/>
          </p:cNvSpPr>
          <p:nvPr/>
        </p:nvSpPr>
        <p:spPr bwMode="auto">
          <a:xfrm>
            <a:off x="0" y="-1399"/>
            <a:ext cx="12192000" cy="351868"/>
          </a:xfrm>
          <a:prstGeom prst="rect">
            <a:avLst/>
          </a:prstGeom>
          <a:solidFill>
            <a:srgbClr val="F8F8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New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NMR </a:t>
            </a: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methods             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			</a:t>
            </a: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						                      FESTA</a:t>
            </a:r>
            <a:endParaRPr lang="en-GB" sz="1400" b="1" dirty="0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11744960" y="6535938"/>
            <a:ext cx="4024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a-ES" sz="12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30</a:t>
            </a:r>
            <a:endParaRPr lang="ca-ES" sz="1200" b="1" dirty="0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10 Conector recto"/>
          <p:cNvCxnSpPr/>
          <p:nvPr/>
        </p:nvCxnSpPr>
        <p:spPr>
          <a:xfrm>
            <a:off x="-38100" y="356786"/>
            <a:ext cx="12240000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6" t="70874" r="-792" b="-673"/>
          <a:stretch/>
        </p:blipFill>
        <p:spPr>
          <a:xfrm>
            <a:off x="9809992" y="3385157"/>
            <a:ext cx="2265694" cy="197222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6" t="59795" r="39427" b="24024"/>
          <a:stretch/>
        </p:blipFill>
        <p:spPr>
          <a:xfrm rot="16200000">
            <a:off x="11449854" y="4749544"/>
            <a:ext cx="323671" cy="923984"/>
          </a:xfrm>
          <a:prstGeom prst="rect">
            <a:avLst/>
          </a:prstGeom>
        </p:spPr>
      </p:pic>
      <p:sp>
        <p:nvSpPr>
          <p:cNvPr id="59" name="Text Box 10"/>
          <p:cNvSpPr txBox="1">
            <a:spLocks noChangeArrowheads="1"/>
          </p:cNvSpPr>
          <p:nvPr/>
        </p:nvSpPr>
        <p:spPr bwMode="auto">
          <a:xfrm flipH="1">
            <a:off x="158082" y="4871443"/>
            <a:ext cx="1605981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2949575">
              <a:lnSpc>
                <a:spcPct val="150000"/>
              </a:lnSpc>
            </a:pPr>
            <a:r>
              <a:rPr lang="en-GB" baseline="30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1</a:t>
            </a: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H </a:t>
            </a:r>
            <a:r>
              <a:rPr lang="en-GB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SRI-SME</a:t>
            </a:r>
            <a:endParaRPr lang="en-GB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0" y="6381771"/>
            <a:ext cx="12192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00" dirty="0">
                <a:solidFill>
                  <a:schemeClr val="accent5">
                    <a:lumMod val="50000"/>
                  </a:schemeClr>
                </a:solidFill>
              </a:rPr>
              <a:t>L. </a:t>
            </a:r>
            <a:r>
              <a:rPr lang="en-GB" sz="1300" dirty="0" err="1">
                <a:solidFill>
                  <a:schemeClr val="accent5">
                    <a:lumMod val="50000"/>
                  </a:schemeClr>
                </a:solidFill>
              </a:rPr>
              <a:t>Castañar</a:t>
            </a:r>
            <a:r>
              <a:rPr lang="en-GB" sz="1300" dirty="0">
                <a:solidFill>
                  <a:schemeClr val="accent5">
                    <a:lumMod val="50000"/>
                  </a:schemeClr>
                </a:solidFill>
              </a:rPr>
              <a:t>, P. </a:t>
            </a:r>
            <a:r>
              <a:rPr lang="en-GB" sz="1300" dirty="0" err="1">
                <a:solidFill>
                  <a:schemeClr val="accent5">
                    <a:lumMod val="50000"/>
                  </a:schemeClr>
                </a:solidFill>
              </a:rPr>
              <a:t>Moutzouri</a:t>
            </a:r>
            <a:r>
              <a:rPr lang="en-GB" sz="1300" dirty="0">
                <a:solidFill>
                  <a:schemeClr val="accent5">
                    <a:lumMod val="50000"/>
                  </a:schemeClr>
                </a:solidFill>
              </a:rPr>
              <a:t>, T. M. Barbosa, C. F. </a:t>
            </a:r>
            <a:r>
              <a:rPr lang="en-GB" sz="1300" dirty="0" err="1">
                <a:solidFill>
                  <a:schemeClr val="accent5">
                    <a:lumMod val="50000"/>
                  </a:schemeClr>
                </a:solidFill>
              </a:rPr>
              <a:t>Tormena</a:t>
            </a:r>
            <a:r>
              <a:rPr lang="en-GB" sz="1300" dirty="0">
                <a:solidFill>
                  <a:schemeClr val="accent5">
                    <a:lumMod val="50000"/>
                  </a:schemeClr>
                </a:solidFill>
              </a:rPr>
              <a:t>, R. </a:t>
            </a:r>
            <a:r>
              <a:rPr lang="en-GB" sz="1300" dirty="0" err="1">
                <a:solidFill>
                  <a:schemeClr val="accent5">
                    <a:lumMod val="50000"/>
                  </a:schemeClr>
                </a:solidFill>
              </a:rPr>
              <a:t>Rittner</a:t>
            </a:r>
            <a:r>
              <a:rPr lang="en-GB" sz="1300" dirty="0">
                <a:solidFill>
                  <a:schemeClr val="accent5">
                    <a:lumMod val="50000"/>
                  </a:schemeClr>
                </a:solidFill>
              </a:rPr>
              <a:t>, A. R. Phillips, S. R. Coombes, M. Nilsson, G. A. Morris</a:t>
            </a:r>
          </a:p>
          <a:p>
            <a:pPr algn="ctr"/>
            <a:r>
              <a:rPr lang="en-GB" sz="13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1300" i="1" dirty="0">
                <a:solidFill>
                  <a:schemeClr val="accent5">
                    <a:lumMod val="50000"/>
                  </a:schemeClr>
                </a:solidFill>
              </a:rPr>
              <a:t>Anal. Chem. </a:t>
            </a:r>
            <a:r>
              <a:rPr lang="en-GB" sz="1300" b="1" dirty="0">
                <a:solidFill>
                  <a:schemeClr val="accent5">
                    <a:lumMod val="50000"/>
                  </a:schemeClr>
                </a:solidFill>
              </a:rPr>
              <a:t>2018</a:t>
            </a:r>
            <a:r>
              <a:rPr lang="en-GB" sz="13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GB" sz="1300" i="1" dirty="0">
                <a:solidFill>
                  <a:schemeClr val="accent5">
                    <a:lumMod val="50000"/>
                  </a:schemeClr>
                </a:solidFill>
              </a:rPr>
              <a:t>90</a:t>
            </a:r>
            <a:r>
              <a:rPr lang="en-GB" sz="1300" dirty="0">
                <a:solidFill>
                  <a:schemeClr val="accent5">
                    <a:lumMod val="50000"/>
                  </a:schemeClr>
                </a:solidFill>
              </a:rPr>
              <a:t>, 5445</a:t>
            </a:r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1524000" y="439675"/>
            <a:ext cx="91641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/>
            <a:r>
              <a:rPr lang="en-GB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Fluorine-edited selective </a:t>
            </a:r>
            <a:r>
              <a:rPr lang="en-GB" sz="20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TOCSY Acquisition </a:t>
            </a:r>
            <a:r>
              <a:rPr lang="en-GB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(FESTA) experiment</a:t>
            </a:r>
          </a:p>
        </p:txBody>
      </p:sp>
    </p:spTree>
    <p:extLst>
      <p:ext uri="{BB962C8B-B14F-4D97-AF65-F5344CB8AC3E}">
        <p14:creationId xmlns:p14="http://schemas.microsoft.com/office/powerpoint/2010/main" val="398133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10"/>
          <p:cNvSpPr txBox="1">
            <a:spLocks noChangeArrowheads="1"/>
          </p:cNvSpPr>
          <p:nvPr/>
        </p:nvSpPr>
        <p:spPr bwMode="auto">
          <a:xfrm flipH="1">
            <a:off x="188086" y="2013903"/>
            <a:ext cx="1140977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2949575">
              <a:lnSpc>
                <a:spcPct val="150000"/>
              </a:lnSpc>
            </a:pPr>
            <a:r>
              <a:rPr lang="en-GB" sz="1400" baseline="30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1</a:t>
            </a:r>
            <a:r>
              <a:rPr lang="en-GB" sz="1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H FESTA</a:t>
            </a:r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 flipH="1">
            <a:off x="250588" y="1061713"/>
            <a:ext cx="1023097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2949575">
              <a:lnSpc>
                <a:spcPct val="150000"/>
              </a:lnSpc>
            </a:pPr>
            <a:r>
              <a:rPr lang="en-GB" sz="1400" baseline="30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1</a:t>
            </a:r>
            <a:r>
              <a:rPr lang="en-GB" sz="1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H NMR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6381771"/>
            <a:ext cx="12192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00" dirty="0">
                <a:solidFill>
                  <a:schemeClr val="accent5">
                    <a:lumMod val="50000"/>
                  </a:schemeClr>
                </a:solidFill>
              </a:rPr>
              <a:t>L. </a:t>
            </a:r>
            <a:r>
              <a:rPr lang="en-GB" sz="1300" dirty="0" err="1">
                <a:solidFill>
                  <a:schemeClr val="accent5">
                    <a:lumMod val="50000"/>
                  </a:schemeClr>
                </a:solidFill>
              </a:rPr>
              <a:t>Castañar</a:t>
            </a:r>
            <a:r>
              <a:rPr lang="en-GB" sz="1300" dirty="0">
                <a:solidFill>
                  <a:schemeClr val="accent5">
                    <a:lumMod val="50000"/>
                  </a:schemeClr>
                </a:solidFill>
              </a:rPr>
              <a:t>, P. </a:t>
            </a:r>
            <a:r>
              <a:rPr lang="en-GB" sz="1300" dirty="0" err="1">
                <a:solidFill>
                  <a:schemeClr val="accent5">
                    <a:lumMod val="50000"/>
                  </a:schemeClr>
                </a:solidFill>
              </a:rPr>
              <a:t>Moutzouri</a:t>
            </a:r>
            <a:r>
              <a:rPr lang="en-GB" sz="1300" dirty="0">
                <a:solidFill>
                  <a:schemeClr val="accent5">
                    <a:lumMod val="50000"/>
                  </a:schemeClr>
                </a:solidFill>
              </a:rPr>
              <a:t>, T. M. Barbosa, C. F. </a:t>
            </a:r>
            <a:r>
              <a:rPr lang="en-GB" sz="1300" dirty="0" err="1">
                <a:solidFill>
                  <a:schemeClr val="accent5">
                    <a:lumMod val="50000"/>
                  </a:schemeClr>
                </a:solidFill>
              </a:rPr>
              <a:t>Tormena</a:t>
            </a:r>
            <a:r>
              <a:rPr lang="en-GB" sz="1300" dirty="0">
                <a:solidFill>
                  <a:schemeClr val="accent5">
                    <a:lumMod val="50000"/>
                  </a:schemeClr>
                </a:solidFill>
              </a:rPr>
              <a:t>, R. </a:t>
            </a:r>
            <a:r>
              <a:rPr lang="en-GB" sz="1300" dirty="0" err="1">
                <a:solidFill>
                  <a:schemeClr val="accent5">
                    <a:lumMod val="50000"/>
                  </a:schemeClr>
                </a:solidFill>
              </a:rPr>
              <a:t>Rittner</a:t>
            </a:r>
            <a:r>
              <a:rPr lang="en-GB" sz="1300" dirty="0">
                <a:solidFill>
                  <a:schemeClr val="accent5">
                    <a:lumMod val="50000"/>
                  </a:schemeClr>
                </a:solidFill>
              </a:rPr>
              <a:t>, A. R. Phillips, S. R. Coombes, M. Nilsson, G. A. Morris</a:t>
            </a:r>
          </a:p>
          <a:p>
            <a:pPr algn="ctr"/>
            <a:r>
              <a:rPr lang="en-GB" sz="13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1300" i="1" dirty="0">
                <a:solidFill>
                  <a:schemeClr val="accent5">
                    <a:lumMod val="50000"/>
                  </a:schemeClr>
                </a:solidFill>
              </a:rPr>
              <a:t>Anal. Chem. </a:t>
            </a:r>
            <a:r>
              <a:rPr lang="en-GB" sz="1300" b="1" dirty="0">
                <a:solidFill>
                  <a:schemeClr val="accent5">
                    <a:lumMod val="50000"/>
                  </a:schemeClr>
                </a:solidFill>
              </a:rPr>
              <a:t>2018</a:t>
            </a:r>
            <a:r>
              <a:rPr lang="en-GB" sz="13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GB" sz="1300" i="1" dirty="0">
                <a:solidFill>
                  <a:schemeClr val="accent5">
                    <a:lumMod val="50000"/>
                  </a:schemeClr>
                </a:solidFill>
              </a:rPr>
              <a:t>90</a:t>
            </a:r>
            <a:r>
              <a:rPr lang="en-GB" sz="1300" dirty="0">
                <a:solidFill>
                  <a:schemeClr val="accent5">
                    <a:lumMod val="50000"/>
                  </a:schemeClr>
                </a:solidFill>
              </a:rPr>
              <a:t>, 5445</a:t>
            </a: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0" y="-1399"/>
            <a:ext cx="12192000" cy="351868"/>
          </a:xfrm>
          <a:prstGeom prst="rect">
            <a:avLst/>
          </a:prstGeom>
          <a:solidFill>
            <a:srgbClr val="F8F8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New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NMR </a:t>
            </a: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methods             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			</a:t>
            </a: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						                      FESTA</a:t>
            </a:r>
            <a:endParaRPr lang="en-GB" sz="1400" b="1" dirty="0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1744960" y="6535938"/>
            <a:ext cx="4024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a-ES" sz="12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31</a:t>
            </a:r>
            <a:endParaRPr lang="ca-ES" sz="1200" b="1" dirty="0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10 Conector recto"/>
          <p:cNvCxnSpPr/>
          <p:nvPr/>
        </p:nvCxnSpPr>
        <p:spPr>
          <a:xfrm>
            <a:off x="-38100" y="356786"/>
            <a:ext cx="12240000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1524000" y="443811"/>
            <a:ext cx="91641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/>
            <a:r>
              <a:rPr lang="en-GB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FESTA &amp; Drug mixture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680983" y="1085714"/>
            <a:ext cx="4313055" cy="518251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46484"/>
          <a:stretch/>
        </p:blipFill>
        <p:spPr>
          <a:xfrm>
            <a:off x="7009147" y="1061713"/>
            <a:ext cx="4503660" cy="289605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7" t="59450"/>
          <a:stretch/>
        </p:blipFill>
        <p:spPr>
          <a:xfrm>
            <a:off x="6769571" y="3852951"/>
            <a:ext cx="4896984" cy="243955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936230" y="2148840"/>
            <a:ext cx="121920" cy="137160"/>
          </a:xfrm>
          <a:prstGeom prst="ellipse">
            <a:avLst/>
          </a:prstGeom>
          <a:solidFill>
            <a:srgbClr val="00B0F0">
              <a:alpha val="32941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7936230" y="1832610"/>
            <a:ext cx="121920" cy="137160"/>
          </a:xfrm>
          <a:prstGeom prst="ellipse">
            <a:avLst/>
          </a:prstGeom>
          <a:solidFill>
            <a:srgbClr val="00B0F0">
              <a:alpha val="32941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8362950" y="3631249"/>
            <a:ext cx="121920" cy="137160"/>
          </a:xfrm>
          <a:prstGeom prst="ellipse">
            <a:avLst/>
          </a:prstGeom>
          <a:solidFill>
            <a:srgbClr val="00B0F0">
              <a:alpha val="32941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0608112" y="2040573"/>
            <a:ext cx="121920" cy="137160"/>
          </a:xfrm>
          <a:prstGeom prst="ellipse">
            <a:avLst/>
          </a:prstGeom>
          <a:solidFill>
            <a:srgbClr val="00B0F0">
              <a:alpha val="32941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9890760" y="2663190"/>
            <a:ext cx="121920" cy="137160"/>
          </a:xfrm>
          <a:prstGeom prst="ellipse">
            <a:avLst/>
          </a:prstGeom>
          <a:solidFill>
            <a:srgbClr val="00B0F0">
              <a:alpha val="32941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uadroTexto 2"/>
          <p:cNvSpPr txBox="1"/>
          <p:nvPr/>
        </p:nvSpPr>
        <p:spPr>
          <a:xfrm>
            <a:off x="1360688" y="2256298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F</a:t>
            </a:r>
            <a:r>
              <a:rPr lang="en-GB" sz="1200" b="1" baseline="-25000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6</a:t>
            </a:r>
            <a:endParaRPr lang="es-ES" sz="1200" b="1" baseline="-25000" dirty="0">
              <a:solidFill>
                <a:srgbClr val="00B0F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1358783" y="2862088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F</a:t>
            </a:r>
            <a:r>
              <a:rPr lang="en-GB" sz="1200" b="1" baseline="-25000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6</a:t>
            </a:r>
            <a:endParaRPr lang="es-ES" sz="1200" b="1" baseline="-25000" dirty="0">
              <a:solidFill>
                <a:srgbClr val="00B0F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1337828" y="3464068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F</a:t>
            </a:r>
            <a:r>
              <a:rPr lang="en-GB" sz="1200" b="1" baseline="-25000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9</a:t>
            </a:r>
            <a:endParaRPr lang="es-ES" sz="1200" b="1" baseline="-25000" dirty="0">
              <a:solidFill>
                <a:srgbClr val="00B0F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1347353" y="4050744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F</a:t>
            </a:r>
            <a:r>
              <a:rPr lang="en-GB" sz="1200" b="1" baseline="-25000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9</a:t>
            </a:r>
            <a:endParaRPr lang="es-ES" sz="1200" b="1" baseline="-25000" dirty="0">
              <a:solidFill>
                <a:srgbClr val="00B0F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1318778" y="4679394"/>
            <a:ext cx="388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F</a:t>
            </a:r>
            <a:r>
              <a:rPr lang="en-GB" sz="1200" b="1" baseline="-25000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4’</a:t>
            </a:r>
            <a:endParaRPr lang="es-ES" sz="1200" b="1" baseline="-25000" dirty="0">
              <a:solidFill>
                <a:srgbClr val="00B0F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1318778" y="5250894"/>
            <a:ext cx="388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F</a:t>
            </a:r>
            <a:r>
              <a:rPr lang="en-GB" sz="1200" b="1" baseline="-25000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4’</a:t>
            </a:r>
            <a:endParaRPr lang="es-ES" sz="1200" b="1" baseline="-25000" dirty="0">
              <a:solidFill>
                <a:srgbClr val="00B0F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1318778" y="5860494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F</a:t>
            </a:r>
            <a:r>
              <a:rPr lang="en-GB" sz="1200" b="1" baseline="-25000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5</a:t>
            </a:r>
            <a:endParaRPr lang="es-ES" sz="1200" b="1" baseline="-25000" dirty="0">
              <a:solidFill>
                <a:srgbClr val="00B0F0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7815262" y="4152900"/>
            <a:ext cx="3567113" cy="1688044"/>
            <a:chOff x="7815262" y="4152900"/>
            <a:chExt cx="3567113" cy="1688044"/>
          </a:xfrm>
        </p:grpSpPr>
        <p:sp>
          <p:nvSpPr>
            <p:cNvPr id="4" name="Rectángulo 3"/>
            <p:cNvSpPr/>
            <p:nvPr/>
          </p:nvSpPr>
          <p:spPr>
            <a:xfrm>
              <a:off x="9629775" y="4152900"/>
              <a:ext cx="382905" cy="1748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Rectángulo 26"/>
            <p:cNvSpPr/>
            <p:nvPr/>
          </p:nvSpPr>
          <p:spPr>
            <a:xfrm>
              <a:off x="9791700" y="4662690"/>
              <a:ext cx="1590675" cy="7176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10999470" y="5292922"/>
              <a:ext cx="382905" cy="5480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Rectángulo 31"/>
            <p:cNvSpPr/>
            <p:nvPr/>
          </p:nvSpPr>
          <p:spPr>
            <a:xfrm>
              <a:off x="7815262" y="4480143"/>
              <a:ext cx="1433513" cy="7722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Rectángulo 32"/>
            <p:cNvSpPr/>
            <p:nvPr/>
          </p:nvSpPr>
          <p:spPr>
            <a:xfrm>
              <a:off x="8943975" y="4302839"/>
              <a:ext cx="563545" cy="653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Rectángulo 5"/>
          <p:cNvSpPr/>
          <p:nvPr/>
        </p:nvSpPr>
        <p:spPr>
          <a:xfrm>
            <a:off x="1290963" y="2256298"/>
            <a:ext cx="345903" cy="40119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141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10"/>
          <p:cNvSpPr txBox="1">
            <a:spLocks noChangeArrowheads="1"/>
          </p:cNvSpPr>
          <p:nvPr/>
        </p:nvSpPr>
        <p:spPr bwMode="auto">
          <a:xfrm flipH="1">
            <a:off x="5096488" y="1057100"/>
            <a:ext cx="352962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sz="1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FESTA</a:t>
            </a:r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 flipH="1">
            <a:off x="679731" y="1058484"/>
            <a:ext cx="355240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sz="1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Selective 1D TOCSY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381771"/>
            <a:ext cx="12192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00" dirty="0">
                <a:solidFill>
                  <a:schemeClr val="accent5">
                    <a:lumMod val="50000"/>
                  </a:schemeClr>
                </a:solidFill>
              </a:rPr>
              <a:t>L. </a:t>
            </a:r>
            <a:r>
              <a:rPr lang="en-GB" sz="1300" dirty="0" err="1">
                <a:solidFill>
                  <a:schemeClr val="accent5">
                    <a:lumMod val="50000"/>
                  </a:schemeClr>
                </a:solidFill>
              </a:rPr>
              <a:t>Castañar</a:t>
            </a:r>
            <a:r>
              <a:rPr lang="en-GB" sz="1300" dirty="0">
                <a:solidFill>
                  <a:schemeClr val="accent5">
                    <a:lumMod val="50000"/>
                  </a:schemeClr>
                </a:solidFill>
              </a:rPr>
              <a:t>, P. </a:t>
            </a:r>
            <a:r>
              <a:rPr lang="en-GB" sz="1300" dirty="0" err="1">
                <a:solidFill>
                  <a:schemeClr val="accent5">
                    <a:lumMod val="50000"/>
                  </a:schemeClr>
                </a:solidFill>
              </a:rPr>
              <a:t>Moutzouri</a:t>
            </a:r>
            <a:r>
              <a:rPr lang="en-GB" sz="1300" dirty="0">
                <a:solidFill>
                  <a:schemeClr val="accent5">
                    <a:lumMod val="50000"/>
                  </a:schemeClr>
                </a:solidFill>
              </a:rPr>
              <a:t>, T. M. Barbosa, C. F. </a:t>
            </a:r>
            <a:r>
              <a:rPr lang="en-GB" sz="1300" dirty="0" err="1">
                <a:solidFill>
                  <a:schemeClr val="accent5">
                    <a:lumMod val="50000"/>
                  </a:schemeClr>
                </a:solidFill>
              </a:rPr>
              <a:t>Tormena</a:t>
            </a:r>
            <a:r>
              <a:rPr lang="en-GB" sz="1300" dirty="0">
                <a:solidFill>
                  <a:schemeClr val="accent5">
                    <a:lumMod val="50000"/>
                  </a:schemeClr>
                </a:solidFill>
              </a:rPr>
              <a:t>, R. </a:t>
            </a:r>
            <a:r>
              <a:rPr lang="en-GB" sz="1300" dirty="0" err="1">
                <a:solidFill>
                  <a:schemeClr val="accent5">
                    <a:lumMod val="50000"/>
                  </a:schemeClr>
                </a:solidFill>
              </a:rPr>
              <a:t>Rittner</a:t>
            </a:r>
            <a:r>
              <a:rPr lang="en-GB" sz="1300" dirty="0">
                <a:solidFill>
                  <a:schemeClr val="accent5">
                    <a:lumMod val="50000"/>
                  </a:schemeClr>
                </a:solidFill>
              </a:rPr>
              <a:t>, A. R. Phillips, S. R. Coombes, M. Nilsson, G. A. Morris</a:t>
            </a:r>
          </a:p>
          <a:p>
            <a:pPr algn="ctr"/>
            <a:r>
              <a:rPr lang="en-GB" sz="13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1300" i="1" dirty="0">
                <a:solidFill>
                  <a:schemeClr val="accent5">
                    <a:lumMod val="50000"/>
                  </a:schemeClr>
                </a:solidFill>
              </a:rPr>
              <a:t>Anal. Chem. </a:t>
            </a:r>
            <a:r>
              <a:rPr lang="en-GB" sz="1300" b="1" dirty="0">
                <a:solidFill>
                  <a:schemeClr val="accent5">
                    <a:lumMod val="50000"/>
                  </a:schemeClr>
                </a:solidFill>
              </a:rPr>
              <a:t>2018</a:t>
            </a:r>
            <a:r>
              <a:rPr lang="en-GB" sz="13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GB" sz="1300" i="1" dirty="0">
                <a:solidFill>
                  <a:schemeClr val="accent5">
                    <a:lumMod val="50000"/>
                  </a:schemeClr>
                </a:solidFill>
              </a:rPr>
              <a:t>90</a:t>
            </a:r>
            <a:r>
              <a:rPr lang="en-GB" sz="1300" dirty="0">
                <a:solidFill>
                  <a:schemeClr val="accent5">
                    <a:lumMod val="50000"/>
                  </a:schemeClr>
                </a:solidFill>
              </a:rPr>
              <a:t>, 5445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-1399"/>
            <a:ext cx="12192000" cy="351868"/>
          </a:xfrm>
          <a:prstGeom prst="rect">
            <a:avLst/>
          </a:prstGeom>
          <a:solidFill>
            <a:srgbClr val="F8F8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New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NMR </a:t>
            </a: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methods             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			</a:t>
            </a: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						                      FESTA</a:t>
            </a:r>
            <a:endParaRPr lang="en-GB" sz="1400" b="1" dirty="0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1744960" y="6535938"/>
            <a:ext cx="4024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a-ES" sz="12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32</a:t>
            </a:r>
            <a:endParaRPr lang="ca-ES" sz="1200" b="1" dirty="0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10 Conector recto"/>
          <p:cNvCxnSpPr/>
          <p:nvPr/>
        </p:nvCxnSpPr>
        <p:spPr>
          <a:xfrm>
            <a:off x="-38100" y="356786"/>
            <a:ext cx="12240000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524000" y="443811"/>
            <a:ext cx="91641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/>
            <a:r>
              <a:rPr lang="en-GB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FESTA &amp; Drug mixture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76"/>
          <a:stretch/>
        </p:blipFill>
        <p:spPr>
          <a:xfrm>
            <a:off x="825388" y="1642486"/>
            <a:ext cx="7905920" cy="46132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73"/>
          <a:stretch/>
        </p:blipFill>
        <p:spPr>
          <a:xfrm>
            <a:off x="9224920" y="731179"/>
            <a:ext cx="2721266" cy="551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1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 Box 10"/>
          <p:cNvSpPr txBox="1">
            <a:spLocks noChangeArrowheads="1"/>
          </p:cNvSpPr>
          <p:nvPr/>
        </p:nvSpPr>
        <p:spPr bwMode="auto">
          <a:xfrm>
            <a:off x="3570133" y="925115"/>
            <a:ext cx="1951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/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GNAT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3570133" y="1294167"/>
            <a:ext cx="1941352" cy="1786812"/>
          </a:xfrm>
          <a:prstGeom prst="roundRect">
            <a:avLst>
              <a:gd name="adj" fmla="val 2703"/>
            </a:avLst>
          </a:prstGeom>
          <a:solidFill>
            <a:srgbClr val="F9FBFD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Text Box 10"/>
          <p:cNvSpPr txBox="1">
            <a:spLocks noChangeArrowheads="1"/>
          </p:cNvSpPr>
          <p:nvPr/>
        </p:nvSpPr>
        <p:spPr bwMode="auto">
          <a:xfrm>
            <a:off x="6666266" y="830354"/>
            <a:ext cx="1941352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MAGNATE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6666266" y="1294167"/>
            <a:ext cx="1941352" cy="1777894"/>
          </a:xfrm>
          <a:prstGeom prst="roundRect">
            <a:avLst>
              <a:gd name="adj" fmla="val 2703"/>
            </a:avLst>
          </a:prstGeom>
          <a:solidFill>
            <a:srgbClr val="F9FBFD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Text Box 10"/>
          <p:cNvSpPr txBox="1">
            <a:spLocks noChangeArrowheads="1"/>
          </p:cNvSpPr>
          <p:nvPr/>
        </p:nvSpPr>
        <p:spPr bwMode="auto">
          <a:xfrm>
            <a:off x="3432810" y="428388"/>
            <a:ext cx="5326380" cy="49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sz="20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New </a:t>
            </a:r>
            <a:r>
              <a:rPr lang="en-GB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NMR software</a:t>
            </a:r>
          </a:p>
        </p:txBody>
      </p:sp>
      <p:pic>
        <p:nvPicPr>
          <p:cNvPr id="10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3"/>
          <a:stretch/>
        </p:blipFill>
        <p:spPr bwMode="auto">
          <a:xfrm>
            <a:off x="3580045" y="1311710"/>
            <a:ext cx="1941353" cy="1769269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2"/>
          <a:stretch/>
        </p:blipFill>
        <p:spPr bwMode="auto">
          <a:xfrm>
            <a:off x="6676179" y="1311711"/>
            <a:ext cx="1948183" cy="1760350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ounded Rectangle 36"/>
          <p:cNvSpPr/>
          <p:nvPr/>
        </p:nvSpPr>
        <p:spPr>
          <a:xfrm>
            <a:off x="425312" y="4585211"/>
            <a:ext cx="2160000" cy="1775442"/>
          </a:xfrm>
          <a:prstGeom prst="roundRect">
            <a:avLst>
              <a:gd name="adj" fmla="val 2703"/>
            </a:avLst>
          </a:prstGeom>
          <a:solidFill>
            <a:srgbClr val="F9FBFD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3379558" y="3965415"/>
            <a:ext cx="25270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/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Selective 1D </a:t>
            </a:r>
          </a:p>
          <a:p>
            <a:pPr algn="ctr" defTabSz="2949575"/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TOCSY-PSYCHE</a:t>
            </a:r>
          </a:p>
        </p:txBody>
      </p:sp>
      <p:sp>
        <p:nvSpPr>
          <p:cNvPr id="31" name="Rounded Rectangle 38"/>
          <p:cNvSpPr/>
          <p:nvPr/>
        </p:nvSpPr>
        <p:spPr>
          <a:xfrm>
            <a:off x="3538574" y="4585210"/>
            <a:ext cx="2160000" cy="1775442"/>
          </a:xfrm>
          <a:prstGeom prst="roundRect">
            <a:avLst>
              <a:gd name="adj" fmla="val 2703"/>
            </a:avLst>
          </a:prstGeom>
          <a:solidFill>
            <a:srgbClr val="F9FBFD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6499315" y="4007980"/>
            <a:ext cx="210933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REST</a:t>
            </a:r>
          </a:p>
        </p:txBody>
      </p:sp>
      <p:sp>
        <p:nvSpPr>
          <p:cNvPr id="36" name="Rounded Rectangle 42"/>
          <p:cNvSpPr/>
          <p:nvPr/>
        </p:nvSpPr>
        <p:spPr>
          <a:xfrm>
            <a:off x="6486615" y="4585210"/>
            <a:ext cx="2160000" cy="1775442"/>
          </a:xfrm>
          <a:prstGeom prst="roundRect">
            <a:avLst>
              <a:gd name="adj" fmla="val 2703"/>
            </a:avLst>
          </a:prstGeom>
          <a:solidFill>
            <a:srgbClr val="F9FBFD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9561379" y="4007152"/>
            <a:ext cx="2160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FESTA</a:t>
            </a:r>
          </a:p>
        </p:txBody>
      </p:sp>
      <p:sp>
        <p:nvSpPr>
          <p:cNvPr id="41" name="Rounded Rectangle 46"/>
          <p:cNvSpPr/>
          <p:nvPr/>
        </p:nvSpPr>
        <p:spPr>
          <a:xfrm>
            <a:off x="9542256" y="4585211"/>
            <a:ext cx="2160000" cy="1775442"/>
          </a:xfrm>
          <a:prstGeom prst="roundRect">
            <a:avLst>
              <a:gd name="adj" fmla="val 2703"/>
            </a:avLst>
          </a:prstGeom>
          <a:solidFill>
            <a:srgbClr val="F9FBFD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3432810" y="3495966"/>
            <a:ext cx="532638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sz="20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New </a:t>
            </a:r>
            <a:r>
              <a:rPr lang="en-GB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NMR methods</a:t>
            </a:r>
          </a:p>
        </p:txBody>
      </p:sp>
      <p:pic>
        <p:nvPicPr>
          <p:cNvPr id="45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036" y="4626460"/>
            <a:ext cx="1747907" cy="1725049"/>
          </a:xfrm>
          <a:prstGeom prst="rect">
            <a:avLst/>
          </a:prstGeom>
        </p:spPr>
      </p:pic>
      <p:pic>
        <p:nvPicPr>
          <p:cNvPr id="48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62" y="4522758"/>
            <a:ext cx="1934105" cy="1810463"/>
          </a:xfrm>
          <a:prstGeom prst="rect">
            <a:avLst/>
          </a:prstGeom>
        </p:spPr>
      </p:pic>
      <p:pic>
        <p:nvPicPr>
          <p:cNvPr id="50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420" y="4629216"/>
            <a:ext cx="1848964" cy="1704005"/>
          </a:xfrm>
          <a:prstGeom prst="rect">
            <a:avLst/>
          </a:prstGeom>
        </p:spPr>
      </p:pic>
      <p:pic>
        <p:nvPicPr>
          <p:cNvPr id="51" name="Picture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538" y="4604047"/>
            <a:ext cx="2034407" cy="1747462"/>
          </a:xfrm>
          <a:prstGeom prst="rect">
            <a:avLst/>
          </a:prstGeom>
        </p:spPr>
      </p:pic>
      <p:sp>
        <p:nvSpPr>
          <p:cNvPr id="52" name="Text Box 10"/>
          <p:cNvSpPr txBox="1">
            <a:spLocks noChangeArrowheads="1"/>
          </p:cNvSpPr>
          <p:nvPr/>
        </p:nvSpPr>
        <p:spPr bwMode="auto">
          <a:xfrm>
            <a:off x="425312" y="4007981"/>
            <a:ext cx="2160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PSYCHE-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iDOSY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37451" y="4918"/>
            <a:ext cx="12192000" cy="351868"/>
          </a:xfrm>
          <a:prstGeom prst="rect">
            <a:avLst/>
          </a:prstGeom>
          <a:solidFill>
            <a:srgbClr val="F8F8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Our recent work </a:t>
            </a: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on the analysis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of </a:t>
            </a: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mixtures				 			                 Summary</a:t>
            </a:r>
            <a:endParaRPr lang="en-GB" sz="1400" b="1" dirty="0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10 Conector recto"/>
          <p:cNvCxnSpPr/>
          <p:nvPr/>
        </p:nvCxnSpPr>
        <p:spPr>
          <a:xfrm>
            <a:off x="-38100" y="356786"/>
            <a:ext cx="12240000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309925" y="6407939"/>
            <a:ext cx="26629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Anal. Chem. </a:t>
            </a:r>
            <a:r>
              <a:rPr lang="en-GB" sz="14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2018</a:t>
            </a: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, </a:t>
            </a:r>
            <a:r>
              <a:rPr lang="en-GB" sz="1400" i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90</a:t>
            </a: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, 5445</a:t>
            </a:r>
            <a:endParaRPr lang="en-GB" sz="1400" dirty="0">
              <a:latin typeface="Bookman Old Style" panose="0205060405050502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79171" y="6406204"/>
            <a:ext cx="30315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i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Chem. Commun. </a:t>
            </a:r>
            <a:r>
              <a:rPr lang="it-IT" sz="14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2017</a:t>
            </a:r>
            <a:r>
              <a:rPr lang="it-IT" sz="1400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, </a:t>
            </a:r>
            <a:r>
              <a:rPr lang="it-IT" sz="1400" i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53</a:t>
            </a:r>
            <a:r>
              <a:rPr lang="it-IT" sz="1400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, 7461</a:t>
            </a:r>
            <a:endParaRPr lang="en-GB" sz="1400" dirty="0">
              <a:latin typeface="Bookman Old Style" panose="02050604050505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79558" y="6406372"/>
            <a:ext cx="25346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RSC Adv. </a:t>
            </a:r>
            <a:r>
              <a:rPr lang="en-GB" sz="14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2016</a:t>
            </a: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, </a:t>
            </a:r>
            <a:r>
              <a:rPr lang="en-GB" sz="1400" i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6</a:t>
            </a: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, 100063</a:t>
            </a:r>
            <a:endParaRPr lang="en-GB" sz="1400" dirty="0">
              <a:latin typeface="Bookman Old Style" panose="02050604050505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9367" y="6378772"/>
            <a:ext cx="27061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i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Angew. Chem. Int. Ed. </a:t>
            </a:r>
            <a:r>
              <a:rPr lang="en-GB" sz="14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2016</a:t>
            </a:r>
            <a:r>
              <a:rPr lang="en-GB" sz="1400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,</a:t>
            </a:r>
          </a:p>
          <a:p>
            <a:pPr algn="ctr"/>
            <a:r>
              <a:rPr lang="en-GB" sz="1400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GB" sz="1400" i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55</a:t>
            </a: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, 15579</a:t>
            </a:r>
          </a:p>
        </p:txBody>
      </p:sp>
      <p:sp>
        <p:nvSpPr>
          <p:cNvPr id="6" name="Rectangle 5"/>
          <p:cNvSpPr/>
          <p:nvPr/>
        </p:nvSpPr>
        <p:spPr>
          <a:xfrm>
            <a:off x="6676179" y="3119276"/>
            <a:ext cx="19324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i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in preparation</a:t>
            </a:r>
            <a:endParaRPr lang="en-GB" sz="1400" dirty="0">
              <a:latin typeface="Bookman Old Style" panose="02050604050505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4573" y="3123200"/>
            <a:ext cx="24817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i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Magn. Reson. Chem. </a:t>
            </a:r>
            <a:r>
              <a:rPr lang="it-IT" sz="14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2018</a:t>
            </a:r>
            <a:endParaRPr lang="en-GB" sz="1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36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314965" y="480180"/>
            <a:ext cx="5556329" cy="7848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Manchester NMR Methodology Group</a:t>
            </a:r>
          </a:p>
          <a:p>
            <a:pPr algn="ctr"/>
            <a:endParaRPr lang="en-GB" sz="5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https://</a:t>
            </a:r>
            <a:r>
              <a:rPr lang="en-GB" sz="2000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nmr.chemistry.manchester.ac.uk/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1191"/>
            <a:ext cx="12192000" cy="298478"/>
          </a:xfrm>
          <a:prstGeom prst="rect">
            <a:avLst/>
          </a:prstGeom>
          <a:solidFill>
            <a:srgbClr val="F8F8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Pulse programs &amp; Data set &amp; Software</a:t>
            </a:r>
          </a:p>
        </p:txBody>
      </p:sp>
      <p:cxnSp>
        <p:nvCxnSpPr>
          <p:cNvPr id="8" name="10 Conector recto"/>
          <p:cNvCxnSpPr/>
          <p:nvPr/>
        </p:nvCxnSpPr>
        <p:spPr>
          <a:xfrm>
            <a:off x="-56644" y="299669"/>
            <a:ext cx="12316078" cy="6317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167" y="1475402"/>
            <a:ext cx="8636375" cy="241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41" y="4151213"/>
            <a:ext cx="3255962" cy="212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1"/>
          <a:stretch/>
        </p:blipFill>
        <p:spPr bwMode="auto">
          <a:xfrm>
            <a:off x="4603209" y="4167397"/>
            <a:ext cx="3012477" cy="228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930" y="4181662"/>
            <a:ext cx="3153445" cy="234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750166" y="1465962"/>
            <a:ext cx="8636375" cy="2420419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67" b="92966"/>
          <a:stretch/>
        </p:blipFill>
        <p:spPr bwMode="auto">
          <a:xfrm>
            <a:off x="613121" y="4113921"/>
            <a:ext cx="1447062" cy="26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1541" y="4151215"/>
            <a:ext cx="3255962" cy="2299487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59" b="93581"/>
          <a:stretch/>
        </p:blipFill>
        <p:spPr bwMode="auto">
          <a:xfrm>
            <a:off x="4559432" y="4128163"/>
            <a:ext cx="869665" cy="27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69" b="93987"/>
          <a:stretch/>
        </p:blipFill>
        <p:spPr bwMode="auto">
          <a:xfrm>
            <a:off x="8220787" y="4150928"/>
            <a:ext cx="2416094" cy="24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505645" y="4156039"/>
            <a:ext cx="3255962" cy="2299487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8234729" y="4157958"/>
            <a:ext cx="3255962" cy="2299487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26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2 Rectángulo"/>
          <p:cNvSpPr/>
          <p:nvPr/>
        </p:nvSpPr>
        <p:spPr>
          <a:xfrm>
            <a:off x="52799" y="910749"/>
            <a:ext cx="6196348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>
              <a:lnSpc>
                <a:spcPct val="150000"/>
              </a:lnSpc>
            </a:pPr>
            <a:r>
              <a:rPr lang="en-US" sz="16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Prof Gareth A. Morris    </a:t>
            </a:r>
          </a:p>
          <a:p>
            <a:pPr marL="361950" lvl="1">
              <a:lnSpc>
                <a:spcPct val="150000"/>
              </a:lnSpc>
            </a:pPr>
            <a:r>
              <a:rPr lang="en-US" sz="1600" dirty="0" err="1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Dr</a:t>
            </a:r>
            <a:r>
              <a:rPr lang="en-US" sz="16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Mathias Nilsson</a:t>
            </a:r>
          </a:p>
          <a:p>
            <a:pPr marL="361950" lvl="1">
              <a:lnSpc>
                <a:spcPct val="150000"/>
              </a:lnSpc>
            </a:pPr>
            <a:endParaRPr lang="en-US" sz="600" b="1" dirty="0" smtClean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361950" lvl="1" algn="just">
              <a:lnSpc>
                <a:spcPct val="150000"/>
              </a:lnSpc>
            </a:pPr>
            <a:r>
              <a:rPr lang="en-US" sz="1600" dirty="0" err="1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Guilherme</a:t>
            </a:r>
            <a:r>
              <a:rPr lang="en-US" sz="16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Dal </a:t>
            </a:r>
            <a:r>
              <a:rPr lang="en-US" sz="1600" dirty="0" err="1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Poggetto</a:t>
            </a:r>
            <a:endParaRPr lang="en-US" sz="1600" dirty="0" smtClean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361950" lvl="1" algn="just">
              <a:lnSpc>
                <a:spcPct val="150000"/>
              </a:lnSpc>
            </a:pPr>
            <a:r>
              <a:rPr lang="es-ES" sz="1600" dirty="0" err="1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Pinelopi</a:t>
            </a:r>
            <a:r>
              <a:rPr lang="es-ES" sz="16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s-ES" sz="1600" dirty="0" err="1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Moutzouri</a:t>
            </a:r>
            <a:endParaRPr lang="es-ES" sz="1600" dirty="0" smtClean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361950" lvl="1" algn="just">
              <a:lnSpc>
                <a:spcPct val="150000"/>
              </a:lnSpc>
            </a:pPr>
            <a:r>
              <a:rPr lang="en-US" sz="1600" dirty="0" err="1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Dr</a:t>
            </a:r>
            <a:r>
              <a:rPr lang="en-US" sz="16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Mohammadali</a:t>
            </a:r>
            <a:r>
              <a:rPr lang="en-US" sz="16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Foroozandeh</a:t>
            </a:r>
            <a:r>
              <a:rPr lang="en-US" sz="16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</a:p>
          <a:p>
            <a:pPr marL="361950" lvl="1" algn="just">
              <a:lnSpc>
                <a:spcPct val="150000"/>
              </a:lnSpc>
            </a:pPr>
            <a:r>
              <a:rPr lang="en-US" sz="1600" dirty="0" err="1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Dr</a:t>
            </a:r>
            <a:r>
              <a:rPr lang="en-US" sz="16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Ralph W. Adams</a:t>
            </a:r>
          </a:p>
          <a:p>
            <a:pPr marL="361950" lvl="1" algn="just">
              <a:lnSpc>
                <a:spcPct val="150000"/>
              </a:lnSpc>
            </a:pPr>
            <a:r>
              <a:rPr lang="en-US" sz="1600" dirty="0" err="1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Dr</a:t>
            </a:r>
            <a:r>
              <a:rPr lang="en-US" sz="16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Peter </a:t>
            </a:r>
            <a:r>
              <a:rPr lang="en-US" sz="1600" dirty="0" err="1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Kiraly</a:t>
            </a:r>
            <a:endParaRPr lang="en-US" sz="16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 descr="sponsor-lowre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582" y="4233792"/>
            <a:ext cx="1824707" cy="72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85"/>
          <a:stretch/>
        </p:blipFill>
        <p:spPr>
          <a:xfrm>
            <a:off x="11011300" y="6306157"/>
            <a:ext cx="896955" cy="40840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968259" y="53317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1950" lvl="1" algn="just">
              <a:lnSpc>
                <a:spcPct val="150000"/>
              </a:lnSpc>
            </a:pPr>
            <a:endParaRPr lang="en-US" sz="16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361950" lvl="1" algn="just">
              <a:lnSpc>
                <a:spcPct val="150000"/>
              </a:lnSpc>
            </a:pPr>
            <a:endParaRPr lang="en-US" sz="16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361950" lvl="1" algn="just">
              <a:lnSpc>
                <a:spcPct val="150000"/>
              </a:lnSpc>
            </a:pPr>
            <a:endParaRPr lang="es-ES" sz="16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"/>
          <a:stretch/>
        </p:blipFill>
        <p:spPr bwMode="auto">
          <a:xfrm>
            <a:off x="5574389" y="727561"/>
            <a:ext cx="6272056" cy="3268398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24292" y="3978784"/>
            <a:ext cx="2572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Collaborators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23631" y="4323083"/>
            <a:ext cx="6384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 smtClean="0">
                <a:latin typeface="Bookman Old Style" panose="02050604050505020204" pitchFamily="18" charset="0"/>
              </a:rPr>
              <a:t>Dr </a:t>
            </a:r>
            <a:r>
              <a:rPr lang="en-GB" sz="1600" dirty="0">
                <a:latin typeface="Bookman Old Style" panose="02050604050505020204" pitchFamily="18" charset="0"/>
              </a:rPr>
              <a:t>Steven Coombes (AstraZeneca)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atin typeface="Bookman Old Style" panose="02050604050505020204" pitchFamily="18" charset="0"/>
              </a:rPr>
              <a:t>Dr Andrew Phillips (AstraZeneca</a:t>
            </a:r>
            <a:r>
              <a:rPr lang="en-GB" sz="1600" dirty="0" smtClean="0">
                <a:latin typeface="Bookman Old Style" panose="020506040505050202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GB" sz="1600" dirty="0" err="1">
                <a:latin typeface="Bookman Old Style" panose="02050604050505020204" pitchFamily="18" charset="0"/>
              </a:rPr>
              <a:t>Th</a:t>
            </a:r>
            <a:r>
              <a:rPr lang="en-US" sz="1600" dirty="0" err="1">
                <a:latin typeface="Bookman Old Style" panose="02050604050505020204" pitchFamily="18" charset="0"/>
              </a:rPr>
              <a:t>aí</a:t>
            </a:r>
            <a:r>
              <a:rPr lang="en-GB" sz="1600" dirty="0">
                <a:latin typeface="Bookman Old Style" panose="02050604050505020204" pitchFamily="18" charset="0"/>
              </a:rPr>
              <a:t>s M. Barbosa (Univ. of </a:t>
            </a:r>
            <a:r>
              <a:rPr lang="en-GB" sz="1600" dirty="0" smtClean="0">
                <a:latin typeface="Bookman Old Style" panose="02050604050505020204" pitchFamily="18" charset="0"/>
              </a:rPr>
              <a:t>Campinas)</a:t>
            </a:r>
            <a:endParaRPr lang="en-GB" sz="1600" dirty="0">
              <a:latin typeface="Bookman Old Style" panose="020506040505050202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1600" dirty="0">
                <a:latin typeface="Bookman Old Style" panose="02050604050505020204" pitchFamily="18" charset="0"/>
              </a:rPr>
              <a:t>Prof </a:t>
            </a:r>
            <a:r>
              <a:rPr lang="en-GB" sz="1600" dirty="0" err="1">
                <a:latin typeface="Bookman Old Style" panose="02050604050505020204" pitchFamily="18" charset="0"/>
              </a:rPr>
              <a:t>Cláudio</a:t>
            </a:r>
            <a:r>
              <a:rPr lang="en-GB" sz="1600" dirty="0">
                <a:latin typeface="Bookman Old Style" panose="02050604050505020204" pitchFamily="18" charset="0"/>
              </a:rPr>
              <a:t> F. </a:t>
            </a:r>
            <a:r>
              <a:rPr lang="en-GB" sz="1600" dirty="0" err="1">
                <a:latin typeface="Bookman Old Style" panose="02050604050505020204" pitchFamily="18" charset="0"/>
              </a:rPr>
              <a:t>Tormena</a:t>
            </a:r>
            <a:r>
              <a:rPr lang="en-GB" sz="1600" dirty="0">
                <a:latin typeface="Bookman Old Style" panose="02050604050505020204" pitchFamily="18" charset="0"/>
              </a:rPr>
              <a:t> (Univ. of </a:t>
            </a:r>
            <a:r>
              <a:rPr lang="en-GB" sz="1600" dirty="0" smtClean="0">
                <a:latin typeface="Bookman Old Style" panose="02050604050505020204" pitchFamily="18" charset="0"/>
              </a:rPr>
              <a:t>Campinas)</a:t>
            </a:r>
            <a:endParaRPr lang="en-GB" sz="1600" dirty="0">
              <a:latin typeface="Bookman Old Style" panose="020506040505050202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1600" dirty="0">
                <a:latin typeface="Bookman Old Style" panose="02050604050505020204" pitchFamily="18" charset="0"/>
              </a:rPr>
              <a:t>Prof Roberto </a:t>
            </a:r>
            <a:r>
              <a:rPr lang="en-GB" sz="1600" dirty="0" err="1">
                <a:latin typeface="Bookman Old Style" panose="02050604050505020204" pitchFamily="18" charset="0"/>
              </a:rPr>
              <a:t>Rittner</a:t>
            </a:r>
            <a:r>
              <a:rPr lang="en-GB" sz="1600" dirty="0">
                <a:latin typeface="Bookman Old Style" panose="02050604050505020204" pitchFamily="18" charset="0"/>
              </a:rPr>
              <a:t> (Univ. of </a:t>
            </a:r>
            <a:r>
              <a:rPr lang="en-GB" sz="1600" dirty="0" smtClean="0">
                <a:latin typeface="Bookman Old Style" panose="02050604050505020204" pitchFamily="18" charset="0"/>
              </a:rPr>
              <a:t>Campinas)</a:t>
            </a:r>
            <a:endParaRPr lang="en-GB" sz="1600" dirty="0">
              <a:latin typeface="Bookman Old Style" panose="02050604050505020204" pitchFamily="18" charset="0"/>
            </a:endParaRPr>
          </a:p>
          <a:p>
            <a:pPr>
              <a:lnSpc>
                <a:spcPct val="150000"/>
              </a:lnSpc>
            </a:pPr>
            <a:endParaRPr lang="en-GB" sz="1600" dirty="0">
              <a:latin typeface="Bookman Old Style" panose="02050604050505020204" pitchFamily="18" charset="0"/>
            </a:endParaRPr>
          </a:p>
        </p:txBody>
      </p:sp>
      <p:pic>
        <p:nvPicPr>
          <p:cNvPr id="21" name="Picture 20" descr="AZlogo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427" y="5876255"/>
            <a:ext cx="1180700" cy="295175"/>
          </a:xfrm>
          <a:prstGeom prst="rect">
            <a:avLst/>
          </a:prstGeom>
        </p:spPr>
      </p:pic>
      <p:sp>
        <p:nvSpPr>
          <p:cNvPr id="2" name="AutoShape 2" descr="Resultado de imagen de University of Campinas, Campinas UNICAMP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373" y="6023843"/>
            <a:ext cx="553904" cy="58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564" y="5113851"/>
            <a:ext cx="1739370" cy="726788"/>
          </a:xfrm>
          <a:prstGeom prst="rect">
            <a:avLst/>
          </a:prstGeom>
        </p:spPr>
      </p:pic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0" y="1191"/>
            <a:ext cx="12192000" cy="298478"/>
          </a:xfrm>
          <a:prstGeom prst="rect">
            <a:avLst/>
          </a:prstGeom>
          <a:solidFill>
            <a:srgbClr val="F8F8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2949575">
              <a:lnSpc>
                <a:spcPts val="1400"/>
              </a:lnSpc>
              <a:spcBef>
                <a:spcPct val="50000"/>
              </a:spcBef>
            </a:pP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Acknowledgments</a:t>
            </a:r>
            <a:endParaRPr lang="en-GB" sz="1400" dirty="0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10 Conector recto"/>
          <p:cNvCxnSpPr/>
          <p:nvPr/>
        </p:nvCxnSpPr>
        <p:spPr>
          <a:xfrm>
            <a:off x="-56644" y="299669"/>
            <a:ext cx="12316078" cy="6317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24292" y="399517"/>
            <a:ext cx="5386089" cy="49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GB" sz="2000" b="1" dirty="0">
                <a:solidFill>
                  <a:srgbClr val="0070C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Manchester NMR Methodology Group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240" y="6070196"/>
            <a:ext cx="1052261" cy="449306"/>
          </a:xfrm>
          <a:prstGeom prst="rect">
            <a:avLst/>
          </a:prstGeom>
        </p:spPr>
      </p:pic>
      <p:pic>
        <p:nvPicPr>
          <p:cNvPr id="4" name="Picture 2" descr="C:\Users\LC\Desktop\WhatsApp Image 2018-06-21 at 19.01.56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927" y="4598376"/>
            <a:ext cx="3399080" cy="1911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35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7" t="13603"/>
          <a:stretch/>
        </p:blipFill>
        <p:spPr>
          <a:xfrm>
            <a:off x="571500" y="1288188"/>
            <a:ext cx="4890589" cy="2864641"/>
          </a:xfrm>
          <a:prstGeom prst="rect">
            <a:avLst/>
          </a:prstGeom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71500" y="455929"/>
            <a:ext cx="489058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1D </a:t>
            </a:r>
            <a:r>
              <a:rPr lang="en-GB" sz="2000" b="1" baseline="30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1</a:t>
            </a:r>
            <a:r>
              <a:rPr lang="en-GB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H NMR &amp; Mixture analysis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447801" y="4429613"/>
            <a:ext cx="336042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2949575">
              <a:lnSpc>
                <a:spcPct val="150000"/>
              </a:lnSpc>
            </a:pP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The most abundant nuclei High sensitivity</a:t>
            </a:r>
          </a:p>
          <a:p>
            <a:pPr defTabSz="2949575">
              <a:lnSpc>
                <a:spcPct val="150000"/>
              </a:lnSpc>
            </a:pP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Structural information</a:t>
            </a:r>
          </a:p>
          <a:p>
            <a:pPr defTabSz="2949575">
              <a:lnSpc>
                <a:spcPct val="150000"/>
              </a:lnSpc>
            </a:pP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Signal overlap</a:t>
            </a:r>
          </a:p>
          <a:p>
            <a:pPr defTabSz="2949575">
              <a:lnSpc>
                <a:spcPct val="150000"/>
              </a:lnSpc>
            </a:pP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Low resolution spectra</a:t>
            </a:r>
          </a:p>
        </p:txBody>
      </p:sp>
      <p:pic>
        <p:nvPicPr>
          <p:cNvPr id="37" name="Picture 2" descr="http://2.bp.blogspot.com/_nT11cKCgPww/TEptQFOpqdI/AAAAAAAAAWQ/R_0JPumaPoE/s1600/tick-cross.bmp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275442" y="4641751"/>
            <a:ext cx="164338" cy="15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://2.bp.blogspot.com/_nT11cKCgPww/TEptQFOpqdI/AAAAAAAAAWQ/R_0JPumaPoE/s1600/tick-cross.bmp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241237" y="5801479"/>
            <a:ext cx="221488" cy="20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://2.bp.blogspot.com/_nT11cKCgPww/TEptQFOpqdI/AAAAAAAAAWQ/R_0JPumaPoE/s1600/tick-cross.bmp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269812" y="5037817"/>
            <a:ext cx="164338" cy="15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2.bp.blogspot.com/_nT11cKCgPww/TEptQFOpqdI/AAAAAAAAAWQ/R_0JPumaPoE/s1600/tick-cross.bmp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269812" y="5466653"/>
            <a:ext cx="164338" cy="15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0" y="-1399"/>
            <a:ext cx="12192000" cy="351868"/>
          </a:xfrm>
          <a:prstGeom prst="rect">
            <a:avLst/>
          </a:prstGeom>
          <a:solidFill>
            <a:srgbClr val="F8F8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Introduction 	                        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			                  </a:t>
            </a: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                                                NMR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analysis of mixtures</a:t>
            </a:r>
          </a:p>
        </p:txBody>
      </p:sp>
      <p:cxnSp>
        <p:nvCxnSpPr>
          <p:cNvPr id="32" name="10 Conector recto"/>
          <p:cNvCxnSpPr/>
          <p:nvPr/>
        </p:nvCxnSpPr>
        <p:spPr>
          <a:xfrm>
            <a:off x="-38100" y="356786"/>
            <a:ext cx="12240000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11785224" y="6535938"/>
            <a:ext cx="3621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a-ES" sz="12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4</a:t>
            </a:r>
            <a:endParaRPr lang="ca-ES" sz="1200" b="1" dirty="0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" descr="http://2.bp.blogspot.com/_nT11cKCgPww/TEptQFOpqdI/AAAAAAAAAWQ/R_0JPumaPoE/s1600/tick-cross.bmp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239089" y="6237217"/>
            <a:ext cx="221488" cy="20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51"/>
          <p:cNvSpPr/>
          <p:nvPr/>
        </p:nvSpPr>
        <p:spPr>
          <a:xfrm>
            <a:off x="6331672" y="551158"/>
            <a:ext cx="58603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latin typeface="Bookman Old Style" panose="02050604050505020204" pitchFamily="18" charset="0"/>
              </a:rPr>
              <a:t>Strategies </a:t>
            </a:r>
            <a:r>
              <a:rPr lang="en-GB" sz="2000" b="1" dirty="0">
                <a:latin typeface="Bookman Old Style" panose="02050604050505020204" pitchFamily="18" charset="0"/>
              </a:rPr>
              <a:t>for alleviating overlap </a:t>
            </a:r>
          </a:p>
        </p:txBody>
      </p:sp>
      <p:sp>
        <p:nvSpPr>
          <p:cNvPr id="31" name="Rounded Rectangle 47"/>
          <p:cNvSpPr/>
          <p:nvPr/>
        </p:nvSpPr>
        <p:spPr>
          <a:xfrm>
            <a:off x="6636473" y="1645174"/>
            <a:ext cx="2340000" cy="2016000"/>
          </a:xfrm>
          <a:prstGeom prst="roundRect">
            <a:avLst>
              <a:gd name="adj" fmla="val 2703"/>
            </a:avLst>
          </a:prstGeom>
          <a:solidFill>
            <a:srgbClr val="F9FBFD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6645741" y="1128288"/>
            <a:ext cx="2366320" cy="41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Other </a:t>
            </a:r>
            <a:r>
              <a:rPr lang="en-GB" sz="1600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nuclei</a:t>
            </a:r>
            <a:endParaRPr lang="en-GB" sz="1600" dirty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864" y="1779859"/>
            <a:ext cx="2030097" cy="1812149"/>
          </a:xfrm>
          <a:prstGeom prst="rect">
            <a:avLst/>
          </a:prstGeom>
        </p:spPr>
      </p:pic>
      <p:sp>
        <p:nvSpPr>
          <p:cNvPr id="36" name="Rounded Rectangle 48"/>
          <p:cNvSpPr/>
          <p:nvPr/>
        </p:nvSpPr>
        <p:spPr>
          <a:xfrm>
            <a:off x="9446632" y="1645174"/>
            <a:ext cx="2340000" cy="2016000"/>
          </a:xfrm>
          <a:prstGeom prst="roundRect">
            <a:avLst>
              <a:gd name="adj" fmla="val 2703"/>
            </a:avLst>
          </a:prstGeom>
          <a:solidFill>
            <a:srgbClr val="F9FBFD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9528707" y="1144261"/>
            <a:ext cx="2207030" cy="41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Spectral </a:t>
            </a:r>
            <a:r>
              <a:rPr lang="en-GB" sz="1600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editing</a:t>
            </a:r>
            <a:endParaRPr lang="en-GB" sz="1600" dirty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Picture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331" y="1725384"/>
            <a:ext cx="1923783" cy="1886393"/>
          </a:xfrm>
          <a:prstGeom prst="rect">
            <a:avLst/>
          </a:prstGeom>
        </p:spPr>
      </p:pic>
      <p:sp>
        <p:nvSpPr>
          <p:cNvPr id="51" name="Rounded Rectangle 49"/>
          <p:cNvSpPr/>
          <p:nvPr/>
        </p:nvSpPr>
        <p:spPr>
          <a:xfrm>
            <a:off x="6654800" y="4436874"/>
            <a:ext cx="2340000" cy="2016000"/>
          </a:xfrm>
          <a:prstGeom prst="roundRect">
            <a:avLst>
              <a:gd name="adj" fmla="val 2703"/>
            </a:avLst>
          </a:prstGeom>
          <a:solidFill>
            <a:srgbClr val="F9FBFD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 Box 10"/>
          <p:cNvSpPr txBox="1">
            <a:spLocks noChangeArrowheads="1"/>
          </p:cNvSpPr>
          <p:nvPr/>
        </p:nvSpPr>
        <p:spPr bwMode="auto">
          <a:xfrm>
            <a:off x="6705601" y="3895358"/>
            <a:ext cx="22333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sz="1600" dirty="0" err="1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nD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NMR</a:t>
            </a:r>
            <a:endParaRPr lang="en-GB" sz="1600" dirty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46"/>
          <p:cNvSpPr/>
          <p:nvPr/>
        </p:nvSpPr>
        <p:spPr>
          <a:xfrm>
            <a:off x="6968450" y="4594166"/>
            <a:ext cx="1520995" cy="15307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649" y="4554539"/>
            <a:ext cx="1892730" cy="1830695"/>
          </a:xfrm>
          <a:prstGeom prst="rect">
            <a:avLst/>
          </a:prstGeom>
        </p:spPr>
      </p:pic>
      <p:sp>
        <p:nvSpPr>
          <p:cNvPr id="29" name="Rounded Rectangle 27"/>
          <p:cNvSpPr/>
          <p:nvPr/>
        </p:nvSpPr>
        <p:spPr>
          <a:xfrm>
            <a:off x="9445224" y="4445779"/>
            <a:ext cx="2340000" cy="2016000"/>
          </a:xfrm>
          <a:prstGeom prst="roundRect">
            <a:avLst>
              <a:gd name="adj" fmla="val 2703"/>
            </a:avLst>
          </a:prstGeom>
          <a:solidFill>
            <a:srgbClr val="F9FBFD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9469967" y="3897255"/>
            <a:ext cx="2290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Pure shift NMR</a:t>
            </a:r>
          </a:p>
        </p:txBody>
      </p:sp>
      <p:pic>
        <p:nvPicPr>
          <p:cNvPr id="42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998" y="4540400"/>
            <a:ext cx="1924516" cy="187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2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4131" y="1236105"/>
            <a:ext cx="90037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6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Thank you very much for your attention!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8064" cy="8432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340" y="151154"/>
            <a:ext cx="1768752" cy="5409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54103" y="3939823"/>
            <a:ext cx="33858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>
                <a:solidFill>
                  <a:srgbClr val="0070C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Laura </a:t>
            </a:r>
            <a:r>
              <a:rPr lang="en-GB" sz="2200" b="1" dirty="0" err="1">
                <a:solidFill>
                  <a:srgbClr val="0070C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Casta</a:t>
            </a:r>
            <a:r>
              <a:rPr lang="es-ES" sz="2200" b="1" dirty="0">
                <a:solidFill>
                  <a:srgbClr val="0070C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ña</a:t>
            </a:r>
            <a:r>
              <a:rPr lang="en-GB" sz="2200" b="1" dirty="0">
                <a:solidFill>
                  <a:srgbClr val="0070C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 </a:t>
            </a:r>
            <a:r>
              <a:rPr lang="en-GB" sz="2200" b="1" dirty="0" err="1">
                <a:solidFill>
                  <a:srgbClr val="0070C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Acedo</a:t>
            </a:r>
            <a:endParaRPr lang="en-GB" sz="2200" b="1" dirty="0">
              <a:solidFill>
                <a:srgbClr val="0070C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94469" y="4450190"/>
            <a:ext cx="4705135" cy="14995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GB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NMR Methodology group</a:t>
            </a:r>
          </a:p>
          <a:p>
            <a:pPr algn="ctr">
              <a:lnSpc>
                <a:spcPct val="130000"/>
              </a:lnSpc>
            </a:pP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The University of Manchester</a:t>
            </a:r>
          </a:p>
          <a:p>
            <a:pPr algn="ctr">
              <a:lnSpc>
                <a:spcPct val="130000"/>
              </a:lnSpc>
            </a:pPr>
            <a:endParaRPr lang="en-GB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laura.castanaracedo@manchester.ac.uk</a:t>
            </a:r>
          </a:p>
        </p:txBody>
      </p:sp>
    </p:spTree>
    <p:extLst>
      <p:ext uri="{BB962C8B-B14F-4D97-AF65-F5344CB8AC3E}">
        <p14:creationId xmlns:p14="http://schemas.microsoft.com/office/powerpoint/2010/main" val="411010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 Box 10"/>
          <p:cNvSpPr txBox="1">
            <a:spLocks noChangeArrowheads="1"/>
          </p:cNvSpPr>
          <p:nvPr/>
        </p:nvSpPr>
        <p:spPr bwMode="auto">
          <a:xfrm>
            <a:off x="3570133" y="1025699"/>
            <a:ext cx="1951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/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GNAT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3570133" y="1413039"/>
            <a:ext cx="1941352" cy="1883988"/>
          </a:xfrm>
          <a:prstGeom prst="roundRect">
            <a:avLst>
              <a:gd name="adj" fmla="val 2703"/>
            </a:avLst>
          </a:prstGeom>
          <a:solidFill>
            <a:srgbClr val="F9FBFD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Text Box 10"/>
          <p:cNvSpPr txBox="1">
            <a:spLocks noChangeArrowheads="1"/>
          </p:cNvSpPr>
          <p:nvPr/>
        </p:nvSpPr>
        <p:spPr bwMode="auto">
          <a:xfrm>
            <a:off x="6666266" y="940082"/>
            <a:ext cx="1941352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MAGNATE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6666266" y="1413039"/>
            <a:ext cx="1941352" cy="1883988"/>
          </a:xfrm>
          <a:prstGeom prst="roundRect">
            <a:avLst>
              <a:gd name="adj" fmla="val 2703"/>
            </a:avLst>
          </a:prstGeom>
          <a:solidFill>
            <a:srgbClr val="F9FBFD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Text Box 10"/>
          <p:cNvSpPr txBox="1">
            <a:spLocks noChangeArrowheads="1"/>
          </p:cNvSpPr>
          <p:nvPr/>
        </p:nvSpPr>
        <p:spPr bwMode="auto">
          <a:xfrm>
            <a:off x="3432810" y="428388"/>
            <a:ext cx="532638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sz="20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New NMR </a:t>
            </a:r>
            <a:r>
              <a:rPr lang="en-GB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software</a:t>
            </a:r>
          </a:p>
        </p:txBody>
      </p:sp>
      <p:pic>
        <p:nvPicPr>
          <p:cNvPr id="10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3"/>
          <a:stretch/>
        </p:blipFill>
        <p:spPr bwMode="auto">
          <a:xfrm>
            <a:off x="3580045" y="1430582"/>
            <a:ext cx="1941353" cy="1848066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2"/>
          <a:stretch/>
        </p:blipFill>
        <p:spPr bwMode="auto">
          <a:xfrm>
            <a:off x="6676179" y="1430582"/>
            <a:ext cx="1948183" cy="1856087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ounded Rectangle 36"/>
          <p:cNvSpPr/>
          <p:nvPr/>
        </p:nvSpPr>
        <p:spPr>
          <a:xfrm>
            <a:off x="699632" y="4713227"/>
            <a:ext cx="2160000" cy="1872000"/>
          </a:xfrm>
          <a:prstGeom prst="roundRect">
            <a:avLst>
              <a:gd name="adj" fmla="val 2703"/>
            </a:avLst>
          </a:prstGeom>
          <a:solidFill>
            <a:srgbClr val="F9FBFD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3406990" y="4093431"/>
            <a:ext cx="25270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/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Selective 1D </a:t>
            </a:r>
          </a:p>
          <a:p>
            <a:pPr algn="ctr" defTabSz="2949575"/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TOCSY-PSYCHE</a:t>
            </a:r>
          </a:p>
        </p:txBody>
      </p:sp>
      <p:sp>
        <p:nvSpPr>
          <p:cNvPr id="31" name="Rounded Rectangle 38"/>
          <p:cNvSpPr/>
          <p:nvPr/>
        </p:nvSpPr>
        <p:spPr>
          <a:xfrm>
            <a:off x="3566006" y="4713226"/>
            <a:ext cx="2160000" cy="1872000"/>
          </a:xfrm>
          <a:prstGeom prst="roundRect">
            <a:avLst>
              <a:gd name="adj" fmla="val 2703"/>
            </a:avLst>
          </a:prstGeom>
          <a:solidFill>
            <a:srgbClr val="F9FBFD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6453595" y="4135996"/>
            <a:ext cx="210933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REST</a:t>
            </a:r>
          </a:p>
        </p:txBody>
      </p:sp>
      <p:sp>
        <p:nvSpPr>
          <p:cNvPr id="36" name="Rounded Rectangle 42"/>
          <p:cNvSpPr/>
          <p:nvPr/>
        </p:nvSpPr>
        <p:spPr>
          <a:xfrm>
            <a:off x="6440895" y="4713226"/>
            <a:ext cx="2160000" cy="1872000"/>
          </a:xfrm>
          <a:prstGeom prst="roundRect">
            <a:avLst>
              <a:gd name="adj" fmla="val 2703"/>
            </a:avLst>
          </a:prstGeom>
          <a:solidFill>
            <a:srgbClr val="F9FBFD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9304512" y="4135997"/>
            <a:ext cx="2160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FESTA</a:t>
            </a:r>
          </a:p>
        </p:txBody>
      </p:sp>
      <p:sp>
        <p:nvSpPr>
          <p:cNvPr id="41" name="Rounded Rectangle 46"/>
          <p:cNvSpPr/>
          <p:nvPr/>
        </p:nvSpPr>
        <p:spPr>
          <a:xfrm>
            <a:off x="9304512" y="4713227"/>
            <a:ext cx="2160000" cy="1872000"/>
          </a:xfrm>
          <a:prstGeom prst="roundRect">
            <a:avLst>
              <a:gd name="adj" fmla="val 2703"/>
            </a:avLst>
          </a:prstGeom>
          <a:solidFill>
            <a:srgbClr val="F9FBFD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3432810" y="3495966"/>
            <a:ext cx="5326380" cy="49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sz="20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New </a:t>
            </a:r>
            <a:r>
              <a:rPr lang="en-GB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NMR methods</a:t>
            </a:r>
          </a:p>
        </p:txBody>
      </p:sp>
      <p:pic>
        <p:nvPicPr>
          <p:cNvPr id="45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778" y="4781908"/>
            <a:ext cx="1770422" cy="1747270"/>
          </a:xfrm>
          <a:prstGeom prst="rect">
            <a:avLst/>
          </a:prstGeom>
        </p:spPr>
      </p:pic>
      <p:pic>
        <p:nvPicPr>
          <p:cNvPr id="48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90" y="4678206"/>
            <a:ext cx="1972998" cy="1846870"/>
          </a:xfrm>
          <a:prstGeom prst="rect">
            <a:avLst/>
          </a:prstGeom>
        </p:spPr>
      </p:pic>
      <p:pic>
        <p:nvPicPr>
          <p:cNvPr id="50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715" y="4775520"/>
            <a:ext cx="1898389" cy="1749555"/>
          </a:xfrm>
          <a:prstGeom prst="rect">
            <a:avLst/>
          </a:prstGeom>
        </p:spPr>
      </p:pic>
      <p:pic>
        <p:nvPicPr>
          <p:cNvPr id="51" name="Picture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348" y="4777782"/>
            <a:ext cx="2046877" cy="1758173"/>
          </a:xfrm>
          <a:prstGeom prst="rect">
            <a:avLst/>
          </a:prstGeom>
        </p:spPr>
      </p:pic>
      <p:sp>
        <p:nvSpPr>
          <p:cNvPr id="52" name="Text Box 10"/>
          <p:cNvSpPr txBox="1">
            <a:spLocks noChangeArrowheads="1"/>
          </p:cNvSpPr>
          <p:nvPr/>
        </p:nvSpPr>
        <p:spPr bwMode="auto">
          <a:xfrm>
            <a:off x="699632" y="4135997"/>
            <a:ext cx="2160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PSYCHE-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iDOSY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0" y="-1399"/>
            <a:ext cx="12192000" cy="351868"/>
          </a:xfrm>
          <a:prstGeom prst="rect">
            <a:avLst/>
          </a:prstGeom>
          <a:solidFill>
            <a:srgbClr val="F8F8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Our </a:t>
            </a: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recent work                         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			                  </a:t>
            </a: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                                                NMR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analysis of mixtures</a:t>
            </a:r>
          </a:p>
        </p:txBody>
      </p:sp>
      <p:cxnSp>
        <p:nvCxnSpPr>
          <p:cNvPr id="32" name="10 Conector recto"/>
          <p:cNvCxnSpPr/>
          <p:nvPr/>
        </p:nvCxnSpPr>
        <p:spPr>
          <a:xfrm>
            <a:off x="-38100" y="356786"/>
            <a:ext cx="12240000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Rectangle 27"/>
          <p:cNvSpPr/>
          <p:nvPr/>
        </p:nvSpPr>
        <p:spPr>
          <a:xfrm>
            <a:off x="6463081" y="982387"/>
            <a:ext cx="2489575" cy="2441351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</a:t>
            </a:r>
          </a:p>
        </p:txBody>
      </p:sp>
      <p:sp>
        <p:nvSpPr>
          <p:cNvPr id="39" name="Rectangle 26"/>
          <p:cNvSpPr/>
          <p:nvPr/>
        </p:nvSpPr>
        <p:spPr>
          <a:xfrm>
            <a:off x="111129" y="3585234"/>
            <a:ext cx="11645900" cy="3272766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</a:t>
            </a: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1785224" y="6535938"/>
            <a:ext cx="3621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a-ES" sz="12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5</a:t>
            </a:r>
            <a:endParaRPr lang="ca-ES" sz="1200" b="1" dirty="0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91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-1399"/>
            <a:ext cx="12192000" cy="351868"/>
          </a:xfrm>
          <a:prstGeom prst="rect">
            <a:avLst/>
          </a:prstGeom>
          <a:solidFill>
            <a:srgbClr val="F8F8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New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NMR software </a:t>
            </a: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			                                                </a:t>
            </a: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GNAT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047901" y="478045"/>
            <a:ext cx="609620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sz="20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General </a:t>
            </a:r>
            <a:r>
              <a:rPr lang="en-GB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NMR </a:t>
            </a:r>
            <a:r>
              <a:rPr lang="en-GB" sz="20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Analysis Toolbox </a:t>
            </a:r>
            <a:r>
              <a:rPr lang="en-GB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(GNAT)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4" r="24654" b="9636"/>
          <a:stretch/>
        </p:blipFill>
        <p:spPr bwMode="auto">
          <a:xfrm>
            <a:off x="11310803" y="474703"/>
            <a:ext cx="655515" cy="69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10 Conector recto"/>
          <p:cNvCxnSpPr/>
          <p:nvPr/>
        </p:nvCxnSpPr>
        <p:spPr>
          <a:xfrm>
            <a:off x="1524001" y="356786"/>
            <a:ext cx="9138257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2"/>
          <a:stretch/>
        </p:blipFill>
        <p:spPr bwMode="auto">
          <a:xfrm>
            <a:off x="4884477" y="1408176"/>
            <a:ext cx="6756682" cy="450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1549866" y="6528039"/>
            <a:ext cx="913825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500" dirty="0">
                <a:solidFill>
                  <a:schemeClr val="accent5">
                    <a:lumMod val="50000"/>
                  </a:schemeClr>
                </a:solidFill>
              </a:rPr>
              <a:t>L. Castañar, G. Dal Poggetto, A. A. Colbourne, G. A. Morris, M. Nilsson, </a:t>
            </a:r>
            <a:r>
              <a:rPr lang="it-IT" sz="1500" i="1" dirty="0">
                <a:solidFill>
                  <a:schemeClr val="accent5">
                    <a:lumMod val="50000"/>
                  </a:schemeClr>
                </a:solidFill>
              </a:rPr>
              <a:t>Magn. Reson. Chem. </a:t>
            </a:r>
            <a:r>
              <a:rPr lang="it-IT" sz="1500" b="1" dirty="0">
                <a:solidFill>
                  <a:schemeClr val="accent5">
                    <a:lumMod val="50000"/>
                  </a:schemeClr>
                </a:solidFill>
              </a:rPr>
              <a:t>2018</a:t>
            </a:r>
            <a:r>
              <a:rPr lang="it-IT" sz="15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it-IT" sz="1500" i="1" dirty="0">
                <a:solidFill>
                  <a:schemeClr val="accent5">
                    <a:lumMod val="50000"/>
                  </a:schemeClr>
                </a:solidFill>
              </a:rPr>
              <a:t>56</a:t>
            </a:r>
            <a:r>
              <a:rPr lang="it-IT" sz="1500" dirty="0">
                <a:solidFill>
                  <a:schemeClr val="accent5">
                    <a:lumMod val="50000"/>
                  </a:schemeClr>
                </a:solidFill>
              </a:rPr>
              <a:t>, 546</a:t>
            </a:r>
            <a:endParaRPr lang="en-GB" sz="15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893621" y="5920642"/>
            <a:ext cx="67566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Bookman Old Style" panose="02050604050505020204" pitchFamily="18" charset="0"/>
              </a:rPr>
              <a:t>Main window of the graphical interface of the GNAT</a:t>
            </a:r>
          </a:p>
        </p:txBody>
      </p:sp>
      <p:cxnSp>
        <p:nvCxnSpPr>
          <p:cNvPr id="16" name="10 Conector recto"/>
          <p:cNvCxnSpPr/>
          <p:nvPr/>
        </p:nvCxnSpPr>
        <p:spPr>
          <a:xfrm>
            <a:off x="-38100" y="356786"/>
            <a:ext cx="12240000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1785224" y="6535938"/>
            <a:ext cx="3621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a-ES" sz="12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6</a:t>
            </a:r>
            <a:endParaRPr lang="ca-ES" sz="1200" b="1" dirty="0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080" y="1754323"/>
            <a:ext cx="4440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Bookman Old Style" panose="02050604050505020204" pitchFamily="18" charset="0"/>
              </a:rPr>
              <a:t>For processing, visualising, and </a:t>
            </a:r>
            <a:r>
              <a:rPr lang="en-GB" dirty="0">
                <a:latin typeface="Bookman Old Style" panose="02050604050505020204" pitchFamily="18" charset="0"/>
              </a:rPr>
              <a:t>analysing NMR </a:t>
            </a:r>
            <a:r>
              <a:rPr lang="en-GB" dirty="0" smtClean="0">
                <a:latin typeface="Bookman Old Style" panose="02050604050505020204" pitchFamily="18" charset="0"/>
              </a:rPr>
              <a:t>data</a:t>
            </a:r>
          </a:p>
          <a:p>
            <a:pPr>
              <a:lnSpc>
                <a:spcPct val="150000"/>
              </a:lnSpc>
            </a:pPr>
            <a:endParaRPr lang="en-GB" sz="600" dirty="0" smtClean="0">
              <a:latin typeface="Bookman Old Style" panose="0205060405050502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Bookman Old Style" panose="02050604050505020204" pitchFamily="18" charset="0"/>
              </a:rPr>
              <a:t>Based on the DOSY Toolbox 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Bookman Old Style" panose="02050604050505020204" pitchFamily="18" charset="0"/>
              </a:rPr>
              <a:t> </a:t>
            </a:r>
            <a:r>
              <a:rPr lang="en-GB" dirty="0" smtClean="0">
                <a:latin typeface="Bookman Old Style" panose="02050604050505020204" pitchFamily="18" charset="0"/>
              </a:rPr>
              <a:t>   </a:t>
            </a:r>
            <a:r>
              <a:rPr lang="en-GB" sz="1600" dirty="0" smtClean="0">
                <a:latin typeface="Bookman Old Style" panose="02050604050505020204" pitchFamily="18" charset="0"/>
              </a:rPr>
              <a:t>(</a:t>
            </a:r>
            <a:r>
              <a:rPr lang="it-IT" sz="1600" i="1" dirty="0">
                <a:latin typeface="Bookman Old Style" panose="02050604050505020204" pitchFamily="18" charset="0"/>
              </a:rPr>
              <a:t>J. Magn. Reson. </a:t>
            </a:r>
            <a:r>
              <a:rPr lang="it-IT" sz="1600" b="1" dirty="0">
                <a:latin typeface="Bookman Old Style" panose="02050604050505020204" pitchFamily="18" charset="0"/>
              </a:rPr>
              <a:t>2009</a:t>
            </a:r>
            <a:r>
              <a:rPr lang="it-IT" sz="1600" dirty="0">
                <a:latin typeface="Bookman Old Style" panose="02050604050505020204" pitchFamily="18" charset="0"/>
              </a:rPr>
              <a:t>, 200, </a:t>
            </a:r>
            <a:r>
              <a:rPr lang="it-IT" sz="1600" dirty="0" smtClean="0">
                <a:latin typeface="Bookman Old Style" panose="02050604050505020204" pitchFamily="18" charset="0"/>
              </a:rPr>
              <a:t>296)</a:t>
            </a:r>
          </a:p>
          <a:p>
            <a:pPr>
              <a:lnSpc>
                <a:spcPct val="150000"/>
              </a:lnSpc>
            </a:pPr>
            <a:endParaRPr lang="en-GB" sz="600" dirty="0" smtClean="0">
              <a:latin typeface="Bookman Old Style" panose="0205060405050502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Bookman Old Style" panose="02050604050505020204" pitchFamily="18" charset="0"/>
              </a:rPr>
              <a:t>Free &amp; open‐source software</a:t>
            </a:r>
          </a:p>
          <a:p>
            <a:pPr>
              <a:lnSpc>
                <a:spcPct val="150000"/>
              </a:lnSpc>
            </a:pPr>
            <a:endParaRPr lang="en-GB" sz="600" dirty="0" smtClean="0">
              <a:latin typeface="Bookman Old Style" panose="0205060405050502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Bookman Old Style" panose="02050604050505020204" pitchFamily="18" charset="0"/>
              </a:rPr>
              <a:t>User‐friendly </a:t>
            </a:r>
            <a:r>
              <a:rPr lang="en-GB" dirty="0">
                <a:latin typeface="Bookman Old Style" panose="02050604050505020204" pitchFamily="18" charset="0"/>
              </a:rPr>
              <a:t>graphical </a:t>
            </a:r>
            <a:r>
              <a:rPr lang="en-GB" dirty="0" smtClean="0">
                <a:latin typeface="Bookman Old Style" panose="02050604050505020204" pitchFamily="18" charset="0"/>
              </a:rPr>
              <a:t>interface</a:t>
            </a:r>
          </a:p>
          <a:p>
            <a:pPr>
              <a:lnSpc>
                <a:spcPct val="150000"/>
              </a:lnSpc>
            </a:pPr>
            <a:endParaRPr lang="en-GB" sz="600" dirty="0" smtClean="0">
              <a:latin typeface="Bookman Old Style" panose="0205060405050502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Bookman Old Style" panose="02050604050505020204" pitchFamily="18" charset="0"/>
              </a:rPr>
              <a:t>MATLAB</a:t>
            </a:r>
            <a:r>
              <a:rPr lang="en-GB" baseline="30000" dirty="0">
                <a:latin typeface="Bookman Old Style" panose="02050604050505020204" pitchFamily="18" charset="0"/>
              </a:rPr>
              <a:t>®</a:t>
            </a:r>
            <a:r>
              <a:rPr lang="en-GB" dirty="0">
                <a:latin typeface="Bookman Old Style" panose="02050604050505020204" pitchFamily="18" charset="0"/>
              </a:rPr>
              <a:t> </a:t>
            </a:r>
            <a:r>
              <a:rPr lang="en-GB" dirty="0" smtClean="0">
                <a:latin typeface="Bookman Old Style" panose="02050604050505020204" pitchFamily="18" charset="0"/>
              </a:rPr>
              <a:t>language (free‐standing </a:t>
            </a:r>
            <a:r>
              <a:rPr lang="en-GB" dirty="0">
                <a:latin typeface="Bookman Old Style" panose="02050604050505020204" pitchFamily="18" charset="0"/>
              </a:rPr>
              <a:t>compiled </a:t>
            </a:r>
            <a:r>
              <a:rPr lang="en-GB" dirty="0" smtClean="0">
                <a:latin typeface="Bookman Old Style" panose="02050604050505020204" pitchFamily="18" charset="0"/>
              </a:rPr>
              <a:t>versions available)</a:t>
            </a:r>
          </a:p>
        </p:txBody>
      </p:sp>
      <p:sp>
        <p:nvSpPr>
          <p:cNvPr id="2" name="Rectangle 1"/>
          <p:cNvSpPr/>
          <p:nvPr/>
        </p:nvSpPr>
        <p:spPr>
          <a:xfrm>
            <a:off x="11224543" y="440199"/>
            <a:ext cx="836609" cy="827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98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278105" y="2213372"/>
            <a:ext cx="2893971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Diffusion (</a:t>
            </a: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DOSY)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972008" y="4216445"/>
            <a:ext cx="3260005" cy="1746670"/>
            <a:chOff x="6386254" y="2383679"/>
            <a:chExt cx="2734641" cy="1331149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3" r="27502" b="34645"/>
            <a:stretch/>
          </p:blipFill>
          <p:spPr bwMode="auto">
            <a:xfrm>
              <a:off x="6386255" y="2383679"/>
              <a:ext cx="1988820" cy="1331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47" r="60257" b="34769"/>
            <a:stretch/>
          </p:blipFill>
          <p:spPr bwMode="auto">
            <a:xfrm>
              <a:off x="6386254" y="2601013"/>
              <a:ext cx="1253944" cy="1113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211" b="34645"/>
            <a:stretch/>
          </p:blipFill>
          <p:spPr bwMode="auto">
            <a:xfrm>
              <a:off x="8370326" y="2383679"/>
              <a:ext cx="750569" cy="1331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279130" y="4751614"/>
            <a:ext cx="289294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Relaxation (ROSY)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972006" y="4206012"/>
            <a:ext cx="3260006" cy="17554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3047901" y="478045"/>
            <a:ext cx="609620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sz="20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GNAT &amp; </a:t>
            </a:r>
            <a:r>
              <a:rPr lang="en-GB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Mixture analysis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972006" y="4216445"/>
            <a:ext cx="3260006" cy="174667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12"/>
          <p:cNvSpPr>
            <a:spLocks noChangeArrowheads="1"/>
          </p:cNvSpPr>
          <p:nvPr/>
        </p:nvSpPr>
        <p:spPr bwMode="auto">
          <a:xfrm>
            <a:off x="0" y="-1399"/>
            <a:ext cx="12192000" cy="351868"/>
          </a:xfrm>
          <a:prstGeom prst="rect">
            <a:avLst/>
          </a:prstGeom>
          <a:solidFill>
            <a:srgbClr val="F8F8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New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NMR software </a:t>
            </a: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			                                                </a:t>
            </a: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GNAT</a:t>
            </a: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4" r="24654" b="9636"/>
          <a:stretch/>
        </p:blipFill>
        <p:spPr bwMode="auto">
          <a:xfrm>
            <a:off x="11310803" y="474703"/>
            <a:ext cx="655515" cy="69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" name="10 Conector recto"/>
          <p:cNvCxnSpPr/>
          <p:nvPr/>
        </p:nvCxnSpPr>
        <p:spPr>
          <a:xfrm>
            <a:off x="1524001" y="356786"/>
            <a:ext cx="9138257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3" name="Rectangle 36"/>
          <p:cNvSpPr/>
          <p:nvPr/>
        </p:nvSpPr>
        <p:spPr>
          <a:xfrm>
            <a:off x="1549866" y="6528039"/>
            <a:ext cx="913825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500" dirty="0">
                <a:solidFill>
                  <a:schemeClr val="accent5">
                    <a:lumMod val="50000"/>
                  </a:schemeClr>
                </a:solidFill>
              </a:rPr>
              <a:t>L. Castañar, G. Dal Poggetto, A. A. Colbourne, G. A. Morris, M. Nilsson, </a:t>
            </a:r>
            <a:r>
              <a:rPr lang="it-IT" sz="1500" i="1" dirty="0">
                <a:solidFill>
                  <a:schemeClr val="accent5">
                    <a:lumMod val="50000"/>
                  </a:schemeClr>
                </a:solidFill>
              </a:rPr>
              <a:t>Magn. Reson. Chem. </a:t>
            </a:r>
            <a:r>
              <a:rPr lang="it-IT" sz="1500" b="1" dirty="0">
                <a:solidFill>
                  <a:schemeClr val="accent5">
                    <a:lumMod val="50000"/>
                  </a:schemeClr>
                </a:solidFill>
              </a:rPr>
              <a:t>2018</a:t>
            </a:r>
            <a:r>
              <a:rPr lang="it-IT" sz="15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it-IT" sz="1500" i="1" dirty="0">
                <a:solidFill>
                  <a:schemeClr val="accent5">
                    <a:lumMod val="50000"/>
                  </a:schemeClr>
                </a:solidFill>
              </a:rPr>
              <a:t>56</a:t>
            </a:r>
            <a:r>
              <a:rPr lang="it-IT" sz="1500" dirty="0">
                <a:solidFill>
                  <a:schemeClr val="accent5">
                    <a:lumMod val="50000"/>
                  </a:schemeClr>
                </a:solidFill>
              </a:rPr>
              <a:t>, 546</a:t>
            </a:r>
            <a:endParaRPr lang="en-GB" sz="15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4" name="10 Conector recto"/>
          <p:cNvCxnSpPr/>
          <p:nvPr/>
        </p:nvCxnSpPr>
        <p:spPr>
          <a:xfrm>
            <a:off x="-38100" y="356786"/>
            <a:ext cx="12240000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11785224" y="6535938"/>
            <a:ext cx="3621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a-ES" sz="12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7</a:t>
            </a:r>
            <a:endParaRPr lang="ca-ES" sz="1200" b="1" dirty="0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25"/>
          <a:stretch/>
        </p:blipFill>
        <p:spPr>
          <a:xfrm>
            <a:off x="3412731" y="4379257"/>
            <a:ext cx="3705577" cy="181043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1" b="51427"/>
          <a:stretch/>
        </p:blipFill>
        <p:spPr>
          <a:xfrm>
            <a:off x="3412731" y="1845347"/>
            <a:ext cx="3705577" cy="185595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109570" y="1575269"/>
            <a:ext cx="2879411" cy="1993412"/>
            <a:chOff x="7462210" y="1609013"/>
            <a:chExt cx="2879411" cy="1993412"/>
          </a:xfrm>
        </p:grpSpPr>
        <p:sp>
          <p:nvSpPr>
            <p:cNvPr id="6" name="Rectangle 5"/>
            <p:cNvSpPr/>
            <p:nvPr/>
          </p:nvSpPr>
          <p:spPr>
            <a:xfrm>
              <a:off x="7462213" y="3325827"/>
              <a:ext cx="2879407" cy="2685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267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58" r="22088" b="38840"/>
            <a:stretch/>
          </p:blipFill>
          <p:spPr bwMode="auto">
            <a:xfrm>
              <a:off x="7462210" y="1979675"/>
              <a:ext cx="2879411" cy="1354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3" t="53167" r="51648" b="33726"/>
            <a:stretch/>
          </p:blipFill>
          <p:spPr bwMode="auto">
            <a:xfrm>
              <a:off x="7614605" y="2670374"/>
              <a:ext cx="1634592" cy="331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4" t="69791" r="47925" b="19020"/>
            <a:stretch/>
          </p:blipFill>
          <p:spPr bwMode="auto">
            <a:xfrm>
              <a:off x="7614605" y="2985964"/>
              <a:ext cx="1772156" cy="283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5" t="83538" r="51647" b="2978"/>
            <a:stretch/>
          </p:blipFill>
          <p:spPr bwMode="auto">
            <a:xfrm>
              <a:off x="7614605" y="3261092"/>
              <a:ext cx="1634592" cy="34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25" r="47925" b="57740"/>
            <a:stretch/>
          </p:blipFill>
          <p:spPr bwMode="auto">
            <a:xfrm>
              <a:off x="7462210" y="2532808"/>
              <a:ext cx="1924551" cy="193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198" r="63252" b="67771"/>
            <a:stretch/>
          </p:blipFill>
          <p:spPr bwMode="auto">
            <a:xfrm>
              <a:off x="7462210" y="2282964"/>
              <a:ext cx="1358109" cy="253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90" t="-6985" r="11797" b="92342"/>
            <a:stretch/>
          </p:blipFill>
          <p:spPr bwMode="auto">
            <a:xfrm>
              <a:off x="7462210" y="1609013"/>
              <a:ext cx="2879411" cy="370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Rectangle 56"/>
            <p:cNvSpPr/>
            <p:nvPr/>
          </p:nvSpPr>
          <p:spPr>
            <a:xfrm>
              <a:off x="7462210" y="1788947"/>
              <a:ext cx="2879411" cy="1813478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" name="Group 1"/>
          <p:cNvGrpSpPr/>
          <p:nvPr/>
        </p:nvGrpSpPr>
        <p:grpSpPr>
          <a:xfrm>
            <a:off x="4690110" y="954878"/>
            <a:ext cx="2811780" cy="467726"/>
            <a:chOff x="3166110" y="1051049"/>
            <a:chExt cx="2811780" cy="467726"/>
          </a:xfrm>
        </p:grpSpPr>
        <p:sp>
          <p:nvSpPr>
            <p:cNvPr id="39" name="Rounded Rectangle 42"/>
            <p:cNvSpPr/>
            <p:nvPr/>
          </p:nvSpPr>
          <p:spPr>
            <a:xfrm>
              <a:off x="3296653" y="1161611"/>
              <a:ext cx="2510590" cy="357164"/>
            </a:xfrm>
            <a:prstGeom prst="roundRect">
              <a:avLst>
                <a:gd name="adj" fmla="val 12729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Text Box 10"/>
            <p:cNvSpPr txBox="1">
              <a:spLocks noChangeArrowheads="1"/>
            </p:cNvSpPr>
            <p:nvPr/>
          </p:nvSpPr>
          <p:spPr bwMode="auto">
            <a:xfrm>
              <a:off x="3166110" y="1051049"/>
              <a:ext cx="2811780" cy="460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defTabSz="2949575">
                <a:lnSpc>
                  <a:spcPct val="150000"/>
                </a:lnSpc>
              </a:pPr>
              <a:r>
                <a:rPr lang="en-GB" dirty="0" smtClean="0">
                  <a:solidFill>
                    <a:schemeClr val="accent5">
                      <a:lumMod val="7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Univariate </a:t>
              </a:r>
              <a:r>
                <a:rPr lang="en-GB" dirty="0">
                  <a:solidFill>
                    <a:schemeClr val="accent5">
                      <a:lumMod val="7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methods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123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350520" y="2763496"/>
            <a:ext cx="224028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SCORE/RSCORE</a:t>
            </a:r>
          </a:p>
          <a:p>
            <a:pPr algn="ctr" defTabSz="2949575">
              <a:lnSpc>
                <a:spcPct val="150000"/>
              </a:lnSpc>
            </a:pP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OUTSCORE</a:t>
            </a:r>
          </a:p>
          <a:p>
            <a:pPr algn="ctr" defTabSz="2949575">
              <a:lnSpc>
                <a:spcPct val="150000"/>
              </a:lnSpc>
            </a:pP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LOCODOSY</a:t>
            </a:r>
          </a:p>
          <a:p>
            <a:pPr algn="ctr" defTabSz="2949575">
              <a:lnSpc>
                <a:spcPct val="150000"/>
              </a:lnSpc>
            </a:pPr>
            <a:r>
              <a:rPr lang="en-GB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DECRA</a:t>
            </a:r>
            <a:endParaRPr lang="en-GB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650902" y="5521218"/>
            <a:ext cx="68901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Bookman Old Style" panose="02050604050505020204" pitchFamily="18" charset="0"/>
              </a:rPr>
              <a:t>PARAFAC analysis of the hydrolysis of maltotriose. </a:t>
            </a:r>
            <a:r>
              <a:rPr lang="en-GB" sz="1400" dirty="0" smtClean="0">
                <a:latin typeface="Bookman Old Style" panose="02050604050505020204" pitchFamily="18" charset="0"/>
              </a:rPr>
              <a:t>Diffusion </a:t>
            </a:r>
            <a:r>
              <a:rPr lang="en-GB" sz="1400" dirty="0">
                <a:latin typeface="Bookman Old Style" panose="02050604050505020204" pitchFamily="18" charset="0"/>
              </a:rPr>
              <a:t>NMR experiments were performed continuously over the course of the reaction.</a:t>
            </a:r>
          </a:p>
        </p:txBody>
      </p:sp>
      <p:grpSp>
        <p:nvGrpSpPr>
          <p:cNvPr id="17" name="Group 1"/>
          <p:cNvGrpSpPr/>
          <p:nvPr/>
        </p:nvGrpSpPr>
        <p:grpSpPr>
          <a:xfrm>
            <a:off x="4690110" y="954878"/>
            <a:ext cx="2811780" cy="467726"/>
            <a:chOff x="3166110" y="1051049"/>
            <a:chExt cx="2811780" cy="467726"/>
          </a:xfrm>
        </p:grpSpPr>
        <p:sp>
          <p:nvSpPr>
            <p:cNvPr id="18" name="Rounded Rectangle 42"/>
            <p:cNvSpPr/>
            <p:nvPr/>
          </p:nvSpPr>
          <p:spPr>
            <a:xfrm>
              <a:off x="3296653" y="1161611"/>
              <a:ext cx="2510590" cy="357164"/>
            </a:xfrm>
            <a:prstGeom prst="roundRect">
              <a:avLst>
                <a:gd name="adj" fmla="val 12729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3166110" y="1051049"/>
              <a:ext cx="2811780" cy="460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defTabSz="2949575">
                <a:lnSpc>
                  <a:spcPct val="150000"/>
                </a:lnSpc>
              </a:pPr>
              <a:r>
                <a:rPr lang="en-GB" dirty="0" smtClean="0">
                  <a:solidFill>
                    <a:schemeClr val="accent5">
                      <a:lumMod val="7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Multivariate </a:t>
              </a:r>
              <a:r>
                <a:rPr lang="en-GB" dirty="0">
                  <a:solidFill>
                    <a:schemeClr val="accent5">
                      <a:lumMod val="75000"/>
                    </a:schemeClr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methods</a:t>
              </a:r>
            </a:p>
          </p:txBody>
        </p:sp>
      </p:grp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3047901" y="478045"/>
            <a:ext cx="609620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sz="20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GNAT </a:t>
            </a:r>
            <a:r>
              <a:rPr lang="en-GB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&amp; Mixture analysis</a:t>
            </a: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0" y="-1399"/>
            <a:ext cx="12192000" cy="351868"/>
          </a:xfrm>
          <a:prstGeom prst="rect">
            <a:avLst/>
          </a:prstGeom>
          <a:solidFill>
            <a:srgbClr val="F8F8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New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NMR software </a:t>
            </a: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			                                                </a:t>
            </a:r>
            <a:r>
              <a:rPr lang="en-GB" sz="1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en-GB" sz="14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GNAT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4" r="24654" b="9636"/>
          <a:stretch/>
        </p:blipFill>
        <p:spPr bwMode="auto">
          <a:xfrm>
            <a:off x="11310803" y="474703"/>
            <a:ext cx="655515" cy="69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10 Conector recto"/>
          <p:cNvCxnSpPr/>
          <p:nvPr/>
        </p:nvCxnSpPr>
        <p:spPr>
          <a:xfrm>
            <a:off x="1524001" y="356786"/>
            <a:ext cx="9138257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Rectangle 36"/>
          <p:cNvSpPr/>
          <p:nvPr/>
        </p:nvSpPr>
        <p:spPr>
          <a:xfrm>
            <a:off x="1549866" y="6528039"/>
            <a:ext cx="913825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500" dirty="0">
                <a:solidFill>
                  <a:schemeClr val="accent5">
                    <a:lumMod val="50000"/>
                  </a:schemeClr>
                </a:solidFill>
              </a:rPr>
              <a:t>L. Castañar, G. Dal Poggetto, A. A. Colbourne, G. A. Morris, M. Nilsson, </a:t>
            </a:r>
            <a:r>
              <a:rPr lang="it-IT" sz="1500" i="1" dirty="0">
                <a:solidFill>
                  <a:schemeClr val="accent5">
                    <a:lumMod val="50000"/>
                  </a:schemeClr>
                </a:solidFill>
              </a:rPr>
              <a:t>Magn. Reson. Chem. </a:t>
            </a:r>
            <a:r>
              <a:rPr lang="it-IT" sz="1500" b="1" dirty="0">
                <a:solidFill>
                  <a:schemeClr val="accent5">
                    <a:lumMod val="50000"/>
                  </a:schemeClr>
                </a:solidFill>
              </a:rPr>
              <a:t>2018</a:t>
            </a:r>
            <a:r>
              <a:rPr lang="it-IT" sz="15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it-IT" sz="1500" i="1" dirty="0">
                <a:solidFill>
                  <a:schemeClr val="accent5">
                    <a:lumMod val="50000"/>
                  </a:schemeClr>
                </a:solidFill>
              </a:rPr>
              <a:t>56</a:t>
            </a:r>
            <a:r>
              <a:rPr lang="it-IT" sz="1500" dirty="0">
                <a:solidFill>
                  <a:schemeClr val="accent5">
                    <a:lumMod val="50000"/>
                  </a:schemeClr>
                </a:solidFill>
              </a:rPr>
              <a:t>, 546</a:t>
            </a:r>
            <a:endParaRPr lang="en-GB" sz="15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25" name="10 Conector recto"/>
          <p:cNvCxnSpPr/>
          <p:nvPr/>
        </p:nvCxnSpPr>
        <p:spPr>
          <a:xfrm>
            <a:off x="-38100" y="356786"/>
            <a:ext cx="12240000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1785224" y="6535938"/>
            <a:ext cx="3621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a-ES" sz="12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8</a:t>
            </a:r>
            <a:endParaRPr lang="ca-ES" sz="1200" b="1" dirty="0">
              <a:solidFill>
                <a:schemeClr val="tx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670048" y="2594093"/>
            <a:ext cx="233145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949575">
              <a:lnSpc>
                <a:spcPct val="150000"/>
              </a:lnSpc>
            </a:pPr>
            <a:r>
              <a:rPr lang="en-GB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FDM</a:t>
            </a: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/</a:t>
            </a:r>
            <a:r>
              <a:rPr lang="en-GB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RRT</a:t>
            </a:r>
            <a:endParaRPr lang="en-GB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algn="ctr" defTabSz="2949575">
              <a:lnSpc>
                <a:spcPct val="150000"/>
              </a:lnSpc>
            </a:pP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ICA</a:t>
            </a:r>
          </a:p>
          <a:p>
            <a:pPr algn="ctr" defTabSz="2949575">
              <a:lnSpc>
                <a:spcPct val="150000"/>
              </a:lnSpc>
            </a:pP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MRC</a:t>
            </a:r>
          </a:p>
          <a:p>
            <a:pPr algn="ctr" defTabSz="2949575">
              <a:lnSpc>
                <a:spcPct val="150000"/>
              </a:lnSpc>
            </a:pPr>
            <a:r>
              <a:rPr lang="en-GB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PARAFAC</a:t>
            </a:r>
            <a:endParaRPr lang="en-GB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algn="ctr" defTabSz="2949575">
              <a:lnSpc>
                <a:spcPct val="150000"/>
              </a:lnSpc>
            </a:pPr>
            <a:r>
              <a:rPr lang="en-GB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Slicing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15" y="1773163"/>
            <a:ext cx="6283571" cy="37271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95918" y="6020302"/>
            <a:ext cx="23743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500" i="1" dirty="0"/>
              <a:t>Anal. Chem. </a:t>
            </a:r>
            <a:r>
              <a:rPr lang="en-GB" sz="1500" b="1" dirty="0"/>
              <a:t>2009</a:t>
            </a:r>
            <a:r>
              <a:rPr lang="en-GB" sz="1500" dirty="0"/>
              <a:t>, </a:t>
            </a:r>
            <a:r>
              <a:rPr lang="en-GB" sz="1500" i="1" dirty="0"/>
              <a:t>81</a:t>
            </a:r>
            <a:r>
              <a:rPr lang="en-GB" sz="1500" dirty="0"/>
              <a:t>, 8119.</a:t>
            </a:r>
          </a:p>
        </p:txBody>
      </p:sp>
    </p:spTree>
    <p:extLst>
      <p:ext uri="{BB962C8B-B14F-4D97-AF65-F5344CB8AC3E}">
        <p14:creationId xmlns:p14="http://schemas.microsoft.com/office/powerpoint/2010/main" val="119372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17845</TotalTime>
  <Words>2924</Words>
  <Application>Microsoft Office PowerPoint</Application>
  <PresentationFormat>Custom</PresentationFormat>
  <Paragraphs>648</Paragraphs>
  <Slides>50</Slides>
  <Notes>48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Office Theme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</dc:creator>
  <cp:lastModifiedBy>LC</cp:lastModifiedBy>
  <cp:revision>451</cp:revision>
  <dcterms:created xsi:type="dcterms:W3CDTF">2016-06-13T16:27:08Z</dcterms:created>
  <dcterms:modified xsi:type="dcterms:W3CDTF">2018-07-09T10:22:08Z</dcterms:modified>
</cp:coreProperties>
</file>