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322" r:id="rId3"/>
    <p:sldId id="347" r:id="rId4"/>
    <p:sldId id="290" r:id="rId5"/>
    <p:sldId id="300" r:id="rId6"/>
    <p:sldId id="306" r:id="rId7"/>
    <p:sldId id="321" r:id="rId8"/>
    <p:sldId id="301" r:id="rId9"/>
    <p:sldId id="302" r:id="rId10"/>
    <p:sldId id="304" r:id="rId11"/>
    <p:sldId id="312" r:id="rId12"/>
    <p:sldId id="303" r:id="rId13"/>
    <p:sldId id="323" r:id="rId14"/>
    <p:sldId id="288" r:id="rId15"/>
    <p:sldId id="286" r:id="rId16"/>
    <p:sldId id="292" r:id="rId17"/>
    <p:sldId id="315" r:id="rId18"/>
    <p:sldId id="294" r:id="rId19"/>
    <p:sldId id="318" r:id="rId20"/>
    <p:sldId id="297" r:id="rId21"/>
    <p:sldId id="298" r:id="rId22"/>
    <p:sldId id="268" r:id="rId23"/>
    <p:sldId id="263" r:id="rId24"/>
    <p:sldId id="325" r:id="rId25"/>
    <p:sldId id="349" r:id="rId26"/>
    <p:sldId id="348" r:id="rId27"/>
    <p:sldId id="324" r:id="rId28"/>
    <p:sldId id="333" r:id="rId29"/>
    <p:sldId id="336" r:id="rId30"/>
    <p:sldId id="335" r:id="rId31"/>
    <p:sldId id="339" r:id="rId32"/>
    <p:sldId id="340" r:id="rId33"/>
    <p:sldId id="330" r:id="rId34"/>
    <p:sldId id="341" r:id="rId35"/>
    <p:sldId id="342" r:id="rId36"/>
    <p:sldId id="343" r:id="rId37"/>
    <p:sldId id="344" r:id="rId38"/>
    <p:sldId id="296" r:id="rId39"/>
    <p:sldId id="345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2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B02E4-1363-456F-BF5B-21E33068E960}" type="datetimeFigureOut">
              <a:rPr lang="en-GB" smtClean="0"/>
              <a:t>12/09/17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3A33A-5562-4A58-ABB7-7A16AF6B6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5599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5DD91-181D-4C39-8D81-BCC534BB1042}" type="datetimeFigureOut">
              <a:rPr lang="en-GB" smtClean="0"/>
              <a:t>12/09/17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A8CE8-3EEB-4BD6-A9FE-C28FBD6F73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31653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939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10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11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12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13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14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15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16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17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18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19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2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20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21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24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27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3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4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5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6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7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8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dirty="0">
              <a:latin typeface="Calibri"/>
              <a:ea typeface="MS PGothic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orbel" charset="0"/>
                <a:ea typeface="MS PGothic" charset="0"/>
                <a:cs typeface="MS PGothic" charset="0"/>
              </a:defRPr>
            </a:lvl9pPr>
          </a:lstStyle>
          <a:p>
            <a:fld id="{0956E161-2525-A84E-A198-5DDFC04AB8B3}" type="slidenum">
              <a:rPr kumimoji="0" lang="en-US">
                <a:latin typeface="Calibri"/>
              </a:rPr>
              <a:pPr/>
              <a:t>9</a:t>
            </a:fld>
            <a:endParaRPr kumimoji="0" lang="en-US" dirty="0"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2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09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60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5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4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5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2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7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2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9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59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14/06/2017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09D3E-A5E7-49D0-9B4A-1F234ECA3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5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7" Type="http://schemas.openxmlformats.org/officeDocument/2006/relationships/image" Target="../media/image13.emf"/><Relationship Id="rId8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7" Type="http://schemas.openxmlformats.org/officeDocument/2006/relationships/image" Target="../media/image22.emf"/><Relationship Id="rId8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emf"/><Relationship Id="rId5" Type="http://schemas.openxmlformats.org/officeDocument/2006/relationships/image" Target="../media/image24.emf"/><Relationship Id="rId6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4" Type="http://schemas.openxmlformats.org/officeDocument/2006/relationships/image" Target="../media/image3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mr.chemistry.manchester.ac.uk/pureshift" TargetMode="External"/><Relationship Id="rId4" Type="http://schemas.openxmlformats.org/officeDocument/2006/relationships/hyperlink" Target="http://dx.doi.org/10.17632/w9nz44cyft.1" TargetMode="External"/><Relationship Id="rId5" Type="http://schemas.openxmlformats.org/officeDocument/2006/relationships/hyperlink" Target="http://http://dx.doi.org/10.17632/rgj4jwcsnz.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52400" y="2273258"/>
            <a:ext cx="8839200" cy="69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prstTxWarp prst="textNoShape">
              <a:avLst/>
            </a:prstTxWarp>
          </a:bodyPr>
          <a:lstStyle/>
          <a:p>
            <a:pPr marL="381000" lvl="2" algn="ctr"/>
            <a:r>
              <a:rPr lang="en-US" sz="4000" b="1" dirty="0" smtClean="0">
                <a:latin typeface="Calibri "/>
              </a:rPr>
              <a:t>Practical Implementations</a:t>
            </a:r>
            <a:endParaRPr lang="en-US" sz="4000" b="1" dirty="0">
              <a:latin typeface="Calibri 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52400" y="3525795"/>
            <a:ext cx="8839200" cy="133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prstTxWarp prst="textNoShape">
              <a:avLst/>
            </a:prstTxWarp>
          </a:bodyPr>
          <a:lstStyle/>
          <a:p>
            <a:pPr marL="381000" lvl="2" algn="ctr"/>
            <a:r>
              <a:rPr lang="en-US" sz="2400" b="1" dirty="0" smtClean="0">
                <a:solidFill>
                  <a:srgbClr val="0070C0"/>
                </a:solidFill>
              </a:rPr>
              <a:t>Mathias Nilsson</a:t>
            </a:r>
          </a:p>
          <a:p>
            <a:pPr marL="381000" lvl="2" algn="ctr"/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Times" charset="0"/>
            </a:endParaRPr>
          </a:p>
          <a:p>
            <a:pPr marL="381000" lvl="2" algn="ctr"/>
            <a:r>
              <a:rPr lang="en-US" b="1" dirty="0" smtClean="0"/>
              <a:t>NMR Methodology Group</a:t>
            </a:r>
          </a:p>
          <a:p>
            <a:pPr marL="381000" lvl="2" algn="ctr"/>
            <a:r>
              <a:rPr lang="en-US" dirty="0" smtClean="0"/>
              <a:t> University of Manchester</a:t>
            </a:r>
            <a:endParaRPr lang="en-US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52400" y="5185720"/>
            <a:ext cx="8839200" cy="133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prstTxWarp prst="textNoShape">
              <a:avLst/>
            </a:prstTxWarp>
          </a:bodyPr>
          <a:lstStyle/>
          <a:p>
            <a:pPr marL="381000" lvl="2" algn="ctr"/>
            <a:r>
              <a:rPr lang="en-US" dirty="0" smtClean="0"/>
              <a:t>Manchester</a:t>
            </a:r>
            <a:endParaRPr lang="en-US" dirty="0"/>
          </a:p>
          <a:p>
            <a:pPr marL="381000" lvl="2" algn="ctr"/>
            <a:r>
              <a:rPr lang="en-US" dirty="0" smtClean="0"/>
              <a:t>September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, 2017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54" y="165250"/>
            <a:ext cx="2109432" cy="88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25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7157" y="815426"/>
            <a:ext cx="81785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10000"/>
                </a:solidFill>
              </a:rPr>
              <a:t>Calculated on the</a:t>
            </a:r>
            <a:r>
              <a:rPr lang="en-GB" sz="2000" b="1" dirty="0">
                <a:solidFill>
                  <a:srgbClr val="010000"/>
                </a:solidFill>
              </a:rPr>
              <a:t> </a:t>
            </a:r>
            <a:r>
              <a:rPr lang="en-GB" sz="2000" b="1" dirty="0" smtClean="0">
                <a:solidFill>
                  <a:srgbClr val="010000"/>
                </a:solidFill>
              </a:rPr>
              <a:t>fly </a:t>
            </a:r>
            <a:r>
              <a:rPr lang="en-GB" sz="2000" b="1" dirty="0">
                <a:solidFill>
                  <a:srgbClr val="010000"/>
                </a:solidFill>
              </a:rPr>
              <a:t>if </a:t>
            </a:r>
            <a:r>
              <a:rPr lang="en-GB" sz="2000" b="1" dirty="0" err="1" smtClean="0">
                <a:solidFill>
                  <a:srgbClr val="010000"/>
                </a:solidFill>
              </a:rPr>
              <a:t>kp_auto</a:t>
            </a:r>
            <a:r>
              <a:rPr lang="en-GB" sz="2000" b="1" dirty="0">
                <a:solidFill>
                  <a:srgbClr val="010000"/>
                </a:solidFill>
              </a:rPr>
              <a:t>=‘y’ [default]</a:t>
            </a:r>
          </a:p>
          <a:p>
            <a:r>
              <a:rPr lang="en-GB" sz="2000" b="1" dirty="0" smtClean="0">
                <a:solidFill>
                  <a:srgbClr val="010000"/>
                </a:solidFill>
              </a:rPr>
              <a:t>based on user parameters including </a:t>
            </a:r>
            <a:r>
              <a:rPr lang="en-GB" sz="2000" dirty="0" smtClean="0">
                <a:solidFill>
                  <a:srgbClr val="010000"/>
                </a:solidFill>
              </a:rPr>
              <a:t>(</a:t>
            </a:r>
            <a:r>
              <a:rPr lang="en-GB" sz="2000" i="1" dirty="0">
                <a:solidFill>
                  <a:srgbClr val="010000"/>
                </a:solidFill>
              </a:rPr>
              <a:t>a</a:t>
            </a:r>
            <a:r>
              <a:rPr lang="en-GB" sz="2000" dirty="0">
                <a:solidFill>
                  <a:srgbClr val="010000"/>
                </a:solidFill>
              </a:rPr>
              <a:t> for </a:t>
            </a:r>
            <a:r>
              <a:rPr lang="en-GB" sz="2000" i="1" dirty="0">
                <a:solidFill>
                  <a:srgbClr val="010000"/>
                </a:solidFill>
              </a:rPr>
              <a:t>active</a:t>
            </a:r>
            <a:r>
              <a:rPr lang="en-GB" sz="2000" dirty="0">
                <a:solidFill>
                  <a:srgbClr val="010000"/>
                </a:solidFill>
              </a:rPr>
              <a:t> spin</a:t>
            </a:r>
            <a:r>
              <a:rPr lang="en-GB" sz="2000" dirty="0" smtClean="0">
                <a:solidFill>
                  <a:srgbClr val="010000"/>
                </a:solidFill>
              </a:rPr>
              <a:t>)</a:t>
            </a:r>
            <a:r>
              <a:rPr lang="en-GB" sz="2000" b="1" dirty="0" smtClean="0">
                <a:solidFill>
                  <a:srgbClr val="010000"/>
                </a:solidFill>
              </a:rPr>
              <a:t>:</a:t>
            </a:r>
            <a:endParaRPr lang="en-GB" sz="2000" b="1" dirty="0">
              <a:solidFill>
                <a:srgbClr val="010000"/>
              </a:solidFill>
            </a:endParaRPr>
          </a:p>
          <a:p>
            <a:r>
              <a:rPr lang="en-GB" sz="2000" dirty="0" smtClean="0">
                <a:solidFill>
                  <a:srgbClr val="010000"/>
                </a:solidFill>
              </a:rPr>
              <a:t>	</a:t>
            </a:r>
            <a:r>
              <a:rPr lang="en-GB" sz="2000" dirty="0" err="1" smtClean="0">
                <a:solidFill>
                  <a:srgbClr val="010000"/>
                </a:solidFill>
              </a:rPr>
              <a:t>bw_a</a:t>
            </a:r>
            <a:r>
              <a:rPr lang="en-GB" sz="2000" dirty="0">
                <a:solidFill>
                  <a:srgbClr val="010000"/>
                </a:solidFill>
              </a:rPr>
              <a:t>		bandwidth</a:t>
            </a:r>
          </a:p>
          <a:p>
            <a:r>
              <a:rPr lang="en-GB" sz="2000" dirty="0" smtClean="0">
                <a:solidFill>
                  <a:srgbClr val="010000"/>
                </a:solidFill>
              </a:rPr>
              <a:t>	offset</a:t>
            </a:r>
            <a:r>
              <a:rPr lang="en-GB" sz="2000" dirty="0">
                <a:solidFill>
                  <a:srgbClr val="010000"/>
                </a:solidFill>
              </a:rPr>
              <a:t>	</a:t>
            </a:r>
          </a:p>
          <a:p>
            <a:r>
              <a:rPr lang="en-GB" sz="2000" dirty="0" smtClean="0">
                <a:solidFill>
                  <a:srgbClr val="010000"/>
                </a:solidFill>
              </a:rPr>
              <a:t>	</a:t>
            </a:r>
            <a:r>
              <a:rPr lang="en-GB" sz="2000" dirty="0" err="1" smtClean="0">
                <a:solidFill>
                  <a:srgbClr val="010000"/>
                </a:solidFill>
              </a:rPr>
              <a:t>kp_wave_a</a:t>
            </a:r>
            <a:r>
              <a:rPr lang="en-GB" sz="2000" dirty="0">
                <a:solidFill>
                  <a:srgbClr val="010000"/>
                </a:solidFill>
              </a:rPr>
              <a:t>	pulse shape (e.g. </a:t>
            </a:r>
            <a:r>
              <a:rPr lang="en-GB" sz="2000" dirty="0" err="1">
                <a:solidFill>
                  <a:srgbClr val="010000"/>
                </a:solidFill>
              </a:rPr>
              <a:t>rsnob</a:t>
            </a:r>
            <a:r>
              <a:rPr lang="en-GB" sz="2000" dirty="0">
                <a:solidFill>
                  <a:srgbClr val="010000"/>
                </a:solidFill>
              </a:rPr>
              <a:t> or psyche)</a:t>
            </a:r>
          </a:p>
          <a:p>
            <a:r>
              <a:rPr lang="en-GB" sz="2000" dirty="0" smtClean="0">
                <a:solidFill>
                  <a:srgbClr val="010000"/>
                </a:solidFill>
              </a:rPr>
              <a:t>	</a:t>
            </a:r>
            <a:r>
              <a:rPr lang="en-GB" sz="2000" dirty="0" err="1" smtClean="0">
                <a:solidFill>
                  <a:srgbClr val="010000"/>
                </a:solidFill>
              </a:rPr>
              <a:t>kp_beta_a</a:t>
            </a:r>
            <a:r>
              <a:rPr lang="en-GB" sz="2000" dirty="0">
                <a:solidFill>
                  <a:srgbClr val="010000"/>
                </a:solidFill>
              </a:rPr>
              <a:t>	flip angle (default: 180° for ZS; 4 for </a:t>
            </a:r>
            <a:r>
              <a:rPr lang="en-GB" sz="2000" dirty="0" smtClean="0">
                <a:solidFill>
                  <a:srgbClr val="010000"/>
                </a:solidFill>
              </a:rPr>
              <a:t>PSYCHE*)</a:t>
            </a:r>
            <a:endParaRPr lang="en-GB" sz="2000" dirty="0">
              <a:solidFill>
                <a:srgbClr val="010000"/>
              </a:solidFill>
            </a:endParaRPr>
          </a:p>
          <a:p>
            <a:endParaRPr lang="en-GB" sz="2000" b="1" dirty="0">
              <a:solidFill>
                <a:srgbClr val="010000"/>
              </a:solidFill>
              <a:latin typeface="Calibri"/>
            </a:endParaRPr>
          </a:p>
          <a:p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Setting the parameters 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(user responsibility if </a:t>
            </a:r>
            <a:r>
              <a:rPr lang="en-GB" sz="2000" dirty="0" err="1" smtClean="0">
                <a:solidFill>
                  <a:srgbClr val="010000"/>
                </a:solidFill>
              </a:rPr>
              <a:t>kp_auto</a:t>
            </a:r>
            <a:r>
              <a:rPr lang="en-GB" sz="2000" dirty="0">
                <a:solidFill>
                  <a:srgbClr val="010000"/>
                </a:solidFill>
              </a:rPr>
              <a:t>=</a:t>
            </a:r>
            <a:r>
              <a:rPr lang="en-GB" sz="2000" dirty="0" smtClean="0">
                <a:solidFill>
                  <a:srgbClr val="010000"/>
                </a:solidFill>
              </a:rPr>
              <a:t>‘n’) 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 </a:t>
            </a: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:</a:t>
            </a:r>
          </a:p>
          <a:p>
            <a:pPr lvl="0"/>
            <a:r>
              <a:rPr lang="en-GB" sz="2000" dirty="0" smtClean="0"/>
              <a:t>	</a:t>
            </a:r>
            <a:r>
              <a:rPr lang="en-GB" sz="2000" dirty="0" err="1" smtClean="0"/>
              <a:t>shp_a</a:t>
            </a:r>
            <a:r>
              <a:rPr lang="en-GB" sz="2000" dirty="0"/>
              <a:t>		</a:t>
            </a:r>
            <a:r>
              <a:rPr lang="en-GB" sz="2000" dirty="0" err="1"/>
              <a:t>shapefile</a:t>
            </a:r>
            <a:r>
              <a:rPr lang="en-GB" sz="2000" dirty="0"/>
              <a:t> name in </a:t>
            </a:r>
            <a:r>
              <a:rPr lang="en-GB" sz="2000" dirty="0" err="1"/>
              <a:t>shapelib</a:t>
            </a:r>
            <a:r>
              <a:rPr lang="en-GB" sz="2000" dirty="0"/>
              <a:t> </a:t>
            </a:r>
          </a:p>
          <a:p>
            <a:pPr lvl="0"/>
            <a:r>
              <a:rPr lang="en-GB" sz="2000" dirty="0" smtClean="0"/>
              <a:t>	pw180_a</a:t>
            </a:r>
            <a:r>
              <a:rPr lang="en-GB" sz="2000" dirty="0"/>
              <a:t>	duration of the pulse [</a:t>
            </a:r>
            <a:r>
              <a:rPr lang="en-GB" sz="2000" dirty="0">
                <a:sym typeface="Symbol"/>
              </a:rPr>
              <a:t></a:t>
            </a:r>
            <a:r>
              <a:rPr lang="en-GB" sz="2000" dirty="0"/>
              <a:t>s]</a:t>
            </a:r>
          </a:p>
          <a:p>
            <a:pPr lvl="0"/>
            <a:r>
              <a:rPr lang="en-GB" sz="2000" dirty="0" smtClean="0"/>
              <a:t>	pwr180_a</a:t>
            </a:r>
            <a:r>
              <a:rPr lang="en-GB" sz="2000" dirty="0"/>
              <a:t>	power of the pulse [dB]</a:t>
            </a:r>
            <a:endParaRPr lang="en-GB" sz="2000" dirty="0">
              <a:solidFill>
                <a:srgbClr val="010000"/>
              </a:solidFill>
            </a:endParaRPr>
          </a:p>
          <a:p>
            <a:endParaRPr lang="en-GB" sz="2000" b="1" dirty="0" smtClean="0">
              <a:solidFill>
                <a:srgbClr val="010000"/>
              </a:solidFill>
              <a:latin typeface="Calibri"/>
            </a:endParaRPr>
          </a:p>
          <a:p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Additions to </a:t>
            </a:r>
            <a:r>
              <a:rPr lang="en-GB" sz="2000" b="1" dirty="0" err="1" smtClean="0">
                <a:solidFill>
                  <a:srgbClr val="010000"/>
                </a:solidFill>
                <a:latin typeface="Calibri"/>
              </a:rPr>
              <a:t>wavelib</a:t>
            </a: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:</a:t>
            </a:r>
          </a:p>
          <a:p>
            <a:r>
              <a:rPr lang="en-GB" sz="2000" dirty="0" smtClean="0"/>
              <a:t>	/</a:t>
            </a:r>
            <a:r>
              <a:rPr lang="en-GB" sz="2000" dirty="0" err="1"/>
              <a:t>vnmr</a:t>
            </a:r>
            <a:r>
              <a:rPr lang="en-GB" sz="2000" dirty="0"/>
              <a:t>/</a:t>
            </a:r>
            <a:r>
              <a:rPr lang="en-GB" sz="2000" dirty="0" err="1"/>
              <a:t>wavelib</a:t>
            </a:r>
            <a:r>
              <a:rPr lang="en-GB" sz="2000" dirty="0"/>
              <a:t>/inversion/psyche</a:t>
            </a:r>
          </a:p>
          <a:p>
            <a:r>
              <a:rPr lang="en-GB" sz="2000" dirty="0"/>
              <a:t>	/</a:t>
            </a:r>
            <a:r>
              <a:rPr lang="en-GB" sz="2000" dirty="0" err="1"/>
              <a:t>vnmr</a:t>
            </a:r>
            <a:r>
              <a:rPr lang="en-GB" sz="2000" dirty="0"/>
              <a:t>/</a:t>
            </a:r>
            <a:r>
              <a:rPr lang="en-GB" sz="2000" dirty="0" err="1"/>
              <a:t>wavelib</a:t>
            </a:r>
            <a:r>
              <a:rPr lang="en-GB" sz="2000" dirty="0"/>
              <a:t>/inversion/kp2_wurst180</a:t>
            </a:r>
          </a:p>
          <a:p>
            <a:r>
              <a:rPr lang="en-GB" sz="2000" dirty="0"/>
              <a:t>	/</a:t>
            </a:r>
            <a:r>
              <a:rPr lang="en-GB" sz="2000" dirty="0" err="1"/>
              <a:t>vnmr</a:t>
            </a:r>
            <a:r>
              <a:rPr lang="en-GB" sz="2000" dirty="0"/>
              <a:t>/</a:t>
            </a:r>
            <a:r>
              <a:rPr lang="en-GB" sz="2000" dirty="0" err="1"/>
              <a:t>wavelib</a:t>
            </a:r>
            <a:r>
              <a:rPr lang="en-GB" sz="2000" dirty="0"/>
              <a:t>/decoupling/</a:t>
            </a:r>
            <a:r>
              <a:rPr lang="en-GB" sz="2000" dirty="0" smtClean="0"/>
              <a:t>kp_WURST40</a:t>
            </a:r>
          </a:p>
          <a:p>
            <a:endParaRPr lang="en-GB" sz="2000" dirty="0"/>
          </a:p>
          <a:p>
            <a:r>
              <a:rPr lang="en-GB" sz="2000" dirty="0" smtClean="0"/>
              <a:t>Detailed information in the manual	</a:t>
            </a:r>
          </a:p>
          <a:p>
            <a:r>
              <a:rPr lang="en-GB" sz="2000" dirty="0" smtClean="0"/>
              <a:t>*nominal value is confusing, refer to manual</a:t>
            </a:r>
            <a:endParaRPr lang="en-GB" sz="20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841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010000"/>
                </a:solidFill>
              </a:rPr>
              <a:t>UoM</a:t>
            </a:r>
            <a:r>
              <a:rPr lang="en-GB" sz="2000" b="1" dirty="0">
                <a:solidFill>
                  <a:srgbClr val="010000"/>
                </a:solidFill>
              </a:rPr>
              <a:t> </a:t>
            </a:r>
            <a:r>
              <a:rPr lang="en-GB" sz="2000" b="1" dirty="0" smtClean="0">
                <a:solidFill>
                  <a:srgbClr val="010000"/>
                </a:solidFill>
              </a:rPr>
              <a:t>package: Varian shaped pulses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10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83075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841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010000"/>
                </a:solidFill>
              </a:rPr>
              <a:t>UoM</a:t>
            </a:r>
            <a:r>
              <a:rPr lang="en-GB" sz="2000" b="1" dirty="0">
                <a:solidFill>
                  <a:srgbClr val="010000"/>
                </a:solidFill>
              </a:rPr>
              <a:t> </a:t>
            </a:r>
            <a:r>
              <a:rPr lang="en-GB" sz="2000" b="1" dirty="0" smtClean="0">
                <a:solidFill>
                  <a:srgbClr val="010000"/>
                </a:solidFill>
              </a:rPr>
              <a:t>package: Bruker shaped pulses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11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7157" y="815426"/>
            <a:ext cx="81785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GB" sz="2000" b="1" dirty="0" smtClean="0">
              <a:solidFill>
                <a:srgbClr val="010000"/>
              </a:solidFill>
            </a:endParaRPr>
          </a:p>
          <a:p>
            <a:r>
              <a:rPr lang="en-GB" sz="2000" b="1" dirty="0" smtClean="0">
                <a:solidFill>
                  <a:srgbClr val="010000"/>
                </a:solidFill>
              </a:rPr>
              <a:t>Calculating pulse shapes</a:t>
            </a:r>
            <a:endParaRPr lang="en-GB" sz="2000" b="1" dirty="0">
              <a:solidFill>
                <a:srgbClr val="010000"/>
              </a:solidFill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Done using </a:t>
            </a:r>
            <a:r>
              <a:rPr lang="en-GB" sz="2000" dirty="0">
                <a:solidFill>
                  <a:srgbClr val="010000"/>
                </a:solidFill>
              </a:rPr>
              <a:t>standard tools </a:t>
            </a: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	</a:t>
            </a: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On the fly implementation in the future?</a:t>
            </a:r>
          </a:p>
          <a:p>
            <a:endParaRPr lang="en-GB" sz="2000" b="1" dirty="0">
              <a:solidFill>
                <a:srgbClr val="010000"/>
              </a:solidFill>
              <a:latin typeface="Calibri"/>
            </a:endParaRPr>
          </a:p>
          <a:p>
            <a:endParaRPr lang="en-GB" sz="2000" b="1" dirty="0" smtClean="0">
              <a:solidFill>
                <a:srgbClr val="010000"/>
              </a:solidFill>
              <a:latin typeface="Calibri"/>
            </a:endParaRPr>
          </a:p>
          <a:p>
            <a:endParaRPr lang="en-GB" sz="2000" b="1" dirty="0">
              <a:solidFill>
                <a:srgbClr val="010000"/>
              </a:solidFill>
              <a:latin typeface="Calibri"/>
            </a:endParaRPr>
          </a:p>
          <a:p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Shapes provided</a:t>
            </a: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PSYCHE elements of different durations</a:t>
            </a: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compromise between artefact suppression and T</a:t>
            </a:r>
            <a:r>
              <a:rPr lang="en-GB" sz="2000" baseline="-25000" dirty="0" smtClean="0">
                <a:solidFill>
                  <a:srgbClr val="010000"/>
                </a:solidFill>
                <a:latin typeface="Calibri"/>
              </a:rPr>
              <a:t>2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weighting</a:t>
            </a: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flip angle set by CNST 20</a:t>
            </a: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180° CHIRP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for TSE (triple spin echo) experiments, and ZQC suppression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Detailed information in the manual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7644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7157" y="815426"/>
            <a:ext cx="81785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GB" sz="2000" b="1" dirty="0" smtClean="0">
                <a:solidFill>
                  <a:srgbClr val="010000"/>
                </a:solidFill>
                <a:latin typeface="Calibri"/>
              </a:rPr>
              <a:t>Varian</a:t>
            </a: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Keep a copy of the raw data in </a:t>
            </a:r>
            <a:r>
              <a:rPr lang="en-GB" sz="2000" dirty="0" err="1" smtClean="0">
                <a:solidFill>
                  <a:srgbClr val="010000"/>
                </a:solidFill>
                <a:latin typeface="Calibri"/>
              </a:rPr>
              <a:t>expX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/</a:t>
            </a:r>
            <a:r>
              <a:rPr lang="en-GB" sz="2000" dirty="0" err="1" smtClean="0">
                <a:solidFill>
                  <a:srgbClr val="010000"/>
                </a:solidFill>
                <a:latin typeface="Calibri"/>
              </a:rPr>
              <a:t>pureshift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</a:t>
            </a: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can be recalled using ‘</a:t>
            </a:r>
            <a:r>
              <a:rPr lang="en-GB" sz="2000" i="1" dirty="0" err="1" smtClean="0">
                <a:solidFill>
                  <a:srgbClr val="010000"/>
                </a:solidFill>
                <a:latin typeface="Calibri"/>
              </a:rPr>
              <a:t>UoM_unpureshift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’</a:t>
            </a:r>
          </a:p>
          <a:p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Bruker </a:t>
            </a:r>
            <a:endParaRPr lang="en-GB" sz="2000" b="1" dirty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Create a new experiment: current +1000 (warns before overwrite)</a:t>
            </a: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Names</a:t>
            </a: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err="1" smtClean="0">
                <a:solidFill>
                  <a:srgbClr val="010000"/>
                </a:solidFill>
                <a:latin typeface="Calibri"/>
              </a:rPr>
              <a:t>Interferogram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1D experiments</a:t>
            </a:r>
          </a:p>
          <a:p>
            <a:r>
              <a:rPr lang="en-GB" sz="2000" i="1" dirty="0" smtClean="0">
                <a:solidFill>
                  <a:srgbClr val="010000"/>
                </a:solidFill>
                <a:latin typeface="Calibri"/>
              </a:rPr>
              <a:t>		</a:t>
            </a:r>
            <a:r>
              <a:rPr lang="en-GB" sz="2000" i="1" dirty="0" smtClean="0">
                <a:solidFill>
                  <a:srgbClr val="010000"/>
                </a:solidFill>
              </a:rPr>
              <a:t>UoM_proc_1d_if </a:t>
            </a:r>
            <a:r>
              <a:rPr lang="en-GB" sz="2000" dirty="0" smtClean="0">
                <a:solidFill>
                  <a:srgbClr val="010000"/>
                </a:solidFill>
              </a:rPr>
              <a:t>(</a:t>
            </a:r>
            <a:r>
              <a:rPr lang="en-GB" sz="2000" dirty="0" err="1" smtClean="0">
                <a:solidFill>
                  <a:srgbClr val="010000"/>
                </a:solidFill>
              </a:rPr>
              <a:t>Bruker</a:t>
            </a:r>
            <a:r>
              <a:rPr lang="en-GB" sz="2000" dirty="0" smtClean="0">
                <a:solidFill>
                  <a:srgbClr val="010000"/>
                </a:solidFill>
              </a:rPr>
              <a:t>:</a:t>
            </a:r>
            <a:r>
              <a:rPr lang="en-GB" sz="2000" dirty="0">
                <a:solidFill>
                  <a:srgbClr val="010000"/>
                </a:solidFill>
              </a:rPr>
              <a:t> </a:t>
            </a:r>
            <a:r>
              <a:rPr lang="en-GB" sz="2000" dirty="0" smtClean="0">
                <a:solidFill>
                  <a:srgbClr val="010000"/>
                </a:solidFill>
              </a:rPr>
              <a:t>same as </a:t>
            </a:r>
            <a:r>
              <a:rPr lang="en-GB" sz="2000" dirty="0" err="1" smtClean="0">
                <a:solidFill>
                  <a:srgbClr val="010000"/>
                </a:solidFill>
              </a:rPr>
              <a:t>pshift</a:t>
            </a:r>
            <a:r>
              <a:rPr lang="en-GB" sz="2000" dirty="0" smtClean="0">
                <a:solidFill>
                  <a:srgbClr val="010000"/>
                </a:solidFill>
              </a:rPr>
              <a:t>)</a:t>
            </a:r>
            <a:endParaRPr lang="en-GB" sz="2000" dirty="0">
              <a:solidFill>
                <a:srgbClr val="010000"/>
              </a:solidFill>
            </a:endParaRP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Real-time 1D experiments </a:t>
            </a:r>
            <a:r>
              <a:rPr lang="en-GB" sz="2000" dirty="0">
                <a:solidFill>
                  <a:srgbClr val="010000"/>
                </a:solidFill>
              </a:rPr>
              <a:t>(only </a:t>
            </a:r>
            <a:r>
              <a:rPr lang="en-GB" sz="2000" dirty="0" smtClean="0">
                <a:solidFill>
                  <a:srgbClr val="010000"/>
                </a:solidFill>
              </a:rPr>
              <a:t>Varian in </a:t>
            </a:r>
            <a:r>
              <a:rPr lang="en-GB" sz="2000" dirty="0">
                <a:solidFill>
                  <a:srgbClr val="010000"/>
                </a:solidFill>
              </a:rPr>
              <a:t>current </a:t>
            </a:r>
            <a:r>
              <a:rPr lang="en-GB" sz="2000" dirty="0" smtClean="0">
                <a:solidFill>
                  <a:srgbClr val="010000"/>
                </a:solidFill>
              </a:rPr>
              <a:t>implementation)</a:t>
            </a:r>
            <a:endParaRPr lang="en-GB" sz="2000" dirty="0" smtClean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i="1" dirty="0" smtClean="0">
                <a:solidFill>
                  <a:srgbClr val="010000"/>
                </a:solidFill>
              </a:rPr>
              <a:t>UoM_proc_1d_rt</a:t>
            </a:r>
            <a:endParaRPr lang="en-GB" sz="2000" i="1" dirty="0" smtClean="0">
              <a:solidFill>
                <a:srgbClr val="010000"/>
              </a:solidFill>
              <a:latin typeface="Calibri"/>
            </a:endParaRPr>
          </a:p>
          <a:p>
            <a:endParaRPr lang="en-GB" sz="2000" dirty="0" smtClean="0">
              <a:solidFill>
                <a:srgbClr val="010000"/>
              </a:solidFill>
            </a:endParaRPr>
          </a:p>
          <a:p>
            <a:r>
              <a:rPr lang="en-GB" sz="2000" dirty="0" smtClean="0">
                <a:solidFill>
                  <a:srgbClr val="010000"/>
                </a:solidFill>
              </a:rPr>
              <a:t>	</a:t>
            </a:r>
            <a:r>
              <a:rPr lang="en-GB" sz="2000" dirty="0" err="1" smtClean="0">
                <a:solidFill>
                  <a:srgbClr val="010000"/>
                </a:solidFill>
              </a:rPr>
              <a:t>Interferogram</a:t>
            </a:r>
            <a:r>
              <a:rPr lang="en-GB" sz="2000" dirty="0" smtClean="0">
                <a:solidFill>
                  <a:srgbClr val="010000"/>
                </a:solidFill>
              </a:rPr>
              <a:t> 2D experiments (only Bruker in current implementation)</a:t>
            </a:r>
            <a:endParaRPr lang="en-GB" sz="2000" dirty="0">
              <a:solidFill>
                <a:srgbClr val="010000"/>
              </a:solidFill>
            </a:endParaRPr>
          </a:p>
          <a:p>
            <a:r>
              <a:rPr lang="en-GB" sz="2000" i="1" dirty="0">
                <a:solidFill>
                  <a:srgbClr val="010000"/>
                </a:solidFill>
              </a:rPr>
              <a:t>		</a:t>
            </a:r>
            <a:r>
              <a:rPr lang="en-GB" sz="2000" i="1" dirty="0" smtClean="0">
                <a:solidFill>
                  <a:srgbClr val="010000"/>
                </a:solidFill>
              </a:rPr>
              <a:t>UoM_proc_2d_if </a:t>
            </a:r>
            <a:r>
              <a:rPr lang="en-GB" sz="2000" dirty="0">
                <a:solidFill>
                  <a:srgbClr val="010000"/>
                </a:solidFill>
              </a:rPr>
              <a:t>(</a:t>
            </a:r>
            <a:r>
              <a:rPr lang="en-GB" sz="2000" dirty="0" err="1">
                <a:solidFill>
                  <a:srgbClr val="010000"/>
                </a:solidFill>
              </a:rPr>
              <a:t>Bruker</a:t>
            </a:r>
            <a:r>
              <a:rPr lang="en-GB" sz="2000" dirty="0">
                <a:solidFill>
                  <a:srgbClr val="010000"/>
                </a:solidFill>
              </a:rPr>
              <a:t>: same as </a:t>
            </a:r>
            <a:r>
              <a:rPr lang="en-GB" sz="2000" dirty="0" err="1">
                <a:solidFill>
                  <a:srgbClr val="010000"/>
                </a:solidFill>
              </a:rPr>
              <a:t>pshift</a:t>
            </a:r>
            <a:r>
              <a:rPr lang="en-GB" sz="2000" dirty="0" smtClean="0">
                <a:solidFill>
                  <a:srgbClr val="010000"/>
                </a:solidFill>
              </a:rPr>
              <a:t>)</a:t>
            </a:r>
            <a:endParaRPr lang="en-GB" sz="2000" i="1" dirty="0">
              <a:solidFill>
                <a:srgbClr val="010000"/>
              </a:solidFill>
            </a:endParaRPr>
          </a:p>
          <a:p>
            <a:endParaRPr lang="en-GB" sz="2000" dirty="0">
              <a:solidFill>
                <a:srgbClr val="010000"/>
              </a:solidFill>
            </a:endParaRPr>
          </a:p>
          <a:p>
            <a:r>
              <a:rPr lang="en-GB" sz="2000" dirty="0">
                <a:solidFill>
                  <a:srgbClr val="010000"/>
                </a:solidFill>
              </a:rPr>
              <a:t>	Real-time 2D experiments (only Varian in current implementation</a:t>
            </a:r>
            <a:r>
              <a:rPr lang="en-GB" sz="2000" dirty="0" smtClean="0">
                <a:solidFill>
                  <a:srgbClr val="010000"/>
                </a:solidFill>
              </a:rPr>
              <a:t>)</a:t>
            </a:r>
          </a:p>
          <a:p>
            <a:r>
              <a:rPr lang="en-GB" sz="2000" dirty="0" smtClean="0">
                <a:solidFill>
                  <a:srgbClr val="010000"/>
                </a:solidFill>
              </a:rPr>
              <a:t>		</a:t>
            </a:r>
            <a:r>
              <a:rPr lang="en-GB" sz="2000" i="1" dirty="0" smtClean="0">
                <a:solidFill>
                  <a:srgbClr val="010000"/>
                </a:solidFill>
              </a:rPr>
              <a:t>UoM_proc_2d_rt </a:t>
            </a: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968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010000"/>
                </a:solidFill>
              </a:rPr>
              <a:t>UoM</a:t>
            </a:r>
            <a:r>
              <a:rPr lang="en-GB" sz="2000" b="1" dirty="0">
                <a:solidFill>
                  <a:srgbClr val="010000"/>
                </a:solidFill>
              </a:rPr>
              <a:t> </a:t>
            </a:r>
            <a:r>
              <a:rPr lang="en-GB" sz="2000" b="1" dirty="0" smtClean="0">
                <a:solidFill>
                  <a:srgbClr val="010000"/>
                </a:solidFill>
              </a:rPr>
              <a:t>package: processing macros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12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9699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1222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Practical Implementations: overview</a:t>
            </a:r>
            <a:endParaRPr kumimoji="0" lang="en-GB" sz="2000" b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38079" y="1665485"/>
            <a:ext cx="81785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GB" sz="2400" dirty="0" err="1" smtClean="0">
                <a:solidFill>
                  <a:srgbClr val="7F7F7F"/>
                </a:solidFill>
                <a:latin typeface="Calibri"/>
              </a:rPr>
              <a:t>UoM</a:t>
            </a:r>
            <a:r>
              <a:rPr kumimoji="0" lang="en-GB" sz="2400" dirty="0" smtClean="0">
                <a:solidFill>
                  <a:srgbClr val="7F7F7F"/>
                </a:solidFill>
                <a:latin typeface="Calibri"/>
              </a:rPr>
              <a:t> implementatio</a:t>
            </a:r>
            <a:r>
              <a:rPr lang="en-GB" sz="2400" dirty="0" smtClean="0">
                <a:solidFill>
                  <a:srgbClr val="7F7F7F"/>
                </a:solidFill>
                <a:latin typeface="Calibri"/>
              </a:rPr>
              <a:t>n package for Varian and Bruker</a:t>
            </a:r>
            <a:endParaRPr kumimoji="0" lang="en-GB" sz="2400" dirty="0">
              <a:solidFill>
                <a:srgbClr val="7F7F7F"/>
              </a:solidFill>
              <a:latin typeface="Calibri"/>
            </a:endParaRPr>
          </a:p>
          <a:p>
            <a:endParaRPr kumimoji="0" lang="en-GB" sz="2400" dirty="0">
              <a:solidFill>
                <a:srgbClr val="010000"/>
              </a:solidFill>
              <a:latin typeface="Calibri"/>
            </a:endParaRPr>
          </a:p>
          <a:p>
            <a:r>
              <a:rPr lang="en-GB" sz="2400" b="1" dirty="0" smtClean="0">
                <a:latin typeface="Calibri"/>
              </a:rPr>
              <a:t>Practical considerations</a:t>
            </a: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		</a:t>
            </a:r>
            <a:endParaRPr kumimoji="0" lang="en-GB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Linear prediction</a:t>
            </a:r>
          </a:p>
          <a:p>
            <a:endParaRPr lang="en-GB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(Pulse sequence code examples)</a:t>
            </a:r>
          </a:p>
          <a:p>
            <a:endParaRPr lang="en-GB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endParaRPr kumimoji="0"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endParaRPr kumimoji="0" lang="en-GB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13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4876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968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Pure shift: how do we get a clean spectrum?</a:t>
            </a:r>
            <a:endParaRPr kumimoji="0" lang="en-GB" sz="2000" b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116" name="Rectangle 2"/>
          <p:cNvSpPr>
            <a:spLocks noChangeArrowheads="1"/>
          </p:cNvSpPr>
          <p:nvPr/>
        </p:nvSpPr>
        <p:spPr bwMode="auto">
          <a:xfrm>
            <a:off x="638079" y="941585"/>
            <a:ext cx="8178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63" y="1534760"/>
            <a:ext cx="2880000" cy="19177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6723" y="1588519"/>
            <a:ext cx="2880000" cy="19177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863" y="4628276"/>
            <a:ext cx="2880000" cy="19177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1015" y="961665"/>
            <a:ext cx="326603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Conventional </a:t>
            </a:r>
            <a:r>
              <a:rPr lang="en-GB" b="1" baseline="30000" dirty="0" smtClean="0"/>
              <a:t>1</a:t>
            </a:r>
            <a:r>
              <a:rPr lang="en-GB" b="1" dirty="0" smtClean="0"/>
              <a:t>H spectrum</a:t>
            </a:r>
          </a:p>
          <a:p>
            <a:pPr algn="ctr"/>
            <a:r>
              <a:rPr lang="en-GB" dirty="0" smtClean="0"/>
              <a:t>This is our starting point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51400" y="961665"/>
            <a:ext cx="37211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Ideal pure shift </a:t>
            </a:r>
            <a:r>
              <a:rPr lang="en-GB" b="1" dirty="0"/>
              <a:t>spectrum  </a:t>
            </a:r>
          </a:p>
          <a:p>
            <a:pPr algn="ctr"/>
            <a:r>
              <a:rPr lang="en-GB" dirty="0" smtClean="0"/>
              <a:t>Clean, sharp, sensitive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7451" y="4598587"/>
            <a:ext cx="2880000" cy="191774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738403" y="6303561"/>
            <a:ext cx="209827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pprox. 3%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834940" y="5925195"/>
            <a:ext cx="437330" cy="3448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11950" y="6356351"/>
            <a:ext cx="2057400" cy="365125"/>
          </a:xfrm>
        </p:spPr>
        <p:txBody>
          <a:bodyPr/>
          <a:lstStyle/>
          <a:p>
            <a:fld id="{E2909D3E-A5E7-49D0-9B4A-1F234ECA3B3B}" type="slidenum">
              <a:rPr lang="en-GB" smtClean="0"/>
              <a:t>14</a:t>
            </a:fld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3480" y="3986289"/>
            <a:ext cx="37211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First attempt pure shift spectrum</a:t>
            </a:r>
          </a:p>
          <a:p>
            <a:pPr algn="ctr"/>
            <a:r>
              <a:rPr lang="en-GB" dirty="0" smtClean="0"/>
              <a:t>Severe problems with artefacts/sidebands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851400" y="3986289"/>
            <a:ext cx="37211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Typical current pure shift spectrum</a:t>
            </a:r>
          </a:p>
          <a:p>
            <a:pPr algn="ctr"/>
            <a:r>
              <a:rPr lang="en-GB" dirty="0" smtClean="0"/>
              <a:t>Clean enough for most applications  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4851400" y="711200"/>
            <a:ext cx="3606800" cy="2717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782603" y="2849161"/>
            <a:ext cx="209827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With SAPPHIRE we are pretty close to the ideal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009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17" grpId="0"/>
      <p:bldP spid="19" grpId="0"/>
      <p:bldP spid="6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841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Prototypical pure shift sequences</a:t>
            </a:r>
            <a:endParaRPr kumimoji="0" lang="en-GB" sz="2000" b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116" name="Rectangle 2"/>
          <p:cNvSpPr>
            <a:spLocks noChangeArrowheads="1"/>
          </p:cNvSpPr>
          <p:nvPr/>
        </p:nvSpPr>
        <p:spPr bwMode="auto">
          <a:xfrm>
            <a:off x="654900" y="781779"/>
            <a:ext cx="8178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How do we implement practical pulse sequences?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30370" y="2944276"/>
            <a:ext cx="504056" cy="360040"/>
          </a:xfrm>
          <a:prstGeom prst="rect">
            <a:avLst/>
          </a:prstGeom>
          <a:solidFill>
            <a:srgbClr val="A0FFA0"/>
          </a:solidFill>
          <a:ln w="9525" cap="flat" cmpd="sng" algn="ctr">
            <a:solidFill>
              <a:schemeClr val="bg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33826" y="2940868"/>
            <a:ext cx="864096" cy="369332"/>
          </a:xfrm>
          <a:prstGeom prst="rect">
            <a:avLst/>
          </a:prstGeom>
          <a:solidFill>
            <a:srgbClr val="FFB48C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10000"/>
                </a:solidFill>
              </a:rPr>
              <a:t>Excite</a:t>
            </a:r>
            <a:endParaRPr lang="en-US" dirty="0">
              <a:solidFill>
                <a:srgbClr val="01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4266" y="2944276"/>
            <a:ext cx="936104" cy="369332"/>
          </a:xfrm>
          <a:prstGeom prst="rect">
            <a:avLst/>
          </a:prstGeom>
          <a:solidFill>
            <a:srgbClr val="A0FFA0"/>
          </a:solidFill>
          <a:ln>
            <a:solidFill>
              <a:srgbClr val="01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10000"/>
                </a:solidFill>
              </a:rPr>
              <a:t>Acq</a:t>
            </a:r>
            <a:endParaRPr lang="en-US" dirty="0">
              <a:solidFill>
                <a:srgbClr val="01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80835" y="2656244"/>
            <a:ext cx="533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10000"/>
                </a:solidFill>
              </a:rPr>
              <a:t>½</a:t>
            </a:r>
            <a:r>
              <a:rPr lang="en-US" sz="2000" i="1" dirty="0" smtClean="0">
                <a:solidFill>
                  <a:srgbClr val="010000"/>
                </a:solidFill>
              </a:rPr>
              <a:t>t</a:t>
            </a:r>
            <a:r>
              <a:rPr lang="en-US" sz="2000" baseline="-25000" dirty="0" smtClean="0">
                <a:solidFill>
                  <a:srgbClr val="010000"/>
                </a:solidFill>
              </a:rPr>
              <a:t>1</a:t>
            </a:r>
            <a:endParaRPr lang="en-US" sz="2000" baseline="-25000" dirty="0">
              <a:solidFill>
                <a:srgbClr val="01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4751750" y="3101032"/>
            <a:ext cx="104251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1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951043" y="2665536"/>
            <a:ext cx="533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10000"/>
                </a:solidFill>
              </a:rPr>
              <a:t>½</a:t>
            </a:r>
            <a:r>
              <a:rPr lang="en-US" sz="2000" i="1" dirty="0" smtClean="0">
                <a:solidFill>
                  <a:srgbClr val="010000"/>
                </a:solidFill>
              </a:rPr>
              <a:t>t</a:t>
            </a:r>
            <a:r>
              <a:rPr lang="en-US" sz="2000" baseline="-25000" dirty="0" smtClean="0">
                <a:solidFill>
                  <a:srgbClr val="010000"/>
                </a:solidFill>
              </a:rPr>
              <a:t>1</a:t>
            </a:r>
            <a:endParaRPr lang="en-US" sz="2000" baseline="-25000" dirty="0">
              <a:solidFill>
                <a:srgbClr val="01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2676714" y="3101032"/>
            <a:ext cx="1033636" cy="11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1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706034" y="3317016"/>
            <a:ext cx="1080120" cy="369332"/>
          </a:xfrm>
          <a:prstGeom prst="rect">
            <a:avLst/>
          </a:prstGeom>
          <a:solidFill>
            <a:srgbClr val="FFA1FF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10000"/>
                </a:solidFill>
              </a:rPr>
              <a:t>J-refocus</a:t>
            </a:r>
            <a:endParaRPr lang="en-US" dirty="0">
              <a:solidFill>
                <a:srgbClr val="01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11708" y="3379775"/>
            <a:ext cx="74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10000"/>
                </a:solidFill>
              </a:rPr>
              <a:t>1/</a:t>
            </a:r>
            <a:r>
              <a:rPr lang="en-US" sz="2000" i="1" dirty="0" smtClean="0">
                <a:solidFill>
                  <a:srgbClr val="010000"/>
                </a:solidFill>
              </a:rPr>
              <a:t>sw</a:t>
            </a:r>
            <a:r>
              <a:rPr lang="en-US" sz="2000" baseline="-25000" dirty="0" smtClean="0">
                <a:solidFill>
                  <a:srgbClr val="010000"/>
                </a:solidFill>
              </a:rPr>
              <a:t>1</a:t>
            </a:r>
            <a:endParaRPr lang="en-US" sz="2000" baseline="-25000" dirty="0">
              <a:solidFill>
                <a:srgbClr val="010000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772562" y="3448332"/>
            <a:ext cx="9705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1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706034" y="2947684"/>
            <a:ext cx="1080120" cy="369332"/>
          </a:xfrm>
          <a:prstGeom prst="rect">
            <a:avLst/>
          </a:prstGeom>
          <a:solidFill>
            <a:srgbClr val="FFA1FF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10000"/>
                </a:solidFill>
              </a:rPr>
              <a:t>   ASR</a:t>
            </a:r>
            <a:endParaRPr lang="en-US" dirty="0">
              <a:solidFill>
                <a:srgbClr val="010000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706282" y="2955448"/>
            <a:ext cx="144016" cy="360040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rgbClr val="01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>
              <a:ln>
                <a:noFill/>
              </a:ln>
              <a:solidFill>
                <a:srgbClr val="010000"/>
              </a:solidFill>
              <a:effectLst/>
              <a:latin typeface="Times New Roman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1833826" y="3313608"/>
            <a:ext cx="540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1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313705" y="1352603"/>
            <a:ext cx="5262979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Implement as a 2D experiment to </a:t>
            </a:r>
            <a:r>
              <a:rPr lang="en-GB" b="1" dirty="0" smtClean="0">
                <a:solidFill>
                  <a:srgbClr val="010000"/>
                </a:solidFill>
              </a:rPr>
              <a:t>allow ‘</a:t>
            </a:r>
            <a:r>
              <a:rPr lang="en-GB" b="1" dirty="0">
                <a:solidFill>
                  <a:srgbClr val="010000"/>
                </a:solidFill>
              </a:rPr>
              <a:t>natural’ </a:t>
            </a:r>
            <a:r>
              <a:rPr lang="en-GB" b="1" dirty="0" smtClean="0">
                <a:solidFill>
                  <a:srgbClr val="010000"/>
                </a:solidFill>
              </a:rPr>
              <a:t>use </a:t>
            </a:r>
          </a:p>
          <a:p>
            <a:r>
              <a:rPr lang="en-GB" b="1" dirty="0" smtClean="0">
                <a:solidFill>
                  <a:srgbClr val="010000"/>
                </a:solidFill>
              </a:rPr>
              <a:t>with </a:t>
            </a:r>
            <a:r>
              <a:rPr lang="en-GB" b="1" dirty="0">
                <a:solidFill>
                  <a:srgbClr val="010000"/>
                </a:solidFill>
              </a:rPr>
              <a:t>easy setup using standard </a:t>
            </a:r>
            <a:r>
              <a:rPr lang="en-GB" b="1" dirty="0" smtClean="0">
                <a:solidFill>
                  <a:srgbClr val="010000"/>
                </a:solidFill>
              </a:rPr>
              <a:t>parameters</a:t>
            </a:r>
            <a:endParaRPr lang="en-GB" b="1" dirty="0">
              <a:solidFill>
                <a:srgbClr val="010000"/>
              </a:solidFill>
            </a:endParaRPr>
          </a:p>
          <a:p>
            <a:endParaRPr lang="en-GB" b="1" dirty="0" smtClean="0"/>
          </a:p>
        </p:txBody>
      </p:sp>
      <p:sp>
        <p:nvSpPr>
          <p:cNvPr id="4" name="Oval 3"/>
          <p:cNvSpPr/>
          <p:nvPr/>
        </p:nvSpPr>
        <p:spPr>
          <a:xfrm>
            <a:off x="2800826" y="2522683"/>
            <a:ext cx="808934" cy="678514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58136" y="2501105"/>
            <a:ext cx="808934" cy="678514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692" y="1497344"/>
            <a:ext cx="237294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Allow flexibility regarding J-refocusing element</a:t>
            </a:r>
          </a:p>
        </p:txBody>
      </p:sp>
      <p:cxnSp>
        <p:nvCxnSpPr>
          <p:cNvPr id="6" name="Straight Arrow Connector 5"/>
          <p:cNvCxnSpPr>
            <a:stCxn id="24" idx="3"/>
          </p:cNvCxnSpPr>
          <p:nvPr/>
        </p:nvCxnSpPr>
        <p:spPr>
          <a:xfrm>
            <a:off x="2448637" y="1959009"/>
            <a:ext cx="1762280" cy="98479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08434" y="4414918"/>
            <a:ext cx="2874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Make sure to refocus J in the middle of chunk.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6219225" y="3801423"/>
            <a:ext cx="0" cy="5480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960122" y="4779985"/>
            <a:ext cx="1001901" cy="8048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37883" y="3908627"/>
            <a:ext cx="2098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</a:rPr>
              <a:t>Prune distorted data points at start of  each chunk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07267" y="5653865"/>
            <a:ext cx="864096" cy="369332"/>
          </a:xfrm>
          <a:prstGeom prst="rect">
            <a:avLst/>
          </a:prstGeom>
          <a:solidFill>
            <a:srgbClr val="FFB48C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10000"/>
                </a:solidFill>
              </a:rPr>
              <a:t>Excite</a:t>
            </a:r>
            <a:endParaRPr lang="en-US" dirty="0">
              <a:solidFill>
                <a:srgbClr val="01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03611" y="5657273"/>
            <a:ext cx="936104" cy="369332"/>
          </a:xfrm>
          <a:prstGeom prst="rect">
            <a:avLst/>
          </a:prstGeom>
          <a:solidFill>
            <a:srgbClr val="A0FFA0"/>
          </a:solidFill>
          <a:ln>
            <a:solidFill>
              <a:srgbClr val="01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10000"/>
                </a:solidFill>
              </a:rPr>
              <a:t>Acq</a:t>
            </a:r>
            <a:endParaRPr lang="en-US" dirty="0">
              <a:solidFill>
                <a:srgbClr val="01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11187" y="5653865"/>
            <a:ext cx="1008112" cy="369332"/>
          </a:xfrm>
          <a:prstGeom prst="rect">
            <a:avLst/>
          </a:prstGeom>
          <a:solidFill>
            <a:srgbClr val="A0FFA0"/>
          </a:solidFill>
          <a:ln>
            <a:solidFill>
              <a:srgbClr val="01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10000"/>
                </a:solidFill>
              </a:rPr>
              <a:t>Acq</a:t>
            </a:r>
            <a:endParaRPr lang="en-US" dirty="0">
              <a:solidFill>
                <a:srgbClr val="01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95699" y="5281125"/>
            <a:ext cx="415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5400" dirty="0" smtClean="0">
                <a:solidFill>
                  <a:srgbClr val="010000"/>
                </a:solidFill>
              </a:rPr>
              <a:t>]</a:t>
            </a:r>
            <a:endParaRPr lang="en-US" sz="3200" baseline="-25000" dirty="0">
              <a:solidFill>
                <a:srgbClr val="01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16818" y="5945305"/>
            <a:ext cx="398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10000"/>
                </a:solidFill>
              </a:rPr>
              <a:t>n</a:t>
            </a:r>
            <a:endParaRPr lang="en-US" sz="2000" i="1" dirty="0">
              <a:solidFill>
                <a:srgbClr val="01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823491" y="5647981"/>
            <a:ext cx="1080120" cy="738664"/>
            <a:chOff x="4427984" y="4346520"/>
            <a:chExt cx="1080120" cy="738664"/>
          </a:xfrm>
        </p:grpSpPr>
        <p:sp>
          <p:nvSpPr>
            <p:cNvPr id="49" name="TextBox 48"/>
            <p:cNvSpPr txBox="1"/>
            <p:nvPr/>
          </p:nvSpPr>
          <p:spPr>
            <a:xfrm>
              <a:off x="4427984" y="4715852"/>
              <a:ext cx="1080120" cy="369332"/>
            </a:xfrm>
            <a:prstGeom prst="rect">
              <a:avLst/>
            </a:prstGeom>
            <a:solidFill>
              <a:srgbClr val="FFA1FF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10000"/>
                  </a:solidFill>
                </a:rPr>
                <a:t>J-refocus</a:t>
              </a:r>
              <a:endParaRPr lang="en-US" dirty="0">
                <a:solidFill>
                  <a:srgbClr val="01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27984" y="4346520"/>
              <a:ext cx="1080120" cy="369332"/>
            </a:xfrm>
            <a:prstGeom prst="rect">
              <a:avLst/>
            </a:prstGeom>
            <a:solidFill>
              <a:srgbClr val="FFA1FF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10000"/>
                  </a:solidFill>
                </a:rPr>
                <a:t>   </a:t>
              </a:r>
              <a:r>
                <a:rPr lang="en-US" dirty="0">
                  <a:solidFill>
                    <a:srgbClr val="010000"/>
                  </a:solidFill>
                </a:rPr>
                <a:t>ASR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4428232" y="4354284"/>
              <a:ext cx="144016" cy="36004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rgbClr val="01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800" b="0" i="0" u="none" strike="noStrike" cap="none" normalizeH="0" baseline="0">
                <a:ln>
                  <a:noFill/>
                </a:ln>
                <a:solidFill>
                  <a:srgbClr val="010000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1807267" y="6026605"/>
            <a:ext cx="540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1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Arrow Connector 52"/>
          <p:cNvCxnSpPr/>
          <p:nvPr/>
        </p:nvCxnSpPr>
        <p:spPr>
          <a:xfrm flipV="1">
            <a:off x="4475247" y="3330698"/>
            <a:ext cx="1310977" cy="89255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560495" y="5281125"/>
            <a:ext cx="4152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10000"/>
                </a:solidFill>
              </a:rPr>
              <a:t>[</a:t>
            </a:r>
            <a:endParaRPr lang="en-US" sz="5400" dirty="0">
              <a:solidFill>
                <a:srgbClr val="01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2893113" y="4771166"/>
            <a:ext cx="925891" cy="83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368442" y="2960081"/>
            <a:ext cx="153697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dirty="0" err="1" smtClean="0"/>
              <a:t>Interferogram</a:t>
            </a:r>
            <a:endParaRPr lang="en-GB" b="1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7368442" y="5652559"/>
            <a:ext cx="111126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b="1" dirty="0" smtClean="0"/>
              <a:t>Real-time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15</a:t>
            </a:fld>
            <a:endParaRPr lang="en-GB"/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5275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 animBg="1"/>
      <p:bldP spid="23" grpId="0" animBg="1"/>
      <p:bldP spid="24" grpId="0"/>
      <p:bldP spid="30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84138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Pure shift: practical experiments</a:t>
            </a:r>
          </a:p>
        </p:txBody>
      </p:sp>
      <p:sp>
        <p:nvSpPr>
          <p:cNvPr id="116" name="Rectangle 2"/>
          <p:cNvSpPr>
            <a:spLocks noChangeArrowheads="1"/>
          </p:cNvSpPr>
          <p:nvPr/>
        </p:nvSpPr>
        <p:spPr bwMode="auto">
          <a:xfrm>
            <a:off x="638079" y="839985"/>
            <a:ext cx="8178500" cy="597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Implement </a:t>
            </a:r>
            <a:r>
              <a:rPr lang="en-GB" sz="2000" b="1" dirty="0" err="1" smtClean="0">
                <a:solidFill>
                  <a:srgbClr val="010000"/>
                </a:solidFill>
                <a:latin typeface="Calibri"/>
              </a:rPr>
              <a:t>interferogram</a:t>
            </a: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 acquisition as a ’standard’ 2D experiment</a:t>
            </a: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</a:rPr>
              <a:t>The </a:t>
            </a:r>
            <a:r>
              <a:rPr lang="en-GB" sz="2000" dirty="0">
                <a:solidFill>
                  <a:srgbClr val="010000"/>
                </a:solidFill>
              </a:rPr>
              <a:t>use of SW</a:t>
            </a:r>
            <a:r>
              <a:rPr lang="en-GB" sz="2000" baseline="-25000" dirty="0">
                <a:solidFill>
                  <a:srgbClr val="010000"/>
                </a:solidFill>
              </a:rPr>
              <a:t>1</a:t>
            </a:r>
            <a:r>
              <a:rPr lang="en-GB" sz="2000" dirty="0">
                <a:solidFill>
                  <a:srgbClr val="010000"/>
                </a:solidFill>
              </a:rPr>
              <a:t> to determine chunk size is easily translated to </a:t>
            </a:r>
            <a:r>
              <a:rPr lang="en-GB" sz="2000" dirty="0" smtClean="0">
                <a:solidFill>
                  <a:srgbClr val="010000"/>
                </a:solidFill>
              </a:rPr>
              <a:t>	chunk 	duration:</a:t>
            </a:r>
            <a:r>
              <a:rPr lang="en-GB" sz="2000" dirty="0">
                <a:solidFill>
                  <a:srgbClr val="010000"/>
                </a:solidFill>
              </a:rPr>
              <a:t> </a:t>
            </a:r>
            <a:r>
              <a:rPr lang="en-GB" sz="2000" dirty="0" smtClean="0">
                <a:solidFill>
                  <a:srgbClr val="010000"/>
                </a:solidFill>
              </a:rPr>
              <a:t> chunk </a:t>
            </a:r>
            <a:r>
              <a:rPr lang="en-GB" sz="2000" dirty="0">
                <a:solidFill>
                  <a:srgbClr val="010000"/>
                </a:solidFill>
              </a:rPr>
              <a:t>duration = 1/</a:t>
            </a:r>
            <a:r>
              <a:rPr lang="en-GB" sz="2000" dirty="0" smtClean="0">
                <a:solidFill>
                  <a:srgbClr val="010000"/>
                </a:solidFill>
              </a:rPr>
              <a:t>SW</a:t>
            </a:r>
            <a:r>
              <a:rPr lang="en-GB" sz="2000" baseline="-25000" dirty="0" smtClean="0">
                <a:solidFill>
                  <a:srgbClr val="010000"/>
                </a:solidFill>
              </a:rPr>
              <a:t>1</a:t>
            </a:r>
          </a:p>
          <a:p>
            <a:endParaRPr lang="en-GB" sz="2000" baseline="-25000" dirty="0" smtClean="0">
              <a:solidFill>
                <a:srgbClr val="010000"/>
              </a:solidFill>
            </a:endParaRPr>
          </a:p>
          <a:p>
            <a:r>
              <a:rPr lang="en-GB" sz="2000" dirty="0" smtClean="0">
                <a:solidFill>
                  <a:srgbClr val="010000"/>
                </a:solidFill>
              </a:rPr>
              <a:t>	SW</a:t>
            </a:r>
            <a:r>
              <a:rPr lang="en-GB" sz="2000" dirty="0">
                <a:solidFill>
                  <a:srgbClr val="010000"/>
                </a:solidFill>
              </a:rPr>
              <a:t>/SW</a:t>
            </a:r>
            <a:r>
              <a:rPr lang="en-GB" sz="2000" baseline="-25000" dirty="0">
                <a:solidFill>
                  <a:srgbClr val="010000"/>
                </a:solidFill>
              </a:rPr>
              <a:t>1</a:t>
            </a:r>
            <a:r>
              <a:rPr lang="en-GB" sz="2000" dirty="0">
                <a:solidFill>
                  <a:srgbClr val="010000"/>
                </a:solidFill>
              </a:rPr>
              <a:t> needs to be an integer to avoid </a:t>
            </a:r>
          </a:p>
          <a:p>
            <a:r>
              <a:rPr lang="en-GB" sz="2000" dirty="0">
                <a:solidFill>
                  <a:srgbClr val="010000"/>
                </a:solidFill>
              </a:rPr>
              <a:t>	phase discontinuities between chunks</a:t>
            </a:r>
          </a:p>
          <a:p>
            <a:endParaRPr lang="en-GB" sz="2000" dirty="0">
              <a:solidFill>
                <a:srgbClr val="010000"/>
              </a:solidFill>
            </a:endParaRPr>
          </a:p>
          <a:p>
            <a:r>
              <a:rPr lang="en-GB" sz="2000" dirty="0">
                <a:solidFill>
                  <a:srgbClr val="010000"/>
                </a:solidFill>
              </a:rPr>
              <a:t>	1/SW</a:t>
            </a:r>
            <a:r>
              <a:rPr lang="en-GB" sz="2000" baseline="-25000" dirty="0">
                <a:solidFill>
                  <a:srgbClr val="010000"/>
                </a:solidFill>
              </a:rPr>
              <a:t>1</a:t>
            </a:r>
            <a:r>
              <a:rPr lang="en-GB" sz="2000" dirty="0">
                <a:solidFill>
                  <a:srgbClr val="010000"/>
                </a:solidFill>
              </a:rPr>
              <a:t> should be short compared to </a:t>
            </a:r>
            <a:r>
              <a:rPr lang="en-GB" sz="2000" dirty="0" smtClean="0">
                <a:solidFill>
                  <a:srgbClr val="010000"/>
                </a:solidFill>
              </a:rPr>
              <a:t>1/J </a:t>
            </a:r>
            <a:r>
              <a:rPr lang="en-GB" sz="2000" dirty="0">
                <a:solidFill>
                  <a:srgbClr val="010000"/>
                </a:solidFill>
              </a:rPr>
              <a:t>to avoid </a:t>
            </a:r>
            <a:r>
              <a:rPr lang="en-GB" sz="2000" dirty="0" smtClean="0">
                <a:solidFill>
                  <a:srgbClr val="010000"/>
                </a:solidFill>
              </a:rPr>
              <a:t>artefacts</a:t>
            </a:r>
            <a:r>
              <a:rPr lang="en-GB" sz="2000" dirty="0">
                <a:solidFill>
                  <a:srgbClr val="010000"/>
                </a:solidFill>
              </a:rPr>
              <a:t>, but</a:t>
            </a:r>
          </a:p>
          <a:p>
            <a:r>
              <a:rPr lang="en-GB" sz="2000" dirty="0">
                <a:solidFill>
                  <a:srgbClr val="010000"/>
                </a:solidFill>
              </a:rPr>
              <a:t>	is a compromise with experiment time</a:t>
            </a:r>
          </a:p>
          <a:p>
            <a:endParaRPr lang="en-GB" sz="2000" baseline="-25000" dirty="0" smtClean="0">
              <a:solidFill>
                <a:srgbClr val="01000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b="1" dirty="0">
                <a:solidFill>
                  <a:srgbClr val="000000"/>
                </a:solidFill>
              </a:rPr>
              <a:t>Allow flexibility regarding J-refocusing </a:t>
            </a:r>
            <a:r>
              <a:rPr lang="en-GB" sz="2000" b="1" dirty="0" smtClean="0">
                <a:solidFill>
                  <a:srgbClr val="000000"/>
                </a:solidFill>
              </a:rPr>
              <a:t>element</a:t>
            </a:r>
          </a:p>
          <a:p>
            <a:pPr>
              <a:lnSpc>
                <a:spcPct val="120000"/>
              </a:lnSpc>
            </a:pPr>
            <a:r>
              <a:rPr lang="en-GB" sz="2000" b="1" dirty="0">
                <a:solidFill>
                  <a:srgbClr val="000000"/>
                </a:solidFill>
              </a:rPr>
              <a:t>	</a:t>
            </a:r>
            <a:r>
              <a:rPr lang="en-GB" sz="2000" dirty="0" smtClean="0">
                <a:solidFill>
                  <a:srgbClr val="000000"/>
                </a:solidFill>
              </a:rPr>
              <a:t>One sequence or many?</a:t>
            </a:r>
          </a:p>
          <a:p>
            <a:pPr>
              <a:lnSpc>
                <a:spcPct val="120000"/>
              </a:lnSpc>
            </a:pPr>
            <a:endParaRPr lang="en-GB" sz="2000" dirty="0">
              <a:solidFill>
                <a:srgbClr val="01000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b="1" dirty="0" smtClean="0">
                <a:solidFill>
                  <a:srgbClr val="010000"/>
                </a:solidFill>
              </a:rPr>
              <a:t>Refocus J in the middle of the chunk</a:t>
            </a:r>
          </a:p>
          <a:p>
            <a:pPr>
              <a:lnSpc>
                <a:spcPct val="120000"/>
              </a:lnSpc>
            </a:pPr>
            <a:r>
              <a:rPr lang="en-GB" sz="2000" dirty="0" smtClean="0">
                <a:solidFill>
                  <a:srgbClr val="010000"/>
                </a:solidFill>
              </a:rPr>
              <a:t>	Sideband </a:t>
            </a:r>
            <a:r>
              <a:rPr lang="en-GB" sz="2000" dirty="0">
                <a:solidFill>
                  <a:srgbClr val="010000"/>
                </a:solidFill>
              </a:rPr>
              <a:t>shapes and phases determined by J-refocusing position</a:t>
            </a:r>
          </a:p>
          <a:p>
            <a:pPr>
              <a:lnSpc>
                <a:spcPct val="120000"/>
              </a:lnSpc>
            </a:pPr>
            <a:endParaRPr lang="en-GB" sz="2000" b="1" dirty="0" smtClean="0">
              <a:solidFill>
                <a:srgbClr val="01000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000" b="1" dirty="0">
                <a:solidFill>
                  <a:srgbClr val="000000"/>
                </a:solidFill>
              </a:rPr>
              <a:t>Prune distorted data points </a:t>
            </a:r>
            <a:r>
              <a:rPr lang="en-GB" sz="2000" b="1" dirty="0" smtClean="0">
                <a:solidFill>
                  <a:srgbClr val="000000"/>
                </a:solidFill>
              </a:rPr>
              <a:t>from start of </a:t>
            </a:r>
            <a:r>
              <a:rPr lang="en-GB" sz="2000" b="1" dirty="0">
                <a:solidFill>
                  <a:srgbClr val="000000"/>
                </a:solidFill>
              </a:rPr>
              <a:t>each chunk</a:t>
            </a:r>
          </a:p>
          <a:p>
            <a:pPr>
              <a:lnSpc>
                <a:spcPct val="120000"/>
              </a:lnSpc>
            </a:pPr>
            <a:r>
              <a:rPr lang="en-GB" sz="2000" dirty="0">
                <a:solidFill>
                  <a:srgbClr val="010000"/>
                </a:solidFill>
              </a:rPr>
              <a:t>	</a:t>
            </a:r>
            <a:r>
              <a:rPr lang="en-GB" sz="2000" dirty="0" smtClean="0">
                <a:solidFill>
                  <a:srgbClr val="010000"/>
                </a:solidFill>
              </a:rPr>
              <a:t>Distorted </a:t>
            </a:r>
            <a:r>
              <a:rPr lang="en-GB" sz="2000" dirty="0">
                <a:solidFill>
                  <a:srgbClr val="010000"/>
                </a:solidFill>
              </a:rPr>
              <a:t>early data  points cause </a:t>
            </a:r>
            <a:r>
              <a:rPr lang="en-GB" sz="2000" dirty="0" smtClean="0">
                <a:solidFill>
                  <a:srgbClr val="010000"/>
                </a:solidFill>
              </a:rPr>
              <a:t>severe </a:t>
            </a:r>
            <a:r>
              <a:rPr lang="en-GB" sz="2000" dirty="0">
                <a:solidFill>
                  <a:srgbClr val="010000"/>
                </a:solidFill>
              </a:rPr>
              <a:t>chunking artefacts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16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1995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6781" y="3492810"/>
            <a:ext cx="4320000" cy="287661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8372" y="3299361"/>
            <a:ext cx="4320000" cy="287661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-108482" y="3636803"/>
            <a:ext cx="4320000" cy="2876612"/>
          </a:xfrm>
          <a:prstGeom prst="rect">
            <a:avLst/>
          </a:prstGeom>
        </p:spPr>
      </p:pic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84639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Chunking sidebands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32608" y="3070527"/>
            <a:ext cx="3221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3366FF"/>
                </a:solidFill>
                <a:latin typeface="Calibri"/>
              </a:rPr>
              <a:t>Chunk duration = 1/SW</a:t>
            </a:r>
            <a:r>
              <a:rPr lang="en-GB" sz="2000" baseline="-25000" dirty="0" smtClean="0">
                <a:solidFill>
                  <a:srgbClr val="3366FF"/>
                </a:solidFill>
                <a:latin typeface="Calibri"/>
              </a:rPr>
              <a:t>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2269" y="2037732"/>
            <a:ext cx="4320000" cy="2876612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1549176"/>
            <a:ext cx="4848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Pure shift FID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231352" y="1549176"/>
            <a:ext cx="4848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Pure shift spectrum</a:t>
            </a:r>
          </a:p>
        </p:txBody>
      </p:sp>
      <p:sp>
        <p:nvSpPr>
          <p:cNvPr id="11" name="Left Brace 10"/>
          <p:cNvSpPr/>
          <p:nvPr/>
        </p:nvSpPr>
        <p:spPr>
          <a:xfrm rot="5400000" flipV="1">
            <a:off x="2119367" y="3549394"/>
            <a:ext cx="117751" cy="353227"/>
          </a:xfrm>
          <a:prstGeom prst="leftBrace">
            <a:avLst/>
          </a:prstGeom>
          <a:ln w="25400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3827658" y="3070527"/>
            <a:ext cx="3221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3366FF"/>
                </a:solidFill>
                <a:latin typeface="Calibri"/>
              </a:rPr>
              <a:t>Sideband spacing = SW</a:t>
            </a:r>
            <a:r>
              <a:rPr lang="en-GB" sz="2000" baseline="-25000" dirty="0" smtClean="0">
                <a:solidFill>
                  <a:srgbClr val="3366FF"/>
                </a:solidFill>
                <a:latin typeface="Calibri"/>
              </a:rPr>
              <a:t>1</a:t>
            </a:r>
          </a:p>
        </p:txBody>
      </p:sp>
      <p:sp>
        <p:nvSpPr>
          <p:cNvPr id="21" name="Left Brace 20"/>
          <p:cNvSpPr/>
          <p:nvPr/>
        </p:nvSpPr>
        <p:spPr>
          <a:xfrm rot="5400000">
            <a:off x="6444243" y="3668153"/>
            <a:ext cx="125160" cy="226057"/>
          </a:xfrm>
          <a:prstGeom prst="leftBrace">
            <a:avLst/>
          </a:prstGeom>
          <a:ln w="25400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5174308" y="4434090"/>
            <a:ext cx="32211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</a:rPr>
              <a:t>Amplitude of the </a:t>
            </a:r>
            <a:r>
              <a:rPr lang="en-GB" sz="2000" i="1" dirty="0" smtClean="0">
                <a:solidFill>
                  <a:srgbClr val="010000"/>
                </a:solidFill>
                <a:latin typeface="Calibri"/>
              </a:rPr>
              <a:t>n</a:t>
            </a:r>
            <a:r>
              <a:rPr lang="en-GB" sz="2000" baseline="30000" dirty="0" smtClean="0">
                <a:solidFill>
                  <a:srgbClr val="010000"/>
                </a:solidFill>
                <a:latin typeface="Calibri"/>
              </a:rPr>
              <a:t>th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sideband for an AX system: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0" y="6519446"/>
            <a:ext cx="27537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GB" sz="1600" i="1" dirty="0" smtClean="0"/>
              <a:t>J. </a:t>
            </a:r>
            <a:r>
              <a:rPr kumimoji="0" lang="en-GB" sz="1600" i="1" dirty="0" err="1" smtClean="0"/>
              <a:t>Magn</a:t>
            </a:r>
            <a:r>
              <a:rPr kumimoji="0" lang="en-GB" sz="1600" i="1" dirty="0" smtClean="0"/>
              <a:t>. </a:t>
            </a:r>
            <a:r>
              <a:rPr kumimoji="0" lang="en-GB" sz="1600" i="1" dirty="0" err="1" smtClean="0"/>
              <a:t>Reson</a:t>
            </a:r>
            <a:r>
              <a:rPr kumimoji="0" lang="en-GB" sz="1600" i="1" dirty="0" smtClean="0"/>
              <a:t>.</a:t>
            </a:r>
            <a:r>
              <a:rPr kumimoji="0" lang="en-GB" sz="1600" dirty="0" smtClean="0"/>
              <a:t> </a:t>
            </a:r>
            <a:r>
              <a:rPr kumimoji="0" lang="en-GB" sz="1600" b="1" dirty="0" smtClean="0"/>
              <a:t>271</a:t>
            </a:r>
            <a:r>
              <a:rPr kumimoji="0" lang="en-GB" sz="1600" dirty="0" smtClean="0"/>
              <a:t>, 99 (2016)</a:t>
            </a:r>
            <a:endParaRPr kumimoji="0" lang="en-US" sz="1600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788453" y="5284591"/>
            <a:ext cx="40674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</a:rPr>
              <a:t>(cos</a:t>
            </a:r>
            <a:r>
              <a:rPr lang="en-GB" sz="2000" baseline="30000" dirty="0" smtClean="0">
                <a:solidFill>
                  <a:srgbClr val="010000"/>
                </a:solidFill>
              </a:rPr>
              <a:t>2</a:t>
            </a:r>
            <a:r>
              <a:rPr lang="en-GB" sz="2000" dirty="0" smtClean="0">
                <a:solidFill>
                  <a:srgbClr val="010000"/>
                </a:solidFill>
              </a:rPr>
              <a:t>[π</a:t>
            </a:r>
            <a:r>
              <a:rPr lang="en-GB" sz="2000" i="1" dirty="0" smtClean="0">
                <a:solidFill>
                  <a:srgbClr val="010000"/>
                </a:solidFill>
              </a:rPr>
              <a:t>n</a:t>
            </a:r>
            <a:r>
              <a:rPr lang="en-GB" sz="2000" dirty="0" smtClean="0">
                <a:solidFill>
                  <a:srgbClr val="010000"/>
                </a:solidFill>
              </a:rPr>
              <a:t>]</a:t>
            </a:r>
            <a:r>
              <a:rPr lang="en-GB" sz="2000" dirty="0">
                <a:solidFill>
                  <a:srgbClr val="010000"/>
                </a:solidFill>
              </a:rPr>
              <a:t> </a:t>
            </a:r>
            <a:r>
              <a:rPr lang="en-GB" sz="2000" dirty="0" smtClean="0">
                <a:solidFill>
                  <a:srgbClr val="010000"/>
                </a:solidFill>
              </a:rPr>
              <a:t>− α</a:t>
            </a:r>
            <a:r>
              <a:rPr lang="en-GB" sz="2000" i="1" dirty="0" smtClean="0">
                <a:solidFill>
                  <a:srgbClr val="010000"/>
                </a:solidFill>
              </a:rPr>
              <a:t>n</a:t>
            </a:r>
            <a:r>
              <a:rPr lang="en-GB" sz="2000" dirty="0" smtClean="0">
                <a:solidFill>
                  <a:srgbClr val="010000"/>
                </a:solidFill>
              </a:rPr>
              <a:t> </a:t>
            </a:r>
            <a:r>
              <a:rPr lang="en-GB" sz="2000" dirty="0">
                <a:solidFill>
                  <a:srgbClr val="010000"/>
                </a:solidFill>
              </a:rPr>
              <a:t>cot[π⁄2α] </a:t>
            </a:r>
            <a:r>
              <a:rPr lang="en-GB" sz="2000" dirty="0" smtClean="0">
                <a:solidFill>
                  <a:srgbClr val="010000"/>
                </a:solidFill>
              </a:rPr>
              <a:t>sin</a:t>
            </a:r>
            <a:r>
              <a:rPr lang="en-GB" sz="2000" dirty="0">
                <a:solidFill>
                  <a:srgbClr val="010000"/>
                </a:solidFill>
              </a:rPr>
              <a:t>[2π</a:t>
            </a:r>
            <a:r>
              <a:rPr lang="en-GB" sz="2000" i="1" dirty="0">
                <a:solidFill>
                  <a:srgbClr val="010000"/>
                </a:solidFill>
              </a:rPr>
              <a:t>n</a:t>
            </a:r>
            <a:r>
              <a:rPr lang="en-GB" sz="2000" dirty="0" smtClean="0">
                <a:solidFill>
                  <a:srgbClr val="010000"/>
                </a:solidFill>
              </a:rPr>
              <a:t>])⁄</a:t>
            </a:r>
          </a:p>
          <a:p>
            <a:pPr algn="ctr"/>
            <a:r>
              <a:rPr lang="en-GB" sz="2000" dirty="0" smtClean="0">
                <a:solidFill>
                  <a:srgbClr val="010000"/>
                </a:solidFill>
              </a:rPr>
              <a:t>(1 − 4α</a:t>
            </a:r>
            <a:r>
              <a:rPr lang="en-GB" sz="2000" i="1" dirty="0" smtClean="0">
                <a:solidFill>
                  <a:srgbClr val="010000"/>
                </a:solidFill>
              </a:rPr>
              <a:t>n</a:t>
            </a:r>
            <a:r>
              <a:rPr lang="en-GB" sz="2000" baseline="30000" dirty="0" smtClean="0">
                <a:solidFill>
                  <a:srgbClr val="010000"/>
                </a:solidFill>
              </a:rPr>
              <a:t>2</a:t>
            </a:r>
            <a:r>
              <a:rPr lang="en-GB" sz="2000" dirty="0" smtClean="0">
                <a:solidFill>
                  <a:srgbClr val="010000"/>
                </a:solidFill>
              </a:rPr>
              <a:t>)</a:t>
            </a:r>
          </a:p>
          <a:p>
            <a:r>
              <a:rPr lang="en-GB" sz="2000" dirty="0" smtClean="0">
                <a:solidFill>
                  <a:srgbClr val="010000"/>
                </a:solidFill>
              </a:rPr>
              <a:t>  α=SW</a:t>
            </a:r>
            <a:r>
              <a:rPr lang="en-GB" sz="2000" baseline="-25000" dirty="0" smtClean="0">
                <a:solidFill>
                  <a:srgbClr val="010000"/>
                </a:solidFill>
              </a:rPr>
              <a:t>1</a:t>
            </a:r>
            <a:r>
              <a:rPr lang="en-GB" sz="2000" dirty="0" smtClean="0">
                <a:solidFill>
                  <a:srgbClr val="010000"/>
                </a:solidFill>
              </a:rPr>
              <a:t>/J</a:t>
            </a:r>
            <a:endParaRPr lang="en-GB" sz="2000" dirty="0" smtClean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731688" y="658625"/>
            <a:ext cx="72327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Acquiring pure shift data in chunks of duration 1/SW</a:t>
            </a:r>
            <a:r>
              <a:rPr lang="en-GB" sz="2000" baseline="-25000" dirty="0" smtClean="0">
                <a:solidFill>
                  <a:srgbClr val="010000"/>
                </a:solidFill>
                <a:latin typeface="Calibri"/>
              </a:rPr>
              <a:t>1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gives rise to</a:t>
            </a:r>
          </a:p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J-sidebands with </a:t>
            </a:r>
            <a:r>
              <a:rPr lang="en-GB" sz="2000" dirty="0">
                <a:solidFill>
                  <a:srgbClr val="010000"/>
                </a:solidFill>
              </a:rPr>
              <a:t>a spacing 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SW</a:t>
            </a:r>
            <a:r>
              <a:rPr lang="en-GB" sz="2000" baseline="-25000" dirty="0" smtClean="0">
                <a:solidFill>
                  <a:srgbClr val="010000"/>
                </a:solidFill>
                <a:latin typeface="Calibri"/>
              </a:rPr>
              <a:t>1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in the spectrum</a:t>
            </a: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09332" y="2609948"/>
            <a:ext cx="12531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alibri"/>
              </a:rPr>
              <a:t>Envelope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17</a:t>
            </a:fld>
            <a:endParaRPr lang="en-GB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2267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" y="1616905"/>
            <a:ext cx="3600000" cy="23971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4631" y="903595"/>
            <a:ext cx="3600000" cy="2397177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753573" y="5302182"/>
            <a:ext cx="30317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SW</a:t>
            </a:r>
            <a:r>
              <a:rPr lang="en-GB" sz="2000" baseline="-25000" dirty="0" smtClean="0">
                <a:solidFill>
                  <a:srgbClr val="010000"/>
                </a:solidFill>
                <a:latin typeface="Calibri"/>
              </a:rPr>
              <a:t>1 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= 20.0 Hz</a:t>
            </a:r>
          </a:p>
          <a:p>
            <a:pPr algn="ctr"/>
            <a:r>
              <a:rPr lang="en-GB" sz="2000" dirty="0">
                <a:solidFill>
                  <a:srgbClr val="010000"/>
                </a:solidFill>
              </a:rPr>
              <a:t>5</a:t>
            </a:r>
            <a:r>
              <a:rPr lang="en-GB" sz="2000" dirty="0" smtClean="0">
                <a:solidFill>
                  <a:srgbClr val="010000"/>
                </a:solidFill>
              </a:rPr>
              <a:t>0 </a:t>
            </a:r>
            <a:r>
              <a:rPr lang="en-GB" sz="2000" dirty="0" err="1" smtClean="0">
                <a:solidFill>
                  <a:srgbClr val="010000"/>
                </a:solidFill>
              </a:rPr>
              <a:t>ms</a:t>
            </a:r>
            <a:endParaRPr lang="en-GB" sz="2000" dirty="0">
              <a:solidFill>
                <a:srgbClr val="01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5586" y="2486028"/>
            <a:ext cx="15466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  <a:r>
              <a:rPr lang="en-GB" dirty="0" smtClean="0"/>
              <a:t>pprox. 3%</a:t>
            </a:r>
          </a:p>
          <a:p>
            <a:r>
              <a:rPr lang="en-GB" dirty="0" smtClean="0"/>
              <a:t>J-sidebands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454077" y="2574876"/>
            <a:ext cx="1087277" cy="1217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753573" y="3476442"/>
            <a:ext cx="30317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SW</a:t>
            </a:r>
            <a:r>
              <a:rPr lang="en-GB" sz="2000" baseline="-25000" dirty="0" smtClean="0">
                <a:solidFill>
                  <a:srgbClr val="010000"/>
                </a:solidFill>
                <a:latin typeface="Calibri"/>
              </a:rPr>
              <a:t>1 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= 35.7 Hz</a:t>
            </a:r>
          </a:p>
          <a:p>
            <a:pPr algn="ctr"/>
            <a:r>
              <a:rPr lang="en-GB" sz="2000" dirty="0" smtClean="0">
                <a:solidFill>
                  <a:srgbClr val="010000"/>
                </a:solidFill>
              </a:rPr>
              <a:t>28 </a:t>
            </a:r>
            <a:r>
              <a:rPr lang="en-GB" sz="2000" dirty="0" err="1" smtClean="0">
                <a:solidFill>
                  <a:srgbClr val="010000"/>
                </a:solidFill>
              </a:rPr>
              <a:t>ms</a:t>
            </a:r>
            <a:endParaRPr lang="en-GB" sz="2000" dirty="0">
              <a:solidFill>
                <a:srgbClr val="010000"/>
              </a:solidFill>
            </a:endParaRPr>
          </a:p>
          <a:p>
            <a:pPr algn="ctr"/>
            <a:endParaRPr lang="en-GB" sz="2000" dirty="0" smtClean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753573" y="1535348"/>
            <a:ext cx="30317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“Typical” SW</a:t>
            </a:r>
            <a:r>
              <a:rPr lang="en-GB" sz="2000" baseline="-25000" dirty="0" smtClean="0">
                <a:solidFill>
                  <a:srgbClr val="010000"/>
                </a:solidFill>
                <a:latin typeface="Calibri"/>
              </a:rPr>
              <a:t>1 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= 50.0 Hz</a:t>
            </a:r>
          </a:p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20 </a:t>
            </a:r>
            <a:r>
              <a:rPr lang="en-GB" sz="2000" dirty="0" err="1" smtClean="0">
                <a:solidFill>
                  <a:srgbClr val="010000"/>
                </a:solidFill>
                <a:latin typeface="Calibri"/>
              </a:rPr>
              <a:t>ms</a:t>
            </a:r>
            <a:endParaRPr lang="en-GB" sz="2000" dirty="0" smtClean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0" y="84639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010000"/>
                </a:solidFill>
              </a:rPr>
              <a:t>Effect of </a:t>
            </a:r>
            <a:r>
              <a:rPr lang="en-GB" sz="2000" b="1" dirty="0" smtClean="0">
                <a:solidFill>
                  <a:srgbClr val="010000"/>
                </a:solidFill>
              </a:rPr>
              <a:t>SW</a:t>
            </a:r>
            <a:r>
              <a:rPr lang="en-GB" sz="2000" b="1" baseline="-25000" dirty="0" smtClean="0">
                <a:solidFill>
                  <a:srgbClr val="010000"/>
                </a:solidFill>
              </a:rPr>
              <a:t>1 </a:t>
            </a:r>
            <a:r>
              <a:rPr lang="en-GB" sz="2000" b="1" dirty="0" smtClean="0">
                <a:solidFill>
                  <a:srgbClr val="010000"/>
                </a:solidFill>
              </a:rPr>
              <a:t>/ chunk duration; J = 7.5 Hz 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314686" y="613601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FID envelope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5016253" y="613601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Pure shift spectrum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18</a:t>
            </a:fld>
            <a:endParaRPr lang="en-GB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00" y="2980278"/>
            <a:ext cx="3600000" cy="23971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4631" y="2700867"/>
            <a:ext cx="3600000" cy="23971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900" y="4876806"/>
            <a:ext cx="3600000" cy="23971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74631" y="4749800"/>
            <a:ext cx="3600000" cy="239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2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7280" y="1670827"/>
            <a:ext cx="303170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Symbol" charset="2"/>
                <a:cs typeface="Symbol" charset="2"/>
              </a:rPr>
              <a:t>d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= 0 Hz  (on resonance)</a:t>
            </a:r>
          </a:p>
          <a:p>
            <a:r>
              <a:rPr lang="en-GB" sz="2000" dirty="0">
                <a:solidFill>
                  <a:srgbClr val="010000"/>
                </a:solidFill>
                <a:cs typeface="Symbol" charset="2"/>
              </a:rPr>
              <a:t>Only weak J-sidebands </a:t>
            </a:r>
            <a:endParaRPr lang="en-GB" sz="2000" dirty="0">
              <a:solidFill>
                <a:srgbClr val="010000"/>
              </a:solidFill>
            </a:endParaRPr>
          </a:p>
          <a:p>
            <a:endParaRPr lang="en-GB" sz="2000" dirty="0" smtClean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0" y="84639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010000"/>
                </a:solidFill>
              </a:rPr>
              <a:t>Effect of </a:t>
            </a:r>
            <a:r>
              <a:rPr lang="en-GB" sz="2000" b="1" dirty="0" smtClean="0">
                <a:solidFill>
                  <a:srgbClr val="010000"/>
                </a:solidFill>
              </a:rPr>
              <a:t>SW/SW</a:t>
            </a:r>
            <a:r>
              <a:rPr lang="en-GB" sz="2000" b="1" baseline="-25000" dirty="0" smtClean="0">
                <a:solidFill>
                  <a:srgbClr val="010000"/>
                </a:solidFill>
              </a:rPr>
              <a:t>1</a:t>
            </a:r>
            <a:r>
              <a:rPr lang="en-GB" sz="2000" b="1" dirty="0" smtClean="0">
                <a:solidFill>
                  <a:srgbClr val="010000"/>
                </a:solidFill>
              </a:rPr>
              <a:t> ≠ an integer 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5437384" y="3028890"/>
            <a:ext cx="36050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Frequency-dependent phase discontinuity between chunks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8048" y="666416"/>
            <a:ext cx="4528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010000"/>
                </a:solidFill>
              </a:rPr>
              <a:t>SW/</a:t>
            </a:r>
            <a:r>
              <a:rPr lang="en-GB" dirty="0" smtClean="0">
                <a:solidFill>
                  <a:srgbClr val="010000"/>
                </a:solidFill>
              </a:rPr>
              <a:t>SW</a:t>
            </a:r>
            <a:r>
              <a:rPr lang="en-GB" baseline="-25000" dirty="0" smtClean="0">
                <a:solidFill>
                  <a:srgbClr val="010000"/>
                </a:solidFill>
              </a:rPr>
              <a:t>1 </a:t>
            </a:r>
            <a:r>
              <a:rPr lang="en-GB" dirty="0" smtClean="0">
                <a:solidFill>
                  <a:srgbClr val="010000"/>
                </a:solidFill>
              </a:rPr>
              <a:t>= </a:t>
            </a:r>
            <a:r>
              <a:rPr lang="en-GB" b="1" dirty="0" smtClean="0">
                <a:solidFill>
                  <a:srgbClr val="FF0000"/>
                </a:solidFill>
              </a:rPr>
              <a:t>19.6</a:t>
            </a:r>
            <a:r>
              <a:rPr lang="en-GB" dirty="0" smtClean="0">
                <a:solidFill>
                  <a:srgbClr val="010000"/>
                </a:solidFill>
              </a:rPr>
              <a:t>    </a:t>
            </a:r>
            <a:r>
              <a:rPr lang="en-GB" dirty="0">
                <a:solidFill>
                  <a:srgbClr val="010000"/>
                </a:solidFill>
              </a:rPr>
              <a:t>(</a:t>
            </a:r>
            <a:r>
              <a:rPr lang="en-GB" dirty="0" smtClean="0">
                <a:solidFill>
                  <a:srgbClr val="010000"/>
                </a:solidFill>
              </a:rPr>
              <a:t>SW</a:t>
            </a:r>
            <a:r>
              <a:rPr lang="en-GB" baseline="-25000" dirty="0" smtClean="0">
                <a:solidFill>
                  <a:srgbClr val="010000"/>
                </a:solidFill>
              </a:rPr>
              <a:t>1 </a:t>
            </a:r>
            <a:r>
              <a:rPr lang="en-GB" dirty="0" smtClean="0">
                <a:solidFill>
                  <a:srgbClr val="010000"/>
                </a:solidFill>
              </a:rPr>
              <a:t>= 102 Hz</a:t>
            </a:r>
            <a:r>
              <a:rPr lang="en-GB" dirty="0">
                <a:solidFill>
                  <a:srgbClr val="010000"/>
                </a:solidFill>
              </a:rPr>
              <a:t>, </a:t>
            </a:r>
            <a:r>
              <a:rPr lang="en-GB" dirty="0" smtClean="0">
                <a:solidFill>
                  <a:srgbClr val="010000"/>
                </a:solidFill>
              </a:rPr>
              <a:t>SW = 1000 </a:t>
            </a:r>
            <a:r>
              <a:rPr lang="en-GB" dirty="0">
                <a:solidFill>
                  <a:srgbClr val="010000"/>
                </a:solidFill>
              </a:rPr>
              <a:t>Hz)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67280" y="3719175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Symbol" charset="2"/>
                <a:cs typeface="Symbol" charset="2"/>
              </a:rPr>
              <a:t>d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= 50 Hz</a:t>
            </a: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67280" y="5275184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Symbol" charset="2"/>
                <a:cs typeface="Symbol" charset="2"/>
              </a:rPr>
              <a:t>d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= 100 Hz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6650" y="1054101"/>
            <a:ext cx="3240000" cy="21574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6650" y="4546600"/>
            <a:ext cx="3240000" cy="21574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6650" y="2705100"/>
            <a:ext cx="3240000" cy="215745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19</a:t>
            </a:fld>
            <a:endParaRPr lang="en-GB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81682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968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Practical Implementations: overview</a:t>
            </a:r>
            <a:endParaRPr kumimoji="0" lang="en-GB" sz="2000" b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38079" y="1398785"/>
            <a:ext cx="81785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GB" sz="2400" dirty="0" err="1" smtClean="0">
                <a:latin typeface="Calibri"/>
              </a:rPr>
              <a:t>UoM</a:t>
            </a:r>
            <a:r>
              <a:rPr kumimoji="0" lang="en-GB" sz="2400" dirty="0" smtClean="0">
                <a:latin typeface="Calibri"/>
              </a:rPr>
              <a:t> implementatio</a:t>
            </a:r>
            <a:r>
              <a:rPr lang="en-GB" sz="2400" dirty="0" smtClean="0">
                <a:latin typeface="Calibri"/>
              </a:rPr>
              <a:t>n packages for Varian and Bruker</a:t>
            </a:r>
            <a:endParaRPr kumimoji="0" lang="en-GB" sz="2400" dirty="0">
              <a:latin typeface="Calibri"/>
            </a:endParaRPr>
          </a:p>
          <a:p>
            <a:endParaRPr kumimoji="0" lang="en-GB" sz="2400" dirty="0">
              <a:latin typeface="Calibri"/>
            </a:endParaRPr>
          </a:p>
          <a:p>
            <a:r>
              <a:rPr lang="en-GB" sz="2400" dirty="0" smtClean="0">
                <a:latin typeface="Calibri"/>
              </a:rPr>
              <a:t>Practical considerations</a:t>
            </a:r>
          </a:p>
          <a:p>
            <a:r>
              <a:rPr lang="en-GB" sz="2400" dirty="0" smtClean="0">
                <a:latin typeface="Calibri"/>
              </a:rPr>
              <a:t>		</a:t>
            </a:r>
            <a:endParaRPr kumimoji="0" lang="en-GB" sz="2400" i="1" dirty="0">
              <a:latin typeface="Calibri"/>
            </a:endParaRPr>
          </a:p>
          <a:p>
            <a:r>
              <a:rPr lang="en-GB" sz="2400" dirty="0" smtClean="0">
                <a:latin typeface="Calibri"/>
              </a:rPr>
              <a:t>Linear prediction</a:t>
            </a:r>
          </a:p>
          <a:p>
            <a:endParaRPr lang="en-GB" sz="2400" dirty="0">
              <a:latin typeface="Calibri"/>
            </a:endParaRP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(Pulse sequence code examples)</a:t>
            </a:r>
          </a:p>
          <a:p>
            <a:endParaRPr lang="en-GB" sz="2400" dirty="0" smtClean="0">
              <a:latin typeface="Calibri"/>
            </a:endParaRPr>
          </a:p>
          <a:p>
            <a:endParaRPr kumimoji="0"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endParaRPr kumimoji="0" lang="en-GB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2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9878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990598" y="965878"/>
            <a:ext cx="30317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J refocused at the beginning of each chunk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118558" y="114300"/>
            <a:ext cx="68795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Effect of J refocusing position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0800" y="1498600"/>
            <a:ext cx="3600000" cy="23971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000" y="965200"/>
            <a:ext cx="3600000" cy="23971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0800" y="3327400"/>
            <a:ext cx="3600000" cy="23971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1000" y="2771724"/>
            <a:ext cx="3600000" cy="23971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0800" y="5095824"/>
            <a:ext cx="3600000" cy="239717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61000" y="4775200"/>
            <a:ext cx="3600000" cy="2397176"/>
          </a:xfrm>
          <a:prstGeom prst="rect">
            <a:avLst/>
          </a:prstGeom>
        </p:spPr>
      </p:pic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2946400" y="2845478"/>
            <a:ext cx="31774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J refocused at the beginning of the first (half) chunk</a:t>
            </a:r>
          </a:p>
          <a:p>
            <a:pPr algn="ctr"/>
            <a:r>
              <a:rPr lang="en-GB" sz="2000" dirty="0">
                <a:solidFill>
                  <a:srgbClr val="010000"/>
                </a:solidFill>
                <a:latin typeface="Calibri"/>
              </a:rPr>
              <a:t>a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nd in the middle of successive ones</a:t>
            </a: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2990598" y="5042578"/>
            <a:ext cx="30317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J refocused in the middle of each chunk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20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314686" y="613601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FID envelope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693613" y="613601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Pure shift spectrum</a:t>
            </a: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7001299" y="1350201"/>
            <a:ext cx="21427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Original </a:t>
            </a:r>
          </a:p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experiment</a:t>
            </a: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7001299" y="3221334"/>
            <a:ext cx="21427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Current</a:t>
            </a:r>
          </a:p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experiment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7001299" y="5185601"/>
            <a:ext cx="21427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Current</a:t>
            </a:r>
          </a:p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experiment</a:t>
            </a:r>
          </a:p>
        </p:txBody>
      </p:sp>
    </p:spTree>
    <p:extLst>
      <p:ext uri="{BB962C8B-B14F-4D97-AF65-F5344CB8AC3E}">
        <p14:creationId xmlns:p14="http://schemas.microsoft.com/office/powerpoint/2010/main" val="236140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6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834416" y="4588872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First two points distorted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1118558" y="76200"/>
            <a:ext cx="68795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Effect of </a:t>
            </a:r>
            <a:r>
              <a:rPr lang="en-GB" sz="2000" b="1" dirty="0">
                <a:solidFill>
                  <a:srgbClr val="010000"/>
                </a:solidFill>
                <a:latin typeface="Calibri"/>
              </a:rPr>
              <a:t>d</a:t>
            </a: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istorted early data points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725084" y="2655161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No distortion 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257249" y="682137"/>
            <a:ext cx="68795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In practice the first few data points of a FID are always distorted Modern digital filtering methods often make this worse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00" y="2365324"/>
            <a:ext cx="4320000" cy="2876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9000" y="1816100"/>
            <a:ext cx="4320000" cy="2876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00" y="4508500"/>
            <a:ext cx="4320000" cy="28766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9000" y="4076700"/>
            <a:ext cx="4320000" cy="287661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21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14686" y="1453931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FID envelope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5693613" y="1453931"/>
            <a:ext cx="30317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Pure shift spectrum</a:t>
            </a:r>
          </a:p>
        </p:txBody>
      </p:sp>
    </p:spTree>
    <p:extLst>
      <p:ext uri="{BB962C8B-B14F-4D97-AF65-F5344CB8AC3E}">
        <p14:creationId xmlns:p14="http://schemas.microsoft.com/office/powerpoint/2010/main" val="383609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965135" y="209174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N = 0</a:t>
            </a:r>
            <a:endParaRPr lang="en-GB" dirty="0"/>
          </a:p>
        </p:txBody>
      </p:sp>
      <p:sp>
        <p:nvSpPr>
          <p:cNvPr id="83" name="Rectangle 82"/>
          <p:cNvSpPr/>
          <p:nvPr/>
        </p:nvSpPr>
        <p:spPr>
          <a:xfrm>
            <a:off x="7965135" y="3401341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N = 1</a:t>
            </a:r>
            <a:endParaRPr lang="en-GB" dirty="0"/>
          </a:p>
        </p:txBody>
      </p:sp>
      <p:sp>
        <p:nvSpPr>
          <p:cNvPr id="84" name="Rectangle 83"/>
          <p:cNvSpPr/>
          <p:nvPr/>
        </p:nvSpPr>
        <p:spPr>
          <a:xfrm>
            <a:off x="7965135" y="4719175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N = 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1665" y="75323"/>
            <a:ext cx="8460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SAPPHIRE: getting rid of sidebands by modulation averaging</a:t>
            </a:r>
            <a:endParaRPr lang="en-GB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36" y="907381"/>
            <a:ext cx="7418860" cy="576149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41067" y="575643"/>
            <a:ext cx="8920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/>
              <a:t>Systematically varying the timing of the first chunk suppresses </a:t>
            </a:r>
            <a:r>
              <a:rPr lang="en-GB" dirty="0"/>
              <a:t>sidebands </a:t>
            </a:r>
            <a:endParaRPr lang="en-GB" dirty="0" smtClean="0"/>
          </a:p>
          <a:p>
            <a:pPr algn="just"/>
            <a:r>
              <a:rPr lang="en-GB" dirty="0" smtClean="0"/>
              <a:t>to </a:t>
            </a:r>
            <a:r>
              <a:rPr lang="en-GB" dirty="0"/>
              <a:t>order N in </a:t>
            </a:r>
            <a:r>
              <a:rPr lang="en-GB" dirty="0" smtClean="0"/>
              <a:t>N+1 </a:t>
            </a:r>
            <a:r>
              <a:rPr lang="en-GB" baseline="30000" dirty="0" smtClean="0"/>
              <a:t> </a:t>
            </a:r>
            <a:r>
              <a:rPr lang="en-GB" dirty="0" smtClean="0"/>
              <a:t>experiments.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228600" y="5376335"/>
            <a:ext cx="8661400" cy="13885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22</a:t>
            </a:fld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469460" y="5037668"/>
            <a:ext cx="762000" cy="13885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6519446"/>
            <a:ext cx="51049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GB" sz="1600" i="1" dirty="0" smtClean="0"/>
              <a:t>Chem</a:t>
            </a:r>
            <a:r>
              <a:rPr lang="en-GB" sz="1600" i="1" dirty="0" smtClean="0"/>
              <a:t>. </a:t>
            </a:r>
            <a:r>
              <a:rPr lang="en-GB" sz="1600" i="1" dirty="0" err="1" smtClean="0"/>
              <a:t>Commun</a:t>
            </a:r>
            <a:r>
              <a:rPr kumimoji="0" lang="en-GB" sz="1600" i="1" dirty="0" smtClean="0"/>
              <a:t>.</a:t>
            </a:r>
            <a:r>
              <a:rPr kumimoji="0" lang="en-GB" sz="1600" dirty="0" smtClean="0"/>
              <a:t> </a:t>
            </a:r>
            <a:r>
              <a:rPr lang="en-GB" sz="1600" dirty="0" smtClean="0"/>
              <a:t>In </a:t>
            </a:r>
            <a:r>
              <a:rPr lang="en-GB" sz="1600" dirty="0"/>
              <a:t>p</a:t>
            </a:r>
            <a:r>
              <a:rPr lang="en-GB" sz="1600" dirty="0" smtClean="0"/>
              <a:t>ress</a:t>
            </a:r>
            <a:r>
              <a:rPr kumimoji="0" lang="en-GB" sz="1600" dirty="0" smtClean="0"/>
              <a:t> (2017), </a:t>
            </a:r>
            <a:r>
              <a:rPr lang="it-IT" sz="1600" i="1" dirty="0"/>
              <a:t>DOI: 10.1039/c7cc04423b</a:t>
            </a:r>
            <a:endParaRPr kumimoji="0" lang="en-US" sz="1600" i="1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18066" y="5545786"/>
            <a:ext cx="843425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dirty="0" smtClean="0"/>
              <a:t>Averaging spectra measured with different SW</a:t>
            </a:r>
            <a:r>
              <a:rPr lang="en-GB" sz="1600" baseline="-25000" dirty="0" smtClean="0"/>
              <a:t>1</a:t>
            </a:r>
            <a:r>
              <a:rPr lang="en-GB" sz="1600" dirty="0" smtClean="0"/>
              <a:t> can reduce sidebands, but does not suppress them</a:t>
            </a:r>
          </a:p>
          <a:p>
            <a:r>
              <a:rPr lang="en-GB" sz="1600" i="1" dirty="0" smtClean="0"/>
              <a:t>J. </a:t>
            </a:r>
            <a:r>
              <a:rPr lang="en-GB" sz="1600" i="1" dirty="0" err="1" smtClean="0"/>
              <a:t>Magn</a:t>
            </a:r>
            <a:r>
              <a:rPr lang="en-GB" sz="1600" i="1" dirty="0" smtClean="0"/>
              <a:t>. </a:t>
            </a:r>
            <a:r>
              <a:rPr lang="en-GB" sz="1600" i="1" dirty="0" err="1" smtClean="0"/>
              <a:t>Reson</a:t>
            </a:r>
            <a:r>
              <a:rPr lang="en-GB" sz="1600" i="1" dirty="0" smtClean="0"/>
              <a:t>.</a:t>
            </a:r>
            <a:r>
              <a:rPr lang="en-GB" sz="1600" dirty="0" smtClean="0"/>
              <a:t> </a:t>
            </a:r>
            <a:r>
              <a:rPr lang="en-GB" sz="1600" b="1" dirty="0" smtClean="0"/>
              <a:t>259</a:t>
            </a:r>
            <a:r>
              <a:rPr lang="en-GB" sz="1600" dirty="0" smtClean="0"/>
              <a:t>, 207 </a:t>
            </a:r>
            <a:r>
              <a:rPr lang="en-GB" sz="1600" dirty="0"/>
              <a:t>(</a:t>
            </a:r>
            <a:r>
              <a:rPr lang="en-GB" sz="1600" dirty="0" smtClean="0"/>
              <a:t>2015)</a:t>
            </a:r>
            <a:r>
              <a:rPr lang="en-GB" sz="1600" i="1" dirty="0" smtClean="0"/>
              <a:t> </a:t>
            </a:r>
            <a:endParaRPr kumimoji="0"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62470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733550" y="62623"/>
            <a:ext cx="5676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SAPPHIRE </a:t>
            </a:r>
            <a:r>
              <a:rPr lang="en-GB" sz="2000" b="1" dirty="0"/>
              <a:t>application: </a:t>
            </a:r>
            <a:r>
              <a:rPr lang="en-GB" sz="2000" b="1" dirty="0" smtClean="0"/>
              <a:t>impurity analysis</a:t>
            </a:r>
            <a:endParaRPr lang="en-GB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77" y="1413429"/>
            <a:ext cx="3365109" cy="5395777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59969" y="1611028"/>
            <a:ext cx="215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Normal </a:t>
            </a:r>
            <a:r>
              <a:rPr lang="en-GB" baseline="30000" dirty="0" smtClean="0"/>
              <a:t>1</a:t>
            </a:r>
            <a:r>
              <a:rPr lang="en-GB" dirty="0" smtClean="0"/>
              <a:t>H spectrum</a:t>
            </a:r>
          </a:p>
          <a:p>
            <a:r>
              <a:rPr lang="en-GB" dirty="0" smtClean="0"/>
              <a:t>(mixture)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229484" y="2755516"/>
            <a:ext cx="215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Conventional ZS pure shift spectrum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9969" y="4463386"/>
            <a:ext cx="2157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/>
              <a:t>SAPPHIRE </a:t>
            </a:r>
            <a:r>
              <a:rPr lang="en-GB" dirty="0"/>
              <a:t>ZS pure shift spectrum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9969" y="5681101"/>
            <a:ext cx="215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Normal </a:t>
            </a:r>
            <a:r>
              <a:rPr lang="en-GB" baseline="30000" dirty="0" smtClean="0"/>
              <a:t>1</a:t>
            </a:r>
            <a:r>
              <a:rPr lang="en-GB" dirty="0" smtClean="0"/>
              <a:t>H spectrum</a:t>
            </a:r>
          </a:p>
          <a:p>
            <a:r>
              <a:rPr lang="en-GB" dirty="0" smtClean="0"/>
              <a:t>(BEM)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2957384" y="3303374"/>
            <a:ext cx="387178" cy="24960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6069164" y="3158905"/>
            <a:ext cx="2851402" cy="2811811"/>
            <a:chOff x="6203092" y="2273986"/>
            <a:chExt cx="2448118" cy="252664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3092" y="2273986"/>
              <a:ext cx="2448118" cy="2526642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7427151" y="3450064"/>
              <a:ext cx="114917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dirty="0" err="1" smtClean="0"/>
                <a:t>Rosuvastatin</a:t>
              </a:r>
              <a:endParaRPr lang="en-GB" sz="1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921143" y="3637534"/>
              <a:ext cx="5245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dirty="0" smtClean="0"/>
                <a:t>BEM</a:t>
              </a:r>
              <a:endParaRPr lang="en-GB" sz="1400" dirty="0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5997146" y="3054104"/>
            <a:ext cx="3023285" cy="29983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3357660" y="5800398"/>
            <a:ext cx="2775363" cy="3339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363566" y="2972252"/>
            <a:ext cx="2775363" cy="3339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983222" y="1818818"/>
            <a:ext cx="3023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A signal of BEM is accidentally suppressed by overlap with a negative sideband. 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37" y="738435"/>
            <a:ext cx="1813639" cy="816315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528687" y="1048600"/>
            <a:ext cx="18050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97.2 % </a:t>
            </a:r>
            <a:r>
              <a:rPr lang="en-GB" sz="1600" dirty="0" err="1" smtClean="0"/>
              <a:t>rosuvastatin</a:t>
            </a:r>
            <a:endParaRPr lang="en-GB" sz="16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842" y="644703"/>
            <a:ext cx="1771600" cy="85924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6205199" y="1034911"/>
            <a:ext cx="20475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2.8 % BEM (precursor)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4497867" y="91053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23</a:t>
            </a:fld>
            <a:endParaRPr lang="en-GB"/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7423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841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Practical Implementations: overview</a:t>
            </a:r>
            <a:endParaRPr kumimoji="0" lang="en-GB" sz="2000" b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25379" y="1652785"/>
            <a:ext cx="81785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GB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UoM</a:t>
            </a:r>
            <a:r>
              <a:rPr kumimoji="0"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 implementatio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n package for Varian and Bruker</a:t>
            </a:r>
            <a:endParaRPr kumimoji="0"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endParaRPr kumimoji="0"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Practical considerations</a:t>
            </a:r>
          </a:p>
          <a:p>
            <a:r>
              <a:rPr lang="en-GB" sz="2400" b="1" dirty="0" smtClean="0">
                <a:solidFill>
                  <a:srgbClr val="000000"/>
                </a:solidFill>
                <a:latin typeface="Calibri"/>
              </a:rPr>
              <a:t>	</a:t>
            </a:r>
            <a:endParaRPr kumimoji="0" lang="en-GB" sz="2400" i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r>
              <a:rPr lang="en-GB" sz="2400" b="1" dirty="0" smtClean="0">
                <a:latin typeface="Calibri"/>
              </a:rPr>
              <a:t>Linear prediction</a:t>
            </a:r>
          </a:p>
          <a:p>
            <a:endParaRPr lang="en-GB" sz="2400" b="1" dirty="0">
              <a:latin typeface="Calibri"/>
            </a:endParaRPr>
          </a:p>
          <a:p>
            <a:r>
              <a:rPr lang="en-GB" sz="2400" dirty="0" smtClean="0">
                <a:solidFill>
                  <a:srgbClr val="7F7F7F"/>
                </a:solidFill>
              </a:rPr>
              <a:t>(Pulse </a:t>
            </a:r>
            <a:r>
              <a:rPr lang="en-GB" sz="2400" dirty="0">
                <a:solidFill>
                  <a:srgbClr val="7F7F7F"/>
                </a:solidFill>
              </a:rPr>
              <a:t>sequence code </a:t>
            </a:r>
            <a:r>
              <a:rPr lang="en-GB" sz="2400" dirty="0" smtClean="0">
                <a:solidFill>
                  <a:srgbClr val="7F7F7F"/>
                </a:solidFill>
              </a:rPr>
              <a:t>examples)</a:t>
            </a:r>
            <a:endParaRPr lang="en-GB" sz="2400" dirty="0">
              <a:solidFill>
                <a:srgbClr val="7F7F7F"/>
              </a:solidFill>
            </a:endParaRPr>
          </a:p>
          <a:p>
            <a:endParaRPr lang="en-GB" sz="2400" b="1" dirty="0" smtClean="0">
              <a:latin typeface="Calibri"/>
            </a:endParaRPr>
          </a:p>
          <a:p>
            <a:endParaRPr kumimoji="0"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24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3592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P-eample_toMN-new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17" y="1594909"/>
            <a:ext cx="4568952" cy="47548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009" y="3392414"/>
            <a:ext cx="2061972" cy="15133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096" y="928173"/>
            <a:ext cx="2026920" cy="1513332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44624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Linear prediction: 500 MHz </a:t>
            </a:r>
            <a:r>
              <a:rPr lang="en-GB" sz="2000" b="1" baseline="30000" dirty="0" smtClean="0">
                <a:solidFill>
                  <a:srgbClr val="010000"/>
                </a:solidFill>
                <a:latin typeface="Calibri"/>
              </a:rPr>
              <a:t>1</a:t>
            </a: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H spectra of a quinine and quinidine mixture</a:t>
            </a:r>
            <a:endParaRPr kumimoji="0" lang="en-GB" sz="2000" b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1995104"/>
            <a:ext cx="19442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Conventional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3023877"/>
            <a:ext cx="29523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Pure shift: 8192 points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7411285" y="3546937"/>
            <a:ext cx="528283" cy="3940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042294" y="3361797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alibri"/>
              </a:rPr>
              <a:t>Ha</a:t>
            </a:r>
            <a:endParaRPr kumimoji="0" lang="en-GB" sz="20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300949" y="3596951"/>
            <a:ext cx="563616" cy="3440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5841151" y="3151956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FF0000"/>
                </a:solidFill>
                <a:latin typeface="Calibri"/>
              </a:rPr>
              <a:t>Hc</a:t>
            </a:r>
            <a:endParaRPr kumimoji="0" lang="en-GB" sz="20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71035" y="4587070"/>
            <a:ext cx="120461" cy="6421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6846999" y="5229200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FF0000"/>
                </a:solidFill>
                <a:latin typeface="Calibri"/>
              </a:rPr>
              <a:t>Hb</a:t>
            </a:r>
            <a:endParaRPr kumimoji="0" lang="en-GB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447689" y="1421976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alibri"/>
              </a:rPr>
              <a:t>Ha</a:t>
            </a:r>
            <a:endParaRPr kumimoji="0" lang="en-GB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3320641" y="1644769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FF0000"/>
                </a:solidFill>
                <a:latin typeface="Calibri"/>
              </a:rPr>
              <a:t>Hb</a:t>
            </a:r>
            <a:endParaRPr kumimoji="0" lang="en-GB" sz="2000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4572000" y="1772816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FF0000"/>
                </a:solidFill>
                <a:latin typeface="Calibri"/>
              </a:rPr>
              <a:t>Hc</a:t>
            </a:r>
            <a:endParaRPr kumimoji="0" lang="en-GB" sz="20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209728" y="2661949"/>
            <a:ext cx="504056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569768" y="2733957"/>
            <a:ext cx="12961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Impurity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656471" y="2555612"/>
            <a:ext cx="2026921" cy="51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dirty="0" smtClean="0"/>
              <a:t>quinine</a:t>
            </a:r>
            <a:endParaRPr lang="en-GB" sz="2000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772193" y="4859868"/>
            <a:ext cx="2026921" cy="51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000" dirty="0" smtClean="0"/>
              <a:t>quinidine</a:t>
            </a:r>
            <a:endParaRPr lang="en-GB" sz="2000" dirty="0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2390055" y="1186446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0B0F0"/>
                </a:solidFill>
                <a:latin typeface="Calibri"/>
              </a:rPr>
              <a:t>Ha</a:t>
            </a:r>
            <a:endParaRPr kumimoji="0" lang="en-GB" sz="2000" dirty="0">
              <a:solidFill>
                <a:srgbClr val="00B0F0"/>
              </a:solidFill>
              <a:latin typeface="Calibri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2555776" y="964706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00B0F0"/>
                </a:solidFill>
                <a:latin typeface="Calibri"/>
              </a:rPr>
              <a:t>Hb</a:t>
            </a:r>
            <a:endParaRPr kumimoji="0" lang="en-GB" sz="2000" dirty="0">
              <a:solidFill>
                <a:srgbClr val="00B0F0"/>
              </a:solidFill>
              <a:latin typeface="Calibri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4572000" y="1512382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00B0F0"/>
                </a:solidFill>
                <a:latin typeface="Calibri"/>
              </a:rPr>
              <a:t>Hc</a:t>
            </a:r>
            <a:endParaRPr kumimoji="0" lang="en-GB" sz="2000" dirty="0">
              <a:solidFill>
                <a:srgbClr val="00B0F0"/>
              </a:solidFill>
              <a:latin typeface="Calibri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7388407" y="1120444"/>
            <a:ext cx="528283" cy="39408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7770396" y="935304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00B0F0"/>
                </a:solidFill>
                <a:latin typeface="Calibri"/>
              </a:rPr>
              <a:t>Ha</a:t>
            </a:r>
            <a:endParaRPr kumimoji="0" lang="en-GB" sz="2000" dirty="0">
              <a:solidFill>
                <a:srgbClr val="00B0F0"/>
              </a:solidFill>
              <a:latin typeface="Calibri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278071" y="1170458"/>
            <a:ext cx="563616" cy="34407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5706217" y="949551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00B0F0"/>
                </a:solidFill>
                <a:latin typeface="Calibri"/>
              </a:rPr>
              <a:t>Hc</a:t>
            </a:r>
            <a:endParaRPr kumimoji="0" lang="en-GB" sz="2000" dirty="0">
              <a:solidFill>
                <a:srgbClr val="00B0F0"/>
              </a:solidFill>
              <a:latin typeface="Calibri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148157" y="2160577"/>
            <a:ext cx="120461" cy="64213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6824121" y="2802707"/>
            <a:ext cx="648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00B0F0"/>
                </a:solidFill>
                <a:latin typeface="Calibri"/>
              </a:rPr>
              <a:t>Hb</a:t>
            </a:r>
            <a:endParaRPr kumimoji="0" lang="en-GB" sz="2000" dirty="0">
              <a:solidFill>
                <a:srgbClr val="00B0F0"/>
              </a:solidFill>
              <a:latin typeface="Calibri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0" y="4901970"/>
            <a:ext cx="29523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Pure shift: LP from 8192 </a:t>
            </a: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to 16384 points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0" y="4087962"/>
            <a:ext cx="29523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Pure shift: 16384 points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4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E2909D3E-A5E7-49D0-9B4A-1F234ECA3B3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64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188640"/>
            <a:ext cx="8382000" cy="77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0" rIns="72000" bIns="0" anchor="ctr">
            <a:prstTxWarp prst="textNoShape">
              <a:avLst/>
            </a:prstTxWarp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Times" charset="0"/>
              </a:rPr>
              <a:t>A Pure Shift NMR Workshop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105" y="1267614"/>
            <a:ext cx="8703600" cy="4639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dirty="0"/>
              <a:t>11.00	Gareth Morris	</a:t>
            </a:r>
            <a:r>
              <a:rPr lang="en-GB" b="1" dirty="0"/>
              <a:t>	</a:t>
            </a:r>
            <a:r>
              <a:rPr lang="en-GB" b="1" dirty="0" smtClean="0"/>
              <a:t>Welcome</a:t>
            </a:r>
            <a:r>
              <a:rPr lang="en-GB" b="1" dirty="0"/>
              <a:t>, introduction and history</a:t>
            </a:r>
            <a:endParaRPr lang="en-GB" dirty="0"/>
          </a:p>
          <a:p>
            <a:pPr algn="l">
              <a:lnSpc>
                <a:spcPct val="150000"/>
              </a:lnSpc>
            </a:pPr>
            <a:r>
              <a:rPr lang="en-GB" dirty="0"/>
              <a:t>11.30	Peter </a:t>
            </a:r>
            <a:r>
              <a:rPr lang="en-GB" dirty="0" err="1"/>
              <a:t>Kiraly</a:t>
            </a:r>
            <a:r>
              <a:rPr lang="en-GB" dirty="0"/>
              <a:t>		</a:t>
            </a:r>
            <a:r>
              <a:rPr lang="en-GB" b="1" dirty="0" err="1" smtClean="0"/>
              <a:t>Interferogram</a:t>
            </a:r>
            <a:r>
              <a:rPr lang="en-GB" b="1" dirty="0" smtClean="0"/>
              <a:t> </a:t>
            </a:r>
            <a:r>
              <a:rPr lang="en-GB" b="1" dirty="0"/>
              <a:t>and real-time acquisition methods</a:t>
            </a:r>
            <a:endParaRPr lang="en-GB" dirty="0"/>
          </a:p>
          <a:p>
            <a:pPr algn="l">
              <a:lnSpc>
                <a:spcPct val="150000"/>
              </a:lnSpc>
            </a:pPr>
            <a:r>
              <a:rPr lang="en-GB" dirty="0"/>
              <a:t>12.00	Laura </a:t>
            </a:r>
            <a:r>
              <a:rPr lang="en-GB" dirty="0" err="1"/>
              <a:t>Castañar</a:t>
            </a:r>
            <a:r>
              <a:rPr lang="en-GB" dirty="0"/>
              <a:t>	</a:t>
            </a:r>
            <a:r>
              <a:rPr lang="en-GB" b="1" dirty="0"/>
              <a:t>	</a:t>
            </a:r>
            <a:r>
              <a:rPr lang="en-GB" b="1" dirty="0" err="1" smtClean="0"/>
              <a:t>Zangger</a:t>
            </a:r>
            <a:r>
              <a:rPr lang="en-GB" b="1" dirty="0" err="1"/>
              <a:t>-Sterk</a:t>
            </a:r>
            <a:r>
              <a:rPr lang="en-GB" b="1" dirty="0"/>
              <a:t> and band-selective methods</a:t>
            </a:r>
            <a:endParaRPr lang="en-GB" dirty="0"/>
          </a:p>
          <a:p>
            <a:pPr algn="l">
              <a:lnSpc>
                <a:spcPct val="150000"/>
              </a:lnSpc>
            </a:pPr>
            <a:r>
              <a:rPr lang="en-GB" dirty="0"/>
              <a:t>12.30	</a:t>
            </a:r>
            <a:r>
              <a:rPr lang="en-GB" dirty="0" err="1"/>
              <a:t>Mohammadali</a:t>
            </a:r>
            <a:r>
              <a:rPr lang="en-GB" dirty="0"/>
              <a:t>  </a:t>
            </a:r>
            <a:r>
              <a:rPr lang="en-GB" dirty="0" err="1"/>
              <a:t>Foroozandeh</a:t>
            </a:r>
            <a:r>
              <a:rPr lang="en-GB" dirty="0"/>
              <a:t>	</a:t>
            </a:r>
            <a:r>
              <a:rPr lang="en-GB" b="1" dirty="0"/>
              <a:t>PSYCHE</a:t>
            </a:r>
            <a:endParaRPr lang="en-GB" dirty="0"/>
          </a:p>
          <a:p>
            <a:pPr algn="l">
              <a:lnSpc>
                <a:spcPct val="150000"/>
              </a:lnSpc>
            </a:pPr>
            <a:r>
              <a:rPr lang="en-GB" dirty="0"/>
              <a:t>13.00	</a:t>
            </a:r>
            <a:r>
              <a:rPr lang="en-GB" b="1" dirty="0"/>
              <a:t>			</a:t>
            </a:r>
            <a:r>
              <a:rPr lang="en-GB" i="1" dirty="0" smtClean="0"/>
              <a:t>Lunch </a:t>
            </a:r>
            <a:r>
              <a:rPr lang="en-GB" i="1" dirty="0"/>
              <a:t>and poster session</a:t>
            </a:r>
            <a:endParaRPr lang="en-GB" dirty="0"/>
          </a:p>
          <a:p>
            <a:pPr algn="l">
              <a:lnSpc>
                <a:spcPct val="150000"/>
              </a:lnSpc>
            </a:pPr>
            <a:r>
              <a:rPr lang="en-GB" dirty="0"/>
              <a:t>14.00	Ralph Adams</a:t>
            </a:r>
            <a:r>
              <a:rPr lang="en-GB" b="1" dirty="0"/>
              <a:t>		</a:t>
            </a:r>
            <a:r>
              <a:rPr lang="en-GB" b="1" dirty="0" smtClean="0"/>
              <a:t>Other </a:t>
            </a:r>
            <a:r>
              <a:rPr lang="en-GB" b="1" dirty="0"/>
              <a:t>pure shift and related methods </a:t>
            </a:r>
            <a:endParaRPr lang="en-GB" dirty="0"/>
          </a:p>
          <a:p>
            <a:pPr algn="l">
              <a:lnSpc>
                <a:spcPct val="150000"/>
              </a:lnSpc>
            </a:pPr>
            <a:r>
              <a:rPr lang="en-GB" dirty="0"/>
              <a:t>14.30	Mathias Nilsson</a:t>
            </a:r>
            <a:r>
              <a:rPr lang="en-GB" b="1" dirty="0"/>
              <a:t>		</a:t>
            </a:r>
            <a:r>
              <a:rPr lang="en-GB" b="1" dirty="0" smtClean="0"/>
              <a:t>Practical </a:t>
            </a:r>
            <a:r>
              <a:rPr lang="en-GB" b="1" dirty="0"/>
              <a:t>implementations</a:t>
            </a:r>
            <a:endParaRPr lang="en-GB" dirty="0"/>
          </a:p>
          <a:p>
            <a:pPr algn="l">
              <a:lnSpc>
                <a:spcPct val="150000"/>
              </a:lnSpc>
            </a:pPr>
            <a:r>
              <a:rPr lang="en-GB" dirty="0">
                <a:solidFill>
                  <a:srgbClr val="FF0000"/>
                </a:solidFill>
              </a:rPr>
              <a:t>15.00	Adolfo </a:t>
            </a:r>
            <a:r>
              <a:rPr lang="en-GB" dirty="0" err="1">
                <a:solidFill>
                  <a:srgbClr val="FF0000"/>
                </a:solidFill>
              </a:rPr>
              <a:t>Botana</a:t>
            </a:r>
            <a:r>
              <a:rPr lang="en-GB" b="1" dirty="0">
                <a:solidFill>
                  <a:srgbClr val="FF0000"/>
                </a:solidFill>
              </a:rPr>
              <a:t>		</a:t>
            </a:r>
            <a:r>
              <a:rPr lang="en-GB" b="1" dirty="0" smtClean="0">
                <a:solidFill>
                  <a:srgbClr val="FF0000"/>
                </a:solidFill>
              </a:rPr>
              <a:t>JEOL </a:t>
            </a:r>
            <a:r>
              <a:rPr lang="en-GB" b="1" dirty="0">
                <a:solidFill>
                  <a:srgbClr val="FF0000"/>
                </a:solidFill>
              </a:rPr>
              <a:t>pure shift implementation</a:t>
            </a:r>
            <a:endParaRPr lang="en-GB" dirty="0">
              <a:solidFill>
                <a:srgbClr val="FF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GB" dirty="0"/>
              <a:t>15.10	</a:t>
            </a:r>
            <a:r>
              <a:rPr lang="en-GB" dirty="0" err="1"/>
              <a:t>Vadim</a:t>
            </a:r>
            <a:r>
              <a:rPr lang="en-GB" dirty="0"/>
              <a:t> </a:t>
            </a:r>
            <a:r>
              <a:rPr lang="en-GB" dirty="0" err="1"/>
              <a:t>Zorin</a:t>
            </a:r>
            <a:r>
              <a:rPr lang="en-GB" b="1" dirty="0"/>
              <a:t>		</a:t>
            </a:r>
            <a:r>
              <a:rPr lang="en-GB" b="1" dirty="0" err="1" smtClean="0"/>
              <a:t>MestreNova</a:t>
            </a:r>
            <a:r>
              <a:rPr lang="en-GB" b="1" dirty="0" smtClean="0"/>
              <a:t> </a:t>
            </a:r>
            <a:r>
              <a:rPr lang="en-GB" b="1" dirty="0"/>
              <a:t>pure shift implementation </a:t>
            </a:r>
            <a:endParaRPr lang="en-GB" dirty="0"/>
          </a:p>
          <a:p>
            <a:pPr algn="l">
              <a:lnSpc>
                <a:spcPct val="150000"/>
              </a:lnSpc>
            </a:pPr>
            <a:r>
              <a:rPr lang="en-GB" dirty="0"/>
              <a:t>15.20	</a:t>
            </a:r>
            <a:r>
              <a:rPr lang="en-GB" dirty="0" err="1"/>
              <a:t>Ēriks</a:t>
            </a:r>
            <a:r>
              <a:rPr lang="en-GB" dirty="0"/>
              <a:t> </a:t>
            </a:r>
            <a:r>
              <a:rPr lang="en-GB" dirty="0" err="1"/>
              <a:t>Kupče</a:t>
            </a:r>
            <a:r>
              <a:rPr lang="en-GB" dirty="0"/>
              <a:t>		</a:t>
            </a:r>
            <a:r>
              <a:rPr lang="en-GB" b="1" dirty="0" err="1" smtClean="0"/>
              <a:t>Bruker</a:t>
            </a:r>
            <a:r>
              <a:rPr lang="en-GB" b="1" dirty="0" smtClean="0"/>
              <a:t> </a:t>
            </a:r>
            <a:r>
              <a:rPr lang="en-GB" b="1" dirty="0"/>
              <a:t>shaped pulse implementation </a:t>
            </a:r>
            <a:endParaRPr lang="en-GB" dirty="0"/>
          </a:p>
          <a:p>
            <a:pPr algn="l">
              <a:lnSpc>
                <a:spcPct val="150000"/>
              </a:lnSpc>
            </a:pPr>
            <a:r>
              <a:rPr lang="en-GB" dirty="0"/>
              <a:t>15.30</a:t>
            </a:r>
            <a:r>
              <a:rPr lang="en-GB" b="1" dirty="0"/>
              <a:t>				</a:t>
            </a:r>
            <a:r>
              <a:rPr lang="en-GB" i="1" dirty="0" smtClean="0"/>
              <a:t>Question </a:t>
            </a:r>
            <a:r>
              <a:rPr lang="en-GB" i="1" dirty="0"/>
              <a:t>and answer </a:t>
            </a:r>
            <a:r>
              <a:rPr lang="en-GB" i="1" dirty="0" smtClean="0"/>
              <a:t>session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046359" y="6385760"/>
            <a:ext cx="505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Times" charset="0"/>
              </a:rPr>
              <a:t>University of Manchester</a:t>
            </a:r>
            <a:r>
              <a:rPr lang="en-GB" sz="2000" dirty="0">
                <a:solidFill>
                  <a:srgbClr val="000000"/>
                </a:solidFill>
                <a:latin typeface="Times" charset="0"/>
              </a:rPr>
              <a:t>, </a:t>
            </a:r>
            <a:r>
              <a:rPr lang="en-GB" sz="2000" dirty="0" smtClean="0">
                <a:solidFill>
                  <a:srgbClr val="000000"/>
                </a:solidFill>
                <a:latin typeface="Times" charset="0"/>
              </a:rPr>
              <a:t>12</a:t>
            </a:r>
            <a:r>
              <a:rPr lang="en-GB" sz="2000" baseline="30000" dirty="0" smtClean="0">
                <a:solidFill>
                  <a:srgbClr val="000000"/>
                </a:solidFill>
                <a:latin typeface="Times" charset="0"/>
              </a:rPr>
              <a:t>th</a:t>
            </a:r>
            <a:r>
              <a:rPr lang="en-GB" sz="2000" dirty="0" smtClean="0">
                <a:solidFill>
                  <a:srgbClr val="000000"/>
                </a:solidFill>
                <a:latin typeface="Times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Times" charset="0"/>
              </a:rPr>
              <a:t>September </a:t>
            </a:r>
            <a:r>
              <a:rPr lang="en-GB" sz="2000" dirty="0" smtClean="0">
                <a:solidFill>
                  <a:srgbClr val="000000"/>
                </a:solidFill>
                <a:latin typeface="Times" charset="0"/>
              </a:rPr>
              <a:t>2017</a:t>
            </a:r>
            <a:endParaRPr lang="en-US" sz="2000" dirty="0">
              <a:solidFill>
                <a:srgbClr val="000000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46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841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Practical Implementations: overview</a:t>
            </a:r>
            <a:endParaRPr kumimoji="0" lang="en-GB" sz="2000" b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38079" y="1703585"/>
            <a:ext cx="81785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GB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UoM</a:t>
            </a:r>
            <a:r>
              <a:rPr kumimoji="0"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 implementatio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n packages for Varian and Bruker</a:t>
            </a:r>
            <a:endParaRPr kumimoji="0"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endParaRPr kumimoji="0"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Practical considerations</a:t>
            </a:r>
          </a:p>
          <a:p>
            <a:r>
              <a:rPr lang="en-GB" sz="2400" b="1" dirty="0" smtClean="0">
                <a:solidFill>
                  <a:srgbClr val="000000"/>
                </a:solidFill>
                <a:latin typeface="Calibri"/>
              </a:rPr>
              <a:t>	</a:t>
            </a:r>
            <a:endParaRPr kumimoji="0" lang="en-GB" sz="2400" b="1" dirty="0">
              <a:solidFill>
                <a:srgbClr val="000000"/>
              </a:solidFill>
              <a:latin typeface="Calibri"/>
            </a:endParaRPr>
          </a:p>
          <a:p>
            <a:r>
              <a:rPr lang="en-GB" sz="2400" b="1" dirty="0" smtClean="0">
                <a:solidFill>
                  <a:srgbClr val="000000"/>
                </a:solidFill>
                <a:latin typeface="Calibri"/>
              </a:rPr>
              <a:t>Pulse sequence code examples</a:t>
            </a:r>
            <a:endParaRPr kumimoji="0" lang="en-GB" sz="2400" b="1" dirty="0">
              <a:solidFill>
                <a:srgbClr val="000000"/>
              </a:solidFill>
              <a:latin typeface="Calibri"/>
            </a:endParaRPr>
          </a:p>
          <a:p>
            <a:r>
              <a:rPr lang="en-GB" sz="2400" b="1" dirty="0" smtClean="0">
                <a:solidFill>
                  <a:srgbClr val="000000"/>
                </a:solidFill>
                <a:latin typeface="Calibri"/>
              </a:rPr>
              <a:t>	</a:t>
            </a:r>
            <a:endParaRPr kumimoji="0" lang="en-GB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Linear prediction</a:t>
            </a:r>
          </a:p>
          <a:p>
            <a:endParaRPr kumimoji="0"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endParaRPr kumimoji="0" lang="en-GB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27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276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Varian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5678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 smtClean="0">
                <a:latin typeface="Courier"/>
                <a:cs typeface="Courier"/>
              </a:rPr>
              <a:t>pulsesequence</a:t>
            </a:r>
            <a:r>
              <a:rPr lang="en-GB" sz="1100" dirty="0">
                <a:latin typeface="Courier"/>
                <a:cs typeface="Courier"/>
              </a:rPr>
              <a:t>()</a:t>
            </a:r>
          </a:p>
          <a:p>
            <a:r>
              <a:rPr lang="en-GB" sz="1100" dirty="0" smtClean="0">
                <a:latin typeface="Courier"/>
                <a:cs typeface="Courier"/>
              </a:rPr>
              <a:t>{</a:t>
            </a: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droppts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en-GB" sz="1100" dirty="0">
                <a:latin typeface="Courier"/>
                <a:cs typeface="Courier"/>
              </a:rPr>
              <a:t>= </a:t>
            </a:r>
            <a:r>
              <a:rPr lang="en-GB" sz="1100" dirty="0" err="1">
                <a:latin typeface="Courier"/>
                <a:cs typeface="Courier"/>
              </a:rPr>
              <a:t>getval</a:t>
            </a:r>
            <a:r>
              <a:rPr lang="en-GB" sz="1100" dirty="0">
                <a:latin typeface="Courier"/>
                <a:cs typeface="Courier"/>
              </a:rPr>
              <a:t>("</a:t>
            </a:r>
            <a:r>
              <a:rPr lang="en-GB" sz="1100" dirty="0" err="1">
                <a:latin typeface="Courier"/>
                <a:cs typeface="Courier"/>
              </a:rPr>
              <a:t>droppts</a:t>
            </a:r>
            <a:r>
              <a:rPr lang="en-GB" sz="1100" dirty="0">
                <a:latin typeface="Courier"/>
                <a:cs typeface="Courier"/>
              </a:rPr>
              <a:t>"),		</a:t>
            </a:r>
            <a:r>
              <a:rPr lang="en-GB" sz="1100" dirty="0" smtClean="0">
                <a:latin typeface="Courier"/>
                <a:cs typeface="Courier"/>
              </a:rPr>
              <a:t>/</a:t>
            </a:r>
            <a:r>
              <a:rPr lang="en-GB" sz="1100" dirty="0">
                <a:latin typeface="Courier"/>
                <a:cs typeface="Courier"/>
              </a:rPr>
              <a:t>* number of dummy points to acquire */</a:t>
            </a:r>
          </a:p>
          <a:p>
            <a:endParaRPr lang="en-GB" sz="1100" dirty="0" smtClean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s</a:t>
            </a:r>
            <a:r>
              <a:rPr lang="en-GB" sz="1100" dirty="0" smtClean="0">
                <a:latin typeface="Courier"/>
                <a:cs typeface="Courier"/>
              </a:rPr>
              <a:t>tatus(B)</a:t>
            </a:r>
            <a:r>
              <a:rPr lang="en-GB" sz="1100" dirty="0">
                <a:latin typeface="Courier"/>
                <a:cs typeface="Courier"/>
              </a:rPr>
              <a:t>;</a:t>
            </a:r>
          </a:p>
          <a:p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rgpulse</a:t>
            </a:r>
            <a:r>
              <a:rPr lang="en-GB" sz="1100" dirty="0">
                <a:latin typeface="Courier"/>
                <a:cs typeface="Courier"/>
              </a:rPr>
              <a:t>(pw,v1,rof1,0.0)</a:t>
            </a:r>
            <a:r>
              <a:rPr lang="en-GB" sz="1100" dirty="0" smtClean="0">
                <a:latin typeface="Courier"/>
                <a:cs typeface="Courier"/>
              </a:rPr>
              <a:t>;		/ *hard 90 pulse*/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delay</a:t>
            </a:r>
            <a:r>
              <a:rPr lang="en-GB" sz="1100" dirty="0"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obspower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pplvl</a:t>
            </a:r>
            <a:r>
              <a:rPr lang="en-GB" sz="1100" dirty="0">
                <a:latin typeface="Courier"/>
                <a:cs typeface="Courier"/>
              </a:rPr>
              <a:t>);	</a:t>
            </a:r>
          </a:p>
          <a:p>
            <a:r>
              <a:rPr lang="en-GB" sz="1100" dirty="0">
                <a:latin typeface="Courier"/>
                <a:cs typeface="Courier"/>
              </a:rPr>
              <a:t>	delay(0.25/sw1-rof1-gt1-</a:t>
            </a:r>
            <a:r>
              <a:rPr lang="en-GB" sz="1100" dirty="0" smtClean="0">
                <a:latin typeface="Courier"/>
                <a:cs typeface="Courier"/>
              </a:rPr>
              <a:t>gstab);		</a:t>
            </a:r>
            <a:r>
              <a:rPr lang="en-GB" sz="1100" dirty="0">
                <a:latin typeface="Courier"/>
                <a:cs typeface="Courier"/>
              </a:rPr>
              <a:t>/* refocus mid-chunk*/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zgradpulse</a:t>
            </a:r>
            <a:r>
              <a:rPr lang="en-GB" sz="1100" dirty="0">
                <a:latin typeface="Courier"/>
                <a:cs typeface="Courier"/>
              </a:rPr>
              <a:t>(gzlvl1,gt1)</a:t>
            </a:r>
            <a:r>
              <a:rPr lang="en-GB" sz="1100" dirty="0" smtClean="0">
                <a:latin typeface="Courier"/>
                <a:cs typeface="Courier"/>
              </a:rPr>
              <a:t>;		</a:t>
            </a:r>
          </a:p>
          <a:p>
            <a:r>
              <a:rPr lang="en-GB" sz="1100" dirty="0" smtClean="0">
                <a:latin typeface="Courier"/>
                <a:cs typeface="Courier"/>
              </a:rPr>
              <a:t>	delay(</a:t>
            </a:r>
            <a:r>
              <a:rPr lang="en-GB" sz="1100" dirty="0" err="1" smtClean="0">
                <a:latin typeface="Courier"/>
                <a:cs typeface="Courier"/>
              </a:rPr>
              <a:t>gstab</a:t>
            </a:r>
            <a:r>
              <a:rPr lang="en-GB" sz="1100" dirty="0" smtClean="0">
                <a:latin typeface="Courier"/>
                <a:cs typeface="Courier"/>
              </a:rPr>
              <a:t>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rgpulse</a:t>
            </a:r>
            <a:r>
              <a:rPr lang="en-GB" sz="1100" dirty="0">
                <a:latin typeface="Courier"/>
                <a:cs typeface="Courier"/>
              </a:rPr>
              <a:t>(pp,v2,rof1,rof1)</a:t>
            </a:r>
            <a:r>
              <a:rPr lang="en-GB" sz="1100" dirty="0" smtClean="0">
                <a:latin typeface="Courier"/>
                <a:cs typeface="Courier"/>
              </a:rPr>
              <a:t>;		/* hard 180 </a:t>
            </a:r>
            <a:r>
              <a:rPr lang="en-GB" sz="1100" dirty="0">
                <a:latin typeface="Courier"/>
                <a:cs typeface="Courier"/>
              </a:rPr>
              <a:t>pulse; start ZS element *</a:t>
            </a:r>
            <a:r>
              <a:rPr lang="en-GB" sz="1100" dirty="0" smtClean="0">
                <a:latin typeface="Courier"/>
                <a:cs typeface="Courier"/>
              </a:rPr>
              <a:t>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obspower</a:t>
            </a:r>
            <a:r>
              <a:rPr lang="en-GB" sz="1100" dirty="0">
                <a:latin typeface="Courier"/>
                <a:cs typeface="Courier"/>
              </a:rPr>
              <a:t>(pwr180_a);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smtClean="0">
                <a:latin typeface="Courier"/>
                <a:cs typeface="Courier"/>
              </a:rPr>
              <a:t>delay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gstab</a:t>
            </a:r>
            <a:r>
              <a:rPr lang="en-GB" sz="1100" dirty="0">
                <a:latin typeface="Courier"/>
                <a:cs typeface="Courier"/>
              </a:rPr>
              <a:t>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zgradpulse</a:t>
            </a:r>
            <a:r>
              <a:rPr lang="en-GB" sz="1100" dirty="0">
                <a:latin typeface="Courier"/>
                <a:cs typeface="Courier"/>
              </a:rPr>
              <a:t>(gzlvl1,gt1);</a:t>
            </a:r>
          </a:p>
          <a:p>
            <a:r>
              <a:rPr lang="en-GB" sz="1100" dirty="0">
                <a:latin typeface="Courier"/>
                <a:cs typeface="Courier"/>
              </a:rPr>
              <a:t>	delay(0.25/sw1-rof1-gt1-</a:t>
            </a:r>
            <a:r>
              <a:rPr lang="en-GB" sz="1100" dirty="0" smtClean="0">
                <a:latin typeface="Courier"/>
                <a:cs typeface="Courier"/>
              </a:rPr>
              <a:t>gstab);		/* refocus mid-chunk*/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smtClean="0">
                <a:latin typeface="Courier"/>
                <a:cs typeface="Courier"/>
              </a:rPr>
              <a:t>delay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droppts</a:t>
            </a:r>
            <a:r>
              <a:rPr lang="en-GB" sz="1100" dirty="0">
                <a:latin typeface="Courier"/>
                <a:cs typeface="Courier"/>
              </a:rPr>
              <a:t>/</a:t>
            </a:r>
            <a:r>
              <a:rPr lang="en-GB" sz="1100" dirty="0" err="1">
                <a:latin typeface="Courier"/>
                <a:cs typeface="Courier"/>
              </a:rPr>
              <a:t>sw</a:t>
            </a:r>
            <a:r>
              <a:rPr lang="en-GB" sz="1100" dirty="0">
                <a:latin typeface="Courier"/>
                <a:cs typeface="Courier"/>
              </a:rPr>
              <a:t>)</a:t>
            </a:r>
            <a:r>
              <a:rPr lang="en-GB" sz="1100" dirty="0" smtClean="0">
                <a:latin typeface="Courier"/>
                <a:cs typeface="Courier"/>
              </a:rPr>
              <a:t>;			/* 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r>
              <a:rPr lang="en-GB" sz="1100" dirty="0" smtClean="0">
                <a:latin typeface="Courier"/>
                <a:cs typeface="Courier"/>
              </a:rPr>
              <a:t> 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	delay(tau_a-rof1-gt2-</a:t>
            </a:r>
            <a:r>
              <a:rPr lang="en-GB" sz="1100" dirty="0" smtClean="0">
                <a:latin typeface="Courier"/>
                <a:cs typeface="Courier"/>
              </a:rPr>
              <a:t>gstab+</a:t>
            </a:r>
            <a:r>
              <a:rPr lang="en-GB" sz="1100" dirty="0">
                <a:latin typeface="Courier"/>
                <a:cs typeface="Courier"/>
              </a:rPr>
              <a:t>rof2);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zgradpulse</a:t>
            </a:r>
            <a:r>
              <a:rPr lang="en-GB" sz="1100" dirty="0"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latin typeface="Courier"/>
                <a:cs typeface="Courier"/>
              </a:rPr>
              <a:t>	delay(</a:t>
            </a:r>
            <a:r>
              <a:rPr lang="en-GB" sz="1100" dirty="0" err="1">
                <a:latin typeface="Courier"/>
                <a:cs typeface="Courier"/>
              </a:rPr>
              <a:t>gstab</a:t>
            </a:r>
            <a:r>
              <a:rPr lang="en-GB" sz="1100" dirty="0">
                <a:latin typeface="Courier"/>
                <a:cs typeface="Courier"/>
              </a:rPr>
              <a:t>)</a:t>
            </a:r>
            <a:r>
              <a:rPr lang="en-GB" sz="1100" dirty="0" smtClean="0">
                <a:latin typeface="Courier"/>
                <a:cs typeface="Courier"/>
              </a:rPr>
              <a:t>;			</a:t>
            </a: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rgradient</a:t>
            </a:r>
            <a:r>
              <a:rPr lang="en-GB" sz="1100" dirty="0" smtClean="0">
                <a:latin typeface="Courier"/>
                <a:cs typeface="Courier"/>
              </a:rPr>
              <a:t>('z',gzlvl7);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shaped_pulse</a:t>
            </a:r>
            <a:r>
              <a:rPr lang="en-GB" sz="1100" dirty="0">
                <a:latin typeface="Courier"/>
                <a:cs typeface="Courier"/>
              </a:rPr>
              <a:t>(shp_a,pw180_a,v3,rof1,rof1)</a:t>
            </a:r>
            <a:r>
              <a:rPr lang="en-GB" sz="1100" dirty="0" smtClean="0">
                <a:latin typeface="Courier"/>
                <a:cs typeface="Courier"/>
              </a:rPr>
              <a:t>;	/* soft 180 pulse 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rgradient</a:t>
            </a:r>
            <a:r>
              <a:rPr lang="en-GB" sz="1100" dirty="0">
                <a:latin typeface="Courier"/>
                <a:cs typeface="Courier"/>
              </a:rPr>
              <a:t>('z',0.0)</a:t>
            </a:r>
            <a:r>
              <a:rPr lang="en-GB" sz="1100" dirty="0" smtClean="0">
                <a:latin typeface="Courier"/>
                <a:cs typeface="Courier"/>
              </a:rPr>
              <a:t>;			</a:t>
            </a:r>
            <a:r>
              <a:rPr lang="en-GB" sz="1100" dirty="0">
                <a:latin typeface="Courier"/>
                <a:cs typeface="Courier"/>
              </a:rPr>
              <a:t>/* end ZS element */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smtClean="0">
                <a:latin typeface="Courier"/>
                <a:cs typeface="Courier"/>
              </a:rPr>
              <a:t>delay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gstab</a:t>
            </a:r>
            <a:r>
              <a:rPr lang="en-GB" sz="1100" dirty="0">
                <a:latin typeface="Courier"/>
                <a:cs typeface="Courier"/>
              </a:rPr>
              <a:t>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zgradpulse</a:t>
            </a:r>
            <a:r>
              <a:rPr lang="en-GB" sz="1100" dirty="0"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latin typeface="Courier"/>
                <a:cs typeface="Courier"/>
              </a:rPr>
              <a:t>	delay(tau_a-rof1-gt2-gstab);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smtClean="0">
                <a:latin typeface="Courier"/>
                <a:cs typeface="Courier"/>
              </a:rPr>
              <a:t>delay</a:t>
            </a:r>
            <a:r>
              <a:rPr lang="en-GB" sz="1100" dirty="0"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status(C);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endParaRPr lang="en-GB" sz="1100" dirty="0" smtClean="0">
              <a:latin typeface="Courier"/>
              <a:cs typeface="Courier"/>
            </a:endParaRPr>
          </a:p>
          <a:p>
            <a:pPr indent="360363"/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}</a:t>
            </a:r>
            <a:endParaRPr lang="en-GB" sz="1100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28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Implemented as a 2D experiment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r>
              <a:rPr lang="en-GB" dirty="0" smtClean="0"/>
              <a:t>Allow different J-refocusing			</a:t>
            </a:r>
            <a:r>
              <a:rPr lang="en-GB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</a:p>
          <a:p>
            <a:r>
              <a:rPr lang="en-GB" dirty="0" smtClean="0"/>
              <a:t>Refocus J in the middle of the chunk</a:t>
            </a:r>
            <a:r>
              <a:rPr lang="en-GB" dirty="0"/>
              <a:t>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r>
              <a:rPr lang="en-GB" dirty="0" smtClean="0"/>
              <a:t>Prune distorted data points</a:t>
            </a:r>
            <a:r>
              <a:rPr lang="en-GB" dirty="0"/>
              <a:t>	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8718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Varian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5678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 smtClean="0">
                <a:latin typeface="Courier"/>
                <a:cs typeface="Courier"/>
              </a:rPr>
              <a:t>pulsesequence</a:t>
            </a:r>
            <a:r>
              <a:rPr lang="en-GB" sz="1100" dirty="0">
                <a:latin typeface="Courier"/>
                <a:cs typeface="Courier"/>
              </a:rPr>
              <a:t>()</a:t>
            </a:r>
          </a:p>
          <a:p>
            <a:r>
              <a:rPr lang="en-GB" sz="1100" dirty="0" smtClean="0">
                <a:latin typeface="Courier"/>
                <a:cs typeface="Courier"/>
              </a:rPr>
              <a:t>{</a:t>
            </a: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droppts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en-GB" sz="1100" dirty="0">
                <a:latin typeface="Courier"/>
                <a:cs typeface="Courier"/>
              </a:rPr>
              <a:t>= </a:t>
            </a:r>
            <a:r>
              <a:rPr lang="en-GB" sz="1100" dirty="0" err="1">
                <a:latin typeface="Courier"/>
                <a:cs typeface="Courier"/>
              </a:rPr>
              <a:t>getval</a:t>
            </a:r>
            <a:r>
              <a:rPr lang="en-GB" sz="1100" dirty="0">
                <a:latin typeface="Courier"/>
                <a:cs typeface="Courier"/>
              </a:rPr>
              <a:t>("</a:t>
            </a:r>
            <a:r>
              <a:rPr lang="en-GB" sz="1100" dirty="0" err="1">
                <a:latin typeface="Courier"/>
                <a:cs typeface="Courier"/>
              </a:rPr>
              <a:t>droppts</a:t>
            </a:r>
            <a:r>
              <a:rPr lang="en-GB" sz="1100" dirty="0">
                <a:latin typeface="Courier"/>
                <a:cs typeface="Courier"/>
              </a:rPr>
              <a:t>"),		</a:t>
            </a:r>
            <a:r>
              <a:rPr lang="en-GB" sz="1100" dirty="0" smtClean="0">
                <a:latin typeface="Courier"/>
                <a:cs typeface="Courier"/>
              </a:rPr>
              <a:t>/</a:t>
            </a:r>
            <a:r>
              <a:rPr lang="en-GB" sz="1100" dirty="0">
                <a:latin typeface="Courier"/>
                <a:cs typeface="Courier"/>
              </a:rPr>
              <a:t>* number of dummy points to acquire */</a:t>
            </a:r>
          </a:p>
          <a:p>
            <a:endParaRPr lang="en-GB" sz="1100" dirty="0" smtClean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s</a:t>
            </a:r>
            <a:r>
              <a:rPr lang="en-GB" sz="1100" dirty="0" smtClean="0">
                <a:latin typeface="Courier"/>
                <a:cs typeface="Courier"/>
              </a:rPr>
              <a:t>tatus(B)</a:t>
            </a:r>
            <a:r>
              <a:rPr lang="en-GB" sz="1100" dirty="0">
                <a:latin typeface="Courier"/>
                <a:cs typeface="Courier"/>
              </a:rPr>
              <a:t>;</a:t>
            </a:r>
          </a:p>
          <a:p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rgpulse</a:t>
            </a:r>
            <a:r>
              <a:rPr lang="en-GB" sz="1100" dirty="0">
                <a:latin typeface="Courier"/>
                <a:cs typeface="Courier"/>
              </a:rPr>
              <a:t>(pw,v1,rof1,0.0)</a:t>
            </a:r>
            <a:r>
              <a:rPr lang="en-GB" sz="1100" dirty="0" smtClean="0">
                <a:latin typeface="Courier"/>
                <a:cs typeface="Courier"/>
              </a:rPr>
              <a:t>;		/ *hard 90 pulse*/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delay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obspower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pplvl</a:t>
            </a:r>
            <a:r>
              <a:rPr lang="en-GB" sz="1100" dirty="0">
                <a:latin typeface="Courier"/>
                <a:cs typeface="Courier"/>
              </a:rPr>
              <a:t>);	</a:t>
            </a:r>
          </a:p>
          <a:p>
            <a:r>
              <a:rPr lang="en-GB" sz="1100" dirty="0">
                <a:latin typeface="Courier"/>
                <a:cs typeface="Courier"/>
              </a:rPr>
              <a:t>	delay(0.25/sw1-rof1-gt1-</a:t>
            </a:r>
            <a:r>
              <a:rPr lang="en-GB" sz="1100" dirty="0" smtClean="0">
                <a:latin typeface="Courier"/>
                <a:cs typeface="Courier"/>
              </a:rPr>
              <a:t>gstab);		</a:t>
            </a:r>
            <a:r>
              <a:rPr lang="en-GB" sz="1100" dirty="0">
                <a:latin typeface="Courier"/>
                <a:cs typeface="Courier"/>
              </a:rPr>
              <a:t>/* refocus mid-chunk*/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(gzlvl1,gt1)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	</a:t>
            </a:r>
          </a:p>
          <a:p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	delay(</a:t>
            </a:r>
            <a:r>
              <a:rPr lang="en-GB" sz="1100" dirty="0" err="1" smtClean="0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rgpulse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(pp,v2,rof1,rof1)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	/* hard 180 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pulse; start ZS element *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/</a:t>
            </a:r>
            <a:endParaRPr lang="en-GB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obspower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(pwr180_a);</a:t>
            </a: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delay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(gzlvl1,gt1);</a:t>
            </a: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delay(0.25/sw1-rof1-gt1-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gstab);		/* refocus mid-chunk*/</a:t>
            </a:r>
            <a:endParaRPr lang="en-GB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delay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droppts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/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sw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		/* </a:t>
            </a:r>
            <a:r>
              <a:rPr lang="en-GB" sz="1100" dirty="0" err="1" smtClean="0">
                <a:solidFill>
                  <a:srgbClr val="000000"/>
                </a:solidFill>
                <a:latin typeface="Courier"/>
                <a:cs typeface="Courier"/>
              </a:rPr>
              <a:t>droppoints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 */</a:t>
            </a:r>
            <a:endParaRPr lang="en-GB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delay(tau_a-rof1-gt2-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gstab+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rof2);</a:t>
            </a: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delay(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		</a:t>
            </a:r>
          </a:p>
          <a:p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dirty="0" err="1" smtClean="0">
                <a:solidFill>
                  <a:srgbClr val="000000"/>
                </a:solidFill>
                <a:latin typeface="Courier"/>
                <a:cs typeface="Courier"/>
              </a:rPr>
              <a:t>rgradient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('z',gzlvl7);</a:t>
            </a: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dirty="0" err="1" smtClean="0">
                <a:solidFill>
                  <a:srgbClr val="000000"/>
                </a:solidFill>
                <a:latin typeface="Courier"/>
                <a:cs typeface="Courier"/>
              </a:rPr>
              <a:t>shaped_pulse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(shp_a,pw180_a,v3,rof1,rof1)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/* soft 180 pulse */</a:t>
            </a:r>
            <a:endParaRPr lang="en-GB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dirty="0" err="1" smtClean="0">
                <a:solidFill>
                  <a:srgbClr val="000000"/>
                </a:solidFill>
                <a:latin typeface="Courier"/>
                <a:cs typeface="Courier"/>
              </a:rPr>
              <a:t>rgradient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('z',0.0)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		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/* end ZS element */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smtClean="0">
                <a:latin typeface="Courier"/>
                <a:cs typeface="Courier"/>
              </a:rPr>
              <a:t>delay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gstab</a:t>
            </a:r>
            <a:r>
              <a:rPr lang="en-GB" sz="1100" dirty="0">
                <a:latin typeface="Courier"/>
                <a:cs typeface="Courier"/>
              </a:rPr>
              <a:t>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zgradpulse</a:t>
            </a:r>
            <a:r>
              <a:rPr lang="en-GB" sz="1100" dirty="0"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latin typeface="Courier"/>
                <a:cs typeface="Courier"/>
              </a:rPr>
              <a:t>	delay(tau_a-rof1-gt2-gstab);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delay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status(C);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endParaRPr lang="en-GB" sz="1100" dirty="0" smtClean="0">
              <a:latin typeface="Courier"/>
              <a:cs typeface="Courier"/>
            </a:endParaRPr>
          </a:p>
          <a:p>
            <a:pPr indent="360363"/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}</a:t>
            </a:r>
            <a:endParaRPr lang="en-GB" sz="1100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29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Implemented as a 2D experiment</a:t>
            </a:r>
            <a:r>
              <a:rPr lang="en-GB" dirty="0" smtClean="0"/>
              <a:t>		</a:t>
            </a:r>
            <a:r>
              <a:rPr lang="en-GB" b="1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dirty="0" smtClean="0"/>
              <a:t>Allow different J-refocusing			</a:t>
            </a:r>
            <a:r>
              <a:rPr lang="en-GB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</a:p>
          <a:p>
            <a:r>
              <a:rPr lang="en-GB" dirty="0" smtClean="0"/>
              <a:t>Refocus J in the middle of the chunk</a:t>
            </a:r>
            <a:r>
              <a:rPr lang="en-GB" dirty="0"/>
              <a:t>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r>
              <a:rPr lang="en-GB" dirty="0" smtClean="0"/>
              <a:t>Prune distorted data points</a:t>
            </a:r>
            <a:r>
              <a:rPr lang="en-GB" dirty="0"/>
              <a:t>	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6224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968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Practical Implementations: overview</a:t>
            </a:r>
            <a:endParaRPr kumimoji="0" lang="en-GB" sz="2000" b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38079" y="1398785"/>
            <a:ext cx="81785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GB" sz="2400" b="1" dirty="0" err="1" smtClean="0">
                <a:solidFill>
                  <a:srgbClr val="010000"/>
                </a:solidFill>
                <a:latin typeface="Calibri"/>
              </a:rPr>
              <a:t>UoM</a:t>
            </a:r>
            <a:r>
              <a:rPr kumimoji="0" lang="en-GB" sz="2400" b="1" dirty="0" smtClean="0">
                <a:solidFill>
                  <a:srgbClr val="010000"/>
                </a:solidFill>
                <a:latin typeface="Calibri"/>
              </a:rPr>
              <a:t> implementatio</a:t>
            </a:r>
            <a:r>
              <a:rPr lang="en-GB" sz="2400" b="1" dirty="0" smtClean="0">
                <a:solidFill>
                  <a:srgbClr val="010000"/>
                </a:solidFill>
                <a:latin typeface="Calibri"/>
              </a:rPr>
              <a:t>n packages for Varian and Bruker</a:t>
            </a:r>
            <a:endParaRPr kumimoji="0" lang="en-GB" sz="2400" b="1" dirty="0">
              <a:solidFill>
                <a:srgbClr val="010000"/>
              </a:solidFill>
              <a:latin typeface="Calibri"/>
            </a:endParaRPr>
          </a:p>
          <a:p>
            <a:endParaRPr kumimoji="0" lang="en-GB" sz="2400" dirty="0">
              <a:solidFill>
                <a:srgbClr val="010000"/>
              </a:solidFill>
              <a:latin typeface="Calibri"/>
            </a:endParaRP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Practical considerations</a:t>
            </a: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	</a:t>
            </a:r>
            <a:endParaRPr kumimoji="0" lang="en-GB" sz="2400" i="1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Linear prediction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(Pulse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sequence code </a:t>
            </a:r>
            <a:r>
              <a:rPr lang="en-GB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examples)</a:t>
            </a:r>
            <a:endParaRPr lang="en-GB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endParaRPr kumimoji="0"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  <a:p>
            <a:endParaRPr kumimoji="0" lang="en-GB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4435023"/>
            <a:ext cx="9144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GB" sz="2000" b="1" i="1" dirty="0" smtClean="0">
              <a:solidFill>
                <a:srgbClr val="010000"/>
              </a:solidFill>
            </a:endParaRPr>
          </a:p>
          <a:p>
            <a:pPr algn="ctr"/>
            <a:r>
              <a:rPr lang="en-GB" sz="2000" b="1" i="1" dirty="0" smtClean="0">
                <a:solidFill>
                  <a:srgbClr val="010000"/>
                </a:solidFill>
              </a:rPr>
              <a:t>Download from our website:</a:t>
            </a:r>
            <a:endParaRPr lang="en-GB" sz="2000" b="1" i="1" dirty="0">
              <a:solidFill>
                <a:srgbClr val="010000"/>
              </a:solidFill>
            </a:endParaRPr>
          </a:p>
          <a:p>
            <a:pPr algn="ctr"/>
            <a:r>
              <a:rPr lang="en-GB" sz="2000" dirty="0">
                <a:solidFill>
                  <a:srgbClr val="3366FF"/>
                </a:solidFill>
                <a:hlinkClick r:id="rId3"/>
              </a:rPr>
              <a:t>http://</a:t>
            </a:r>
            <a:r>
              <a:rPr lang="en-GB" sz="2000" dirty="0">
                <a:solidFill>
                  <a:srgbClr val="3366FF"/>
                </a:solidFill>
                <a:hlinkClick r:id="rId3"/>
              </a:rPr>
              <a:t>nmr.chemistry.manchester.ac.uk</a:t>
            </a:r>
            <a:r>
              <a:rPr lang="en-GB" sz="2000" dirty="0">
                <a:solidFill>
                  <a:srgbClr val="3366FF"/>
                </a:solidFill>
                <a:hlinkClick r:id="rId3"/>
              </a:rPr>
              <a:t>/</a:t>
            </a:r>
            <a:r>
              <a:rPr lang="en-GB" sz="2000" dirty="0" smtClean="0">
                <a:solidFill>
                  <a:srgbClr val="3366FF"/>
                </a:solidFill>
                <a:hlinkClick r:id="rId3"/>
              </a:rPr>
              <a:t>pureshift</a:t>
            </a:r>
            <a:endParaRPr lang="en-GB" sz="2000" dirty="0" smtClean="0">
              <a:solidFill>
                <a:srgbClr val="3366FF"/>
              </a:solidFill>
            </a:endParaRPr>
          </a:p>
          <a:p>
            <a:pPr algn="ctr"/>
            <a:endParaRPr lang="en-GB" sz="2000" dirty="0">
              <a:solidFill>
                <a:srgbClr val="3366FF"/>
              </a:solidFill>
            </a:endParaRPr>
          </a:p>
          <a:p>
            <a:r>
              <a:rPr lang="en-GB" sz="2000" dirty="0" smtClean="0"/>
              <a:t>	The </a:t>
            </a:r>
            <a:r>
              <a:rPr lang="en-GB" sz="2000" dirty="0"/>
              <a:t>Bruker and Varian/Agilent pure shift data and software archives 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can </a:t>
            </a:r>
            <a:r>
              <a:rPr lang="en-GB" sz="2000" dirty="0"/>
              <a:t>also </a:t>
            </a:r>
            <a:r>
              <a:rPr lang="en-GB" sz="2000" dirty="0" smtClean="0"/>
              <a:t>be </a:t>
            </a:r>
            <a:r>
              <a:rPr lang="en-GB" sz="2000" dirty="0"/>
              <a:t>downloaded from </a:t>
            </a:r>
            <a:r>
              <a:rPr lang="en-GB" sz="2000" u="sng" dirty="0">
                <a:hlinkClick r:id="rId4"/>
              </a:rPr>
              <a:t>DOI:10.17632/w9nz44cyft.1</a:t>
            </a:r>
            <a:r>
              <a:rPr lang="en-GB" sz="2000" dirty="0"/>
              <a:t> and </a:t>
            </a:r>
            <a:r>
              <a:rPr lang="en-GB" sz="2000" dirty="0" smtClean="0"/>
              <a:t>		</a:t>
            </a:r>
            <a:r>
              <a:rPr lang="en-GB" sz="2000" u="sng" dirty="0" smtClean="0">
                <a:hlinkClick r:id="rId5"/>
              </a:rPr>
              <a:t>DOI</a:t>
            </a:r>
            <a:r>
              <a:rPr lang="en-GB" sz="2000" u="sng" dirty="0">
                <a:hlinkClick r:id="rId5"/>
              </a:rPr>
              <a:t>:10.17632/rgj4jwcsnz.1 </a:t>
            </a:r>
            <a:r>
              <a:rPr lang="en-GB" sz="2000" dirty="0"/>
              <a:t> respectively. </a:t>
            </a:r>
          </a:p>
        </p:txBody>
      </p:sp>
    </p:spTree>
    <p:extLst>
      <p:ext uri="{BB962C8B-B14F-4D97-AF65-F5344CB8AC3E}">
        <p14:creationId xmlns:p14="http://schemas.microsoft.com/office/powerpoint/2010/main" val="359825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Varian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5678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 smtClean="0">
                <a:latin typeface="Courier"/>
                <a:cs typeface="Courier"/>
              </a:rPr>
              <a:t>pulsesequence</a:t>
            </a:r>
            <a:r>
              <a:rPr lang="en-GB" sz="1100" dirty="0">
                <a:latin typeface="Courier"/>
                <a:cs typeface="Courier"/>
              </a:rPr>
              <a:t>()</a:t>
            </a:r>
          </a:p>
          <a:p>
            <a:r>
              <a:rPr lang="en-GB" sz="1100" dirty="0" smtClean="0">
                <a:latin typeface="Courier"/>
                <a:cs typeface="Courier"/>
              </a:rPr>
              <a:t>{</a:t>
            </a: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droppts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en-GB" sz="1100" dirty="0">
                <a:latin typeface="Courier"/>
                <a:cs typeface="Courier"/>
              </a:rPr>
              <a:t>= </a:t>
            </a:r>
            <a:r>
              <a:rPr lang="en-GB" sz="1100" dirty="0" err="1">
                <a:latin typeface="Courier"/>
                <a:cs typeface="Courier"/>
              </a:rPr>
              <a:t>getval</a:t>
            </a:r>
            <a:r>
              <a:rPr lang="en-GB" sz="1100" dirty="0">
                <a:latin typeface="Courier"/>
                <a:cs typeface="Courier"/>
              </a:rPr>
              <a:t>("</a:t>
            </a:r>
            <a:r>
              <a:rPr lang="en-GB" sz="1100" dirty="0" err="1">
                <a:latin typeface="Courier"/>
                <a:cs typeface="Courier"/>
              </a:rPr>
              <a:t>droppts</a:t>
            </a:r>
            <a:r>
              <a:rPr lang="en-GB" sz="1100" dirty="0">
                <a:latin typeface="Courier"/>
                <a:cs typeface="Courier"/>
              </a:rPr>
              <a:t>"),		</a:t>
            </a:r>
            <a:r>
              <a:rPr lang="en-GB" sz="1100" dirty="0" smtClean="0">
                <a:latin typeface="Courier"/>
                <a:cs typeface="Courier"/>
              </a:rPr>
              <a:t>/</a:t>
            </a:r>
            <a:r>
              <a:rPr lang="en-GB" sz="1100" dirty="0">
                <a:latin typeface="Courier"/>
                <a:cs typeface="Courier"/>
              </a:rPr>
              <a:t>* number of dummy points to acquire */</a:t>
            </a:r>
          </a:p>
          <a:p>
            <a:endParaRPr lang="en-GB" sz="1100" dirty="0" smtClean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s</a:t>
            </a:r>
            <a:r>
              <a:rPr lang="en-GB" sz="1100" dirty="0" smtClean="0">
                <a:latin typeface="Courier"/>
                <a:cs typeface="Courier"/>
              </a:rPr>
              <a:t>tatus(B)</a:t>
            </a:r>
            <a:r>
              <a:rPr lang="en-GB" sz="1100" dirty="0">
                <a:latin typeface="Courier"/>
                <a:cs typeface="Courier"/>
              </a:rPr>
              <a:t>;</a:t>
            </a:r>
          </a:p>
          <a:p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rgpulse</a:t>
            </a:r>
            <a:r>
              <a:rPr lang="en-GB" sz="1100" dirty="0">
                <a:latin typeface="Courier"/>
                <a:cs typeface="Courier"/>
              </a:rPr>
              <a:t>(pw,v1,rof1,0.0)</a:t>
            </a:r>
            <a:r>
              <a:rPr lang="en-GB" sz="1100" dirty="0" smtClean="0">
                <a:latin typeface="Courier"/>
                <a:cs typeface="Courier"/>
              </a:rPr>
              <a:t>;		/ *hard 90 pulse*/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b="1" dirty="0" smtClean="0">
                <a:latin typeface="Courier"/>
                <a:cs typeface="Courier"/>
              </a:rPr>
              <a:t>delay</a:t>
            </a:r>
            <a:r>
              <a:rPr lang="en-GB" sz="1100" b="1" dirty="0"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obspower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pplvl</a:t>
            </a:r>
            <a:r>
              <a:rPr lang="en-GB" sz="1100" dirty="0">
                <a:latin typeface="Courier"/>
                <a:cs typeface="Courier"/>
              </a:rPr>
              <a:t>);	</a:t>
            </a:r>
          </a:p>
          <a:p>
            <a:r>
              <a:rPr lang="en-GB" sz="1100" dirty="0">
                <a:latin typeface="Courier"/>
                <a:cs typeface="Courier"/>
              </a:rPr>
              <a:t>	delay(0.25/sw1-rof1-gt1-</a:t>
            </a:r>
            <a:r>
              <a:rPr lang="en-GB" sz="1100" dirty="0" smtClean="0">
                <a:latin typeface="Courier"/>
                <a:cs typeface="Courier"/>
              </a:rPr>
              <a:t>gstab);		</a:t>
            </a:r>
            <a:r>
              <a:rPr lang="en-GB" sz="1100" dirty="0">
                <a:latin typeface="Courier"/>
                <a:cs typeface="Courier"/>
              </a:rPr>
              <a:t>/* refocus mid-chunk*/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(gzlvl1,gt1)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	</a:t>
            </a:r>
          </a:p>
          <a:p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	delay(</a:t>
            </a:r>
            <a:r>
              <a:rPr lang="en-GB" sz="1100" dirty="0" err="1" smtClean="0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FF0000"/>
                </a:solidFill>
                <a:latin typeface="Courier"/>
                <a:cs typeface="Courier"/>
              </a:rPr>
              <a:t>rgpulse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(pp,v2,rof1,rof1)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;		/* hard 180 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pulse; start ZS element *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endParaRPr lang="en-GB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FF0000"/>
                </a:solidFill>
                <a:latin typeface="Courier"/>
                <a:cs typeface="Courier"/>
              </a:rPr>
              <a:t>obspower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(pwr180_a);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delay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GB" sz="1100" b="1" dirty="0" err="1">
                <a:solidFill>
                  <a:srgbClr val="FF0000"/>
                </a:solidFill>
                <a:latin typeface="Courier"/>
                <a:cs typeface="Courier"/>
              </a:rPr>
              <a:t>gstab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FF0000"/>
                </a:solidFill>
                <a:latin typeface="Courier"/>
                <a:cs typeface="Courier"/>
              </a:rPr>
              <a:t>zgradpulse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(gzlvl1,gt1);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dirty="0">
                <a:latin typeface="Courier"/>
                <a:cs typeface="Courier"/>
              </a:rPr>
              <a:t>delay(0.25/sw1-rof1-gt1-</a:t>
            </a:r>
            <a:r>
              <a:rPr lang="en-GB" sz="1100" dirty="0" smtClean="0">
                <a:latin typeface="Courier"/>
                <a:cs typeface="Courier"/>
              </a:rPr>
              <a:t>gstab);		/* refocus mid-chunk*/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smtClean="0">
                <a:latin typeface="Courier"/>
                <a:cs typeface="Courier"/>
              </a:rPr>
              <a:t>delay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droppts</a:t>
            </a:r>
            <a:r>
              <a:rPr lang="en-GB" sz="1100" dirty="0">
                <a:latin typeface="Courier"/>
                <a:cs typeface="Courier"/>
              </a:rPr>
              <a:t>/</a:t>
            </a:r>
            <a:r>
              <a:rPr lang="en-GB" sz="1100" dirty="0" err="1">
                <a:latin typeface="Courier"/>
                <a:cs typeface="Courier"/>
              </a:rPr>
              <a:t>sw</a:t>
            </a:r>
            <a:r>
              <a:rPr lang="en-GB" sz="1100" dirty="0">
                <a:latin typeface="Courier"/>
                <a:cs typeface="Courier"/>
              </a:rPr>
              <a:t>)</a:t>
            </a:r>
            <a:r>
              <a:rPr lang="en-GB" sz="1100" dirty="0" smtClean="0">
                <a:latin typeface="Courier"/>
                <a:cs typeface="Courier"/>
              </a:rPr>
              <a:t>;			/* 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r>
              <a:rPr lang="en-GB" sz="1100" dirty="0" smtClean="0">
                <a:latin typeface="Courier"/>
                <a:cs typeface="Courier"/>
              </a:rPr>
              <a:t> 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delay(tau_a-rof1-gt2-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gstab+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rof2);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FF0000"/>
                </a:solidFill>
                <a:latin typeface="Courier"/>
                <a:cs typeface="Courier"/>
              </a:rPr>
              <a:t>zgradpulse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delay(</a:t>
            </a:r>
            <a:r>
              <a:rPr lang="en-GB" sz="1100" b="1" dirty="0" err="1">
                <a:solidFill>
                  <a:srgbClr val="FF0000"/>
                </a:solidFill>
                <a:latin typeface="Courier"/>
                <a:cs typeface="Courier"/>
              </a:rPr>
              <a:t>gstab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;			</a:t>
            </a: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FF0000"/>
                </a:solidFill>
                <a:latin typeface="Courier"/>
                <a:cs typeface="Courier"/>
              </a:rPr>
              <a:t>rgradient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('z',gzlvl7);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FF0000"/>
                </a:solidFill>
                <a:latin typeface="Courier"/>
                <a:cs typeface="Courier"/>
              </a:rPr>
              <a:t>shaped_pulse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(shp_a,pw180_a,v3,rof1,rof1)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;	/* soft 180 pulse */</a:t>
            </a:r>
            <a:endParaRPr lang="en-GB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FF0000"/>
                </a:solidFill>
                <a:latin typeface="Courier"/>
                <a:cs typeface="Courier"/>
              </a:rPr>
              <a:t>rgradient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('z',0.0)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;			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/* end ZS element 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smtClean="0">
                <a:latin typeface="Courier"/>
                <a:cs typeface="Courier"/>
              </a:rPr>
              <a:t>delay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gstab</a:t>
            </a:r>
            <a:r>
              <a:rPr lang="en-GB" sz="1100" dirty="0">
                <a:latin typeface="Courier"/>
                <a:cs typeface="Courier"/>
              </a:rPr>
              <a:t>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zgradpulse</a:t>
            </a:r>
            <a:r>
              <a:rPr lang="en-GB" sz="1100" dirty="0"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latin typeface="Courier"/>
                <a:cs typeface="Courier"/>
              </a:rPr>
              <a:t>	delay(tau_a-rof1-gt2-gstab);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b="1" dirty="0" smtClean="0">
                <a:latin typeface="Courier"/>
                <a:cs typeface="Courier"/>
              </a:rPr>
              <a:t>delay</a:t>
            </a:r>
            <a:r>
              <a:rPr lang="en-GB" sz="1100" b="1" dirty="0"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status(C);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endParaRPr lang="en-GB" sz="1100" dirty="0" smtClean="0">
              <a:latin typeface="Courier"/>
              <a:cs typeface="Courier"/>
            </a:endParaRPr>
          </a:p>
          <a:p>
            <a:pPr indent="360363"/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}</a:t>
            </a:r>
            <a:endParaRPr lang="en-GB" sz="1100" dirty="0"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Implemented as a 2D experiment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Allow different J-refocusing			</a:t>
            </a:r>
            <a:r>
              <a:rPr lang="en-GB" b="1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dirty="0" smtClean="0"/>
              <a:t>Refocus J in the middle of the chunk</a:t>
            </a:r>
            <a:r>
              <a:rPr lang="en-GB" dirty="0"/>
              <a:t>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r>
              <a:rPr lang="en-GB" dirty="0" smtClean="0"/>
              <a:t>Prune distorted data points</a:t>
            </a:r>
            <a:r>
              <a:rPr lang="en-GB" dirty="0"/>
              <a:t>	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30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9778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Varian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5678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 smtClean="0">
                <a:latin typeface="Courier"/>
                <a:cs typeface="Courier"/>
              </a:rPr>
              <a:t>pulsesequence</a:t>
            </a:r>
            <a:r>
              <a:rPr lang="en-GB" sz="1100" dirty="0">
                <a:latin typeface="Courier"/>
                <a:cs typeface="Courier"/>
              </a:rPr>
              <a:t>()</a:t>
            </a:r>
          </a:p>
          <a:p>
            <a:r>
              <a:rPr lang="en-GB" sz="1100" dirty="0" smtClean="0">
                <a:latin typeface="Courier"/>
                <a:cs typeface="Courier"/>
              </a:rPr>
              <a:t>{</a:t>
            </a: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droppts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en-GB" sz="1100" dirty="0">
                <a:latin typeface="Courier"/>
                <a:cs typeface="Courier"/>
              </a:rPr>
              <a:t>= </a:t>
            </a:r>
            <a:r>
              <a:rPr lang="en-GB" sz="1100" dirty="0" err="1">
                <a:latin typeface="Courier"/>
                <a:cs typeface="Courier"/>
              </a:rPr>
              <a:t>getval</a:t>
            </a:r>
            <a:r>
              <a:rPr lang="en-GB" sz="1100" dirty="0">
                <a:latin typeface="Courier"/>
                <a:cs typeface="Courier"/>
              </a:rPr>
              <a:t>("</a:t>
            </a:r>
            <a:r>
              <a:rPr lang="en-GB" sz="1100" dirty="0" err="1">
                <a:latin typeface="Courier"/>
                <a:cs typeface="Courier"/>
              </a:rPr>
              <a:t>droppts</a:t>
            </a:r>
            <a:r>
              <a:rPr lang="en-GB" sz="1100" dirty="0">
                <a:latin typeface="Courier"/>
                <a:cs typeface="Courier"/>
              </a:rPr>
              <a:t>"),		</a:t>
            </a:r>
            <a:r>
              <a:rPr lang="en-GB" sz="1100" dirty="0" smtClean="0">
                <a:latin typeface="Courier"/>
                <a:cs typeface="Courier"/>
              </a:rPr>
              <a:t>/</a:t>
            </a:r>
            <a:r>
              <a:rPr lang="en-GB" sz="1100" dirty="0">
                <a:latin typeface="Courier"/>
                <a:cs typeface="Courier"/>
              </a:rPr>
              <a:t>* number of dummy points to acquire */</a:t>
            </a:r>
          </a:p>
          <a:p>
            <a:endParaRPr lang="en-GB" sz="1100" dirty="0" smtClean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s</a:t>
            </a:r>
            <a:r>
              <a:rPr lang="en-GB" sz="1100" dirty="0" smtClean="0">
                <a:latin typeface="Courier"/>
                <a:cs typeface="Courier"/>
              </a:rPr>
              <a:t>tatus(B)</a:t>
            </a:r>
            <a:r>
              <a:rPr lang="en-GB" sz="1100" dirty="0">
                <a:latin typeface="Courier"/>
                <a:cs typeface="Courier"/>
              </a:rPr>
              <a:t>;</a:t>
            </a:r>
          </a:p>
          <a:p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rgpulse</a:t>
            </a:r>
            <a:r>
              <a:rPr lang="en-GB" sz="1100" dirty="0">
                <a:latin typeface="Courier"/>
                <a:cs typeface="Courier"/>
              </a:rPr>
              <a:t>(pw,v1,rof1,0.0)</a:t>
            </a:r>
            <a:r>
              <a:rPr lang="en-GB" sz="1100" dirty="0" smtClean="0">
                <a:latin typeface="Courier"/>
                <a:cs typeface="Courier"/>
              </a:rPr>
              <a:t>;		/ *hard 90 pulse*/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b="1" dirty="0" smtClean="0">
                <a:latin typeface="Courier"/>
                <a:cs typeface="Courier"/>
              </a:rPr>
              <a:t>delay</a:t>
            </a:r>
            <a:r>
              <a:rPr lang="en-GB" sz="1100" b="1" dirty="0"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obspower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pplvl</a:t>
            </a:r>
            <a:r>
              <a:rPr lang="en-GB" sz="1100" dirty="0">
                <a:latin typeface="Courier"/>
                <a:cs typeface="Courier"/>
              </a:rPr>
              <a:t>);	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delay(0.25/sw1-rof1-gt1-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gstab);		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/* refocus mid-chunk*/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(gzlvl1,gt1)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	</a:t>
            </a:r>
          </a:p>
          <a:p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	delay(</a:t>
            </a:r>
            <a:r>
              <a:rPr lang="en-GB" sz="1100" dirty="0" err="1" smtClean="0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rgpulse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(pp,v2,rof1,rof1)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;		/* hard 180 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pulse; start ZS element *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/</a:t>
            </a:r>
            <a:endParaRPr lang="en-GB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obspower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(pwr180_a);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delay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(gzlvl1,gt1);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delay(0.25/sw1-rof1-gt1-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gstab);		/* refocus mid-chunk*/</a:t>
            </a:r>
            <a:endParaRPr lang="en-GB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delay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droppts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/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sw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		/* </a:t>
            </a:r>
            <a:r>
              <a:rPr lang="en-GB" sz="1100" dirty="0" err="1" smtClean="0">
                <a:solidFill>
                  <a:srgbClr val="000000"/>
                </a:solidFill>
                <a:latin typeface="Courier"/>
                <a:cs typeface="Courier"/>
              </a:rPr>
              <a:t>droppoints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 */</a:t>
            </a:r>
            <a:endParaRPr lang="en-GB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delay(tau_a-rof1-gt2-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gstab+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rof2);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delay(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;			</a:t>
            </a:r>
          </a:p>
          <a:p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000000"/>
                </a:solidFill>
                <a:latin typeface="Courier"/>
                <a:cs typeface="Courier"/>
              </a:rPr>
              <a:t>rgradient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('z',gzlvl7);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000000"/>
                </a:solidFill>
                <a:latin typeface="Courier"/>
                <a:cs typeface="Courier"/>
              </a:rPr>
              <a:t>shaped_pulse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(shp_a,pw180_a,v3,rof1,rof1)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;	/* soft 180 pulse */</a:t>
            </a:r>
            <a:endParaRPr lang="en-GB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000000"/>
                </a:solidFill>
                <a:latin typeface="Courier"/>
                <a:cs typeface="Courier"/>
              </a:rPr>
              <a:t>rgradient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('z',0.0)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;			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/* end ZS element */</a:t>
            </a:r>
            <a:endParaRPr lang="en-GB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smtClean="0">
                <a:latin typeface="Courier"/>
                <a:cs typeface="Courier"/>
              </a:rPr>
              <a:t>delay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gstab</a:t>
            </a:r>
            <a:r>
              <a:rPr lang="en-GB" sz="1100" dirty="0">
                <a:latin typeface="Courier"/>
                <a:cs typeface="Courier"/>
              </a:rPr>
              <a:t>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zgradpulse</a:t>
            </a:r>
            <a:r>
              <a:rPr lang="en-GB" sz="1100" dirty="0"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latin typeface="Courier"/>
                <a:cs typeface="Courier"/>
              </a:rPr>
              <a:t>	delay(tau_a-rof1-gt2-gstab);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b="1" dirty="0" smtClean="0">
                <a:latin typeface="Courier"/>
                <a:cs typeface="Courier"/>
              </a:rPr>
              <a:t>delay</a:t>
            </a:r>
            <a:r>
              <a:rPr lang="en-GB" sz="1100" b="1" dirty="0"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status(C);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endParaRPr lang="en-GB" sz="1100" dirty="0" smtClean="0">
              <a:latin typeface="Courier"/>
              <a:cs typeface="Courier"/>
            </a:endParaRPr>
          </a:p>
          <a:p>
            <a:pPr indent="360363"/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}</a:t>
            </a:r>
            <a:endParaRPr lang="en-GB" sz="1100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31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Implemented as a 2D experiment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/>
              <a:t>Allow different J-refocusing	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Refocus J in the middle of the chunk</a:t>
            </a:r>
            <a:r>
              <a:rPr lang="en-GB" b="1" dirty="0">
                <a:solidFill>
                  <a:srgbClr val="FF0000"/>
                </a:solidFill>
              </a:rPr>
              <a:t>		</a:t>
            </a:r>
            <a:r>
              <a:rPr lang="en-GB" b="1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dirty="0" smtClean="0"/>
              <a:t>Prune distorted data points</a:t>
            </a:r>
            <a:r>
              <a:rPr lang="en-GB" dirty="0"/>
              <a:t>	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7466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Varian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5678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 smtClean="0">
                <a:latin typeface="Courier"/>
                <a:cs typeface="Courier"/>
              </a:rPr>
              <a:t>pulsesequence</a:t>
            </a:r>
            <a:r>
              <a:rPr lang="en-GB" sz="1100" dirty="0">
                <a:latin typeface="Courier"/>
                <a:cs typeface="Courier"/>
              </a:rPr>
              <a:t>()</a:t>
            </a:r>
          </a:p>
          <a:p>
            <a:r>
              <a:rPr lang="en-GB" sz="1100" dirty="0" smtClean="0">
                <a:latin typeface="Courier"/>
                <a:cs typeface="Courier"/>
              </a:rPr>
              <a:t>{</a:t>
            </a: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000000"/>
                </a:solidFill>
                <a:latin typeface="Courier"/>
                <a:cs typeface="Courier"/>
              </a:rPr>
              <a:t>droppts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= 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getval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("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droppts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"),		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/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* number of dummy points to acquire */</a:t>
            </a:r>
          </a:p>
          <a:p>
            <a:endParaRPr lang="en-GB" sz="1100" dirty="0" smtClean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s</a:t>
            </a:r>
            <a:r>
              <a:rPr lang="en-GB" sz="1100" dirty="0" smtClean="0">
                <a:latin typeface="Courier"/>
                <a:cs typeface="Courier"/>
              </a:rPr>
              <a:t>tatus(B)</a:t>
            </a:r>
            <a:r>
              <a:rPr lang="en-GB" sz="1100" dirty="0">
                <a:latin typeface="Courier"/>
                <a:cs typeface="Courier"/>
              </a:rPr>
              <a:t>;</a:t>
            </a:r>
          </a:p>
          <a:p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dirty="0" err="1" smtClean="0">
                <a:latin typeface="Courier"/>
                <a:cs typeface="Courier"/>
              </a:rPr>
              <a:t>rgpulse</a:t>
            </a:r>
            <a:r>
              <a:rPr lang="en-GB" sz="1100" dirty="0">
                <a:latin typeface="Courier"/>
                <a:cs typeface="Courier"/>
              </a:rPr>
              <a:t>(pw,v1,rof1,0.0)</a:t>
            </a:r>
            <a:r>
              <a:rPr lang="en-GB" sz="1100" dirty="0" smtClean="0">
                <a:latin typeface="Courier"/>
                <a:cs typeface="Courier"/>
              </a:rPr>
              <a:t>;		/ *hard 90 pulse*/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	</a:t>
            </a:r>
            <a:r>
              <a:rPr lang="en-GB" sz="1100" b="1" dirty="0" smtClean="0">
                <a:latin typeface="Courier"/>
                <a:cs typeface="Courier"/>
              </a:rPr>
              <a:t>delay</a:t>
            </a:r>
            <a:r>
              <a:rPr lang="en-GB" sz="1100" b="1" dirty="0"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obspower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pplvl</a:t>
            </a:r>
            <a:r>
              <a:rPr lang="en-GB" sz="1100" dirty="0">
                <a:latin typeface="Courier"/>
                <a:cs typeface="Courier"/>
              </a:rPr>
              <a:t>);	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delay(0.25/sw1-rof1-gt1-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gstab);		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/* refocus mid-chunk*/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(gzlvl1,gt1)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;		</a:t>
            </a:r>
          </a:p>
          <a:p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	delay(</a:t>
            </a:r>
            <a:r>
              <a:rPr lang="en-GB" sz="1100" dirty="0" err="1" smtClean="0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rgpulse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(pp,v2,rof1,rof1)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;		/* hard 180 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pulse; start ZS element *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/</a:t>
            </a:r>
            <a:endParaRPr lang="en-GB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obspower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(pwr180_a);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delay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(gzlvl1,gt1);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>
                <a:latin typeface="Courier"/>
                <a:cs typeface="Courier"/>
              </a:rPr>
              <a:t>delay(0.25/sw1-rof1-gt1-</a:t>
            </a:r>
            <a:r>
              <a:rPr lang="en-GB" sz="1100" b="1" dirty="0" smtClean="0">
                <a:latin typeface="Courier"/>
                <a:cs typeface="Courier"/>
              </a:rPr>
              <a:t>gstab);		/* refocus mid-chunk*/</a:t>
            </a:r>
            <a:endParaRPr lang="en-GB" sz="1100" b="1" dirty="0">
              <a:latin typeface="Courier"/>
              <a:cs typeface="Courier"/>
            </a:endParaRP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delay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GB" sz="1100" b="1" dirty="0" err="1">
                <a:solidFill>
                  <a:srgbClr val="FF0000"/>
                </a:solidFill>
                <a:latin typeface="Courier"/>
                <a:cs typeface="Courier"/>
              </a:rPr>
              <a:t>droppts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/</a:t>
            </a:r>
            <a:r>
              <a:rPr lang="en-GB" sz="1100" b="1" dirty="0" err="1">
                <a:solidFill>
                  <a:srgbClr val="FF0000"/>
                </a:solidFill>
                <a:latin typeface="Courier"/>
                <a:cs typeface="Courier"/>
              </a:rPr>
              <a:t>sw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;			/* </a:t>
            </a:r>
            <a:r>
              <a:rPr lang="en-GB" sz="1100" b="1" dirty="0" err="1" smtClean="0">
                <a:solidFill>
                  <a:srgbClr val="FF0000"/>
                </a:solidFill>
                <a:latin typeface="Courier"/>
                <a:cs typeface="Courier"/>
              </a:rPr>
              <a:t>droppoints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 */</a:t>
            </a:r>
            <a:endParaRPr lang="en-GB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delay(tau_a-rof1-gt2-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gstab+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rof2);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zgradpulse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delay(</a:t>
            </a:r>
            <a:r>
              <a:rPr lang="en-GB" sz="1100" b="1" dirty="0" err="1">
                <a:solidFill>
                  <a:srgbClr val="000000"/>
                </a:solidFill>
                <a:latin typeface="Courier"/>
                <a:cs typeface="Courier"/>
              </a:rPr>
              <a:t>gstab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;			</a:t>
            </a:r>
          </a:p>
          <a:p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000000"/>
                </a:solidFill>
                <a:latin typeface="Courier"/>
                <a:cs typeface="Courier"/>
              </a:rPr>
              <a:t>rgradient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('z',gzlvl7);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000000"/>
                </a:solidFill>
                <a:latin typeface="Courier"/>
                <a:cs typeface="Courier"/>
              </a:rPr>
              <a:t>shaped_pulse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(shp_a,pw180_a,v3,rof1,rof1)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;	/* soft 180 pulse */</a:t>
            </a:r>
            <a:endParaRPr lang="en-GB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GB" sz="1100" b="1" dirty="0" err="1" smtClean="0">
                <a:solidFill>
                  <a:srgbClr val="000000"/>
                </a:solidFill>
                <a:latin typeface="Courier"/>
                <a:cs typeface="Courier"/>
              </a:rPr>
              <a:t>rgradient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('z',0.0)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;			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/* end ZS element */</a:t>
            </a:r>
            <a:endParaRPr lang="en-GB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smtClean="0">
                <a:latin typeface="Courier"/>
                <a:cs typeface="Courier"/>
              </a:rPr>
              <a:t>delay</a:t>
            </a:r>
            <a:r>
              <a:rPr lang="en-GB" sz="1100" dirty="0">
                <a:latin typeface="Courier"/>
                <a:cs typeface="Courier"/>
              </a:rPr>
              <a:t>(</a:t>
            </a:r>
            <a:r>
              <a:rPr lang="en-GB" sz="1100" dirty="0" err="1">
                <a:latin typeface="Courier"/>
                <a:cs typeface="Courier"/>
              </a:rPr>
              <a:t>gstab</a:t>
            </a:r>
            <a:r>
              <a:rPr lang="en-GB" sz="1100" dirty="0">
                <a:latin typeface="Courier"/>
                <a:cs typeface="Courier"/>
              </a:rPr>
              <a:t>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dirty="0" err="1">
                <a:latin typeface="Courier"/>
                <a:cs typeface="Courier"/>
              </a:rPr>
              <a:t>zgradpulse</a:t>
            </a:r>
            <a:r>
              <a:rPr lang="en-GB" sz="1100" dirty="0">
                <a:latin typeface="Courier"/>
                <a:cs typeface="Courier"/>
              </a:rPr>
              <a:t>(gzlvl2,gt2);</a:t>
            </a:r>
          </a:p>
          <a:p>
            <a:r>
              <a:rPr lang="en-GB" sz="1100" dirty="0">
                <a:latin typeface="Courier"/>
                <a:cs typeface="Courier"/>
              </a:rPr>
              <a:t>	delay(tau_a-rof1-gt2-gstab);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r>
              <a:rPr lang="en-GB" sz="1100" b="1" dirty="0" smtClean="0">
                <a:latin typeface="Courier"/>
                <a:cs typeface="Courier"/>
              </a:rPr>
              <a:t>delay</a:t>
            </a:r>
            <a:r>
              <a:rPr lang="en-GB" sz="1100" b="1" dirty="0">
                <a:latin typeface="Courier"/>
                <a:cs typeface="Courier"/>
              </a:rPr>
              <a:t>(d2/2.0);</a:t>
            </a:r>
          </a:p>
          <a:p>
            <a:r>
              <a:rPr lang="en-GB" sz="1100" dirty="0">
                <a:latin typeface="Courier"/>
                <a:cs typeface="Courier"/>
              </a:rPr>
              <a:t>status(C);</a:t>
            </a:r>
          </a:p>
          <a:p>
            <a:r>
              <a:rPr lang="en-GB" sz="1100" dirty="0">
                <a:latin typeface="Courier"/>
                <a:cs typeface="Courier"/>
              </a:rPr>
              <a:t>	</a:t>
            </a:r>
            <a:endParaRPr lang="en-GB" sz="1100" dirty="0" smtClean="0">
              <a:latin typeface="Courier"/>
              <a:cs typeface="Courier"/>
            </a:endParaRPr>
          </a:p>
          <a:p>
            <a:pPr indent="360363"/>
            <a:endParaRPr lang="en-GB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}</a:t>
            </a:r>
            <a:endParaRPr lang="en-GB" sz="1100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32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Implemented as a 2D experiment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/>
              <a:t>Allow different J-refocusing	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Refocus J in the middle of the chunk</a:t>
            </a:r>
            <a:r>
              <a:rPr lang="en-GB" b="1" dirty="0">
                <a:solidFill>
                  <a:srgbClr val="000000"/>
                </a:solidFill>
              </a:rPr>
              <a:t>		</a:t>
            </a:r>
            <a:r>
              <a:rPr lang="en-GB" b="1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00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Prune distorted data points</a:t>
            </a:r>
            <a:r>
              <a:rPr lang="en-GB" b="1" dirty="0">
                <a:solidFill>
                  <a:srgbClr val="FF0000"/>
                </a:solidFill>
              </a:rPr>
              <a:t>			</a:t>
            </a:r>
            <a:r>
              <a:rPr lang="en-GB" b="1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0857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Bruker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6017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>
                <a:latin typeface="Courier"/>
                <a:cs typeface="Courier"/>
              </a:rPr>
              <a:t>tauA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 smtClean="0">
                <a:latin typeface="Courier"/>
                <a:cs typeface="Courier"/>
              </a:rPr>
              <a:t>tauC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"d0=0"</a:t>
            </a:r>
          </a:p>
          <a:p>
            <a:r>
              <a:rPr lang="en-GB" sz="1100" dirty="0">
                <a:latin typeface="Courier"/>
                <a:cs typeface="Courier"/>
              </a:rPr>
              <a:t>"in0=inf1/2"</a:t>
            </a:r>
          </a:p>
          <a:p>
            <a:r>
              <a:rPr lang="mr-IN" sz="1100" dirty="0" smtClean="0">
                <a:latin typeface="Courier"/>
                <a:cs typeface="Courier"/>
              </a:rPr>
              <a:t>"</a:t>
            </a:r>
            <a:r>
              <a:rPr lang="mr-IN" sz="1100" dirty="0">
                <a:latin typeface="Courier"/>
                <a:cs typeface="Courier"/>
              </a:rPr>
              <a:t>tauA=in0/2-p16-d16-</a:t>
            </a:r>
            <a:r>
              <a:rPr lang="mr-IN" sz="1100" dirty="0" smtClean="0">
                <a:latin typeface="Courier"/>
                <a:cs typeface="Courier"/>
              </a:rPr>
              <a:t>50u”</a:t>
            </a:r>
            <a:r>
              <a:rPr lang="en-GB" sz="1100" dirty="0">
                <a:latin typeface="Courier"/>
                <a:cs typeface="Courier"/>
              </a:rPr>
              <a:t>		;refocus mid-</a:t>
            </a:r>
            <a:r>
              <a:rPr lang="en-GB" sz="1100" dirty="0" smtClean="0">
                <a:latin typeface="Courier"/>
                <a:cs typeface="Courier"/>
              </a:rPr>
              <a:t>chunk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"tauC=dw*2*</a:t>
            </a:r>
            <a:r>
              <a:rPr lang="mr-IN" sz="1100" dirty="0" smtClean="0">
                <a:latin typeface="Courier"/>
                <a:cs typeface="Courier"/>
              </a:rPr>
              <a:t>cnst4”</a:t>
            </a:r>
            <a:r>
              <a:rPr lang="en-GB" sz="1100" dirty="0" smtClean="0">
                <a:latin typeface="Courier"/>
                <a:cs typeface="Courier"/>
              </a:rPr>
              <a:t>			;use cnst4 for 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</a:p>
          <a:p>
            <a:endParaRPr lang="en-GB" sz="1100" dirty="0" smtClean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1 ze</a:t>
            </a:r>
          </a:p>
          <a:p>
            <a:r>
              <a:rPr lang="en-GB" sz="1100" dirty="0" smtClean="0">
                <a:latin typeface="Courier"/>
                <a:cs typeface="Courier"/>
              </a:rPr>
              <a:t>2 d11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3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mr-IN" sz="1100" dirty="0" smtClean="0">
                <a:latin typeface="Courier"/>
                <a:cs typeface="Courier"/>
              </a:rPr>
              <a:t>d1 </a:t>
            </a:r>
            <a:r>
              <a:rPr lang="mr-IN" sz="1100" dirty="0">
                <a:latin typeface="Courier"/>
                <a:cs typeface="Courier"/>
              </a:rPr>
              <a:t>pl1:f1</a:t>
            </a:r>
          </a:p>
          <a:p>
            <a:r>
              <a:rPr lang="en-GB" sz="1100" dirty="0">
                <a:latin typeface="Courier"/>
                <a:cs typeface="Courier"/>
              </a:rPr>
              <a:t> 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mr-IN" sz="1100" dirty="0" smtClean="0">
                <a:latin typeface="Courier"/>
                <a:cs typeface="Courier"/>
              </a:rPr>
              <a:t>p1 </a:t>
            </a:r>
            <a:r>
              <a:rPr lang="mr-IN" sz="1100" dirty="0">
                <a:latin typeface="Courier"/>
                <a:cs typeface="Courier"/>
              </a:rPr>
              <a:t>ph1 </a:t>
            </a:r>
            <a:r>
              <a:rPr lang="en-GB" sz="1100" dirty="0" smtClean="0">
                <a:latin typeface="Courier"/>
                <a:cs typeface="Courier"/>
              </a:rPr>
              <a:t>				;hard 90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d0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tauA</a:t>
            </a:r>
            <a:r>
              <a:rPr lang="en-GB" sz="1100" dirty="0" smtClean="0">
                <a:latin typeface="Courier"/>
                <a:cs typeface="Courier"/>
              </a:rPr>
              <a:t>				;refocus mid-chunk</a:t>
            </a:r>
            <a:endParaRPr lang="mr-IN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p16</a:t>
            </a:r>
            <a:r>
              <a:rPr lang="mr-IN" sz="1100" dirty="0">
                <a:latin typeface="Courier"/>
                <a:cs typeface="Courier"/>
              </a:rPr>
              <a:t>:gp1 </a:t>
            </a: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d16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p2 ph2 </a:t>
            </a:r>
            <a:r>
              <a:rPr lang="en-GB" sz="1100" dirty="0" smtClean="0">
                <a:latin typeface="Courier"/>
                <a:cs typeface="Courier"/>
              </a:rPr>
              <a:t>				;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hard 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180 pulse; start ZS element 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p16:gp1 </a:t>
            </a:r>
          </a:p>
          <a:p>
            <a:r>
              <a:rPr lang="mr-IN" sz="1100" dirty="0">
                <a:latin typeface="Courier"/>
                <a:cs typeface="Courier"/>
              </a:rPr>
              <a:t>  d16</a:t>
            </a:r>
          </a:p>
          <a:p>
            <a:r>
              <a:rPr lang="mr-IN" sz="1100" dirty="0">
                <a:latin typeface="Courier"/>
                <a:cs typeface="Courier"/>
              </a:rPr>
              <a:t>  50u  </a:t>
            </a: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tauA</a:t>
            </a:r>
            <a:r>
              <a:rPr lang="en-GB" sz="1100" dirty="0">
                <a:latin typeface="Courier"/>
                <a:cs typeface="Courier"/>
              </a:rPr>
              <a:t>				;refocus mid-</a:t>
            </a:r>
            <a:r>
              <a:rPr lang="en-GB" sz="1100" dirty="0" smtClean="0">
                <a:latin typeface="Courier"/>
                <a:cs typeface="Courier"/>
              </a:rPr>
              <a:t>chunk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tauC</a:t>
            </a:r>
            <a:r>
              <a:rPr lang="en-GB" sz="1100" dirty="0" smtClean="0">
                <a:latin typeface="Courier"/>
                <a:cs typeface="Courier"/>
              </a:rPr>
              <a:t>				;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50u </a:t>
            </a: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mr-IN" sz="1100" dirty="0">
                <a:latin typeface="Courier"/>
                <a:cs typeface="Courier"/>
              </a:rPr>
              <a:t>  p17:gp2 </a:t>
            </a:r>
          </a:p>
          <a:p>
            <a:r>
              <a:rPr lang="mr-IN" sz="1100" dirty="0">
                <a:latin typeface="Courier"/>
                <a:cs typeface="Courier"/>
              </a:rPr>
              <a:t>  d17 </a:t>
            </a:r>
          </a:p>
          <a:p>
            <a:r>
              <a:rPr lang="mr-IN" sz="1100" dirty="0">
                <a:latin typeface="Courier"/>
                <a:cs typeface="Courier"/>
              </a:rPr>
              <a:t>  20u gron0 pl0:f1</a:t>
            </a:r>
          </a:p>
          <a:p>
            <a:r>
              <a:rPr lang="mr-IN" sz="1100" dirty="0">
                <a:latin typeface="Courier"/>
                <a:cs typeface="Courier"/>
              </a:rPr>
              <a:t>  (p12:sp12 ph3):</a:t>
            </a:r>
            <a:r>
              <a:rPr lang="mr-IN" sz="1100" dirty="0" smtClean="0">
                <a:latin typeface="Courier"/>
                <a:cs typeface="Courier"/>
              </a:rPr>
              <a:t>f1</a:t>
            </a:r>
            <a:r>
              <a:rPr lang="en-GB" sz="1100" dirty="0" smtClean="0">
                <a:latin typeface="Courier"/>
                <a:cs typeface="Courier"/>
              </a:rPr>
              <a:t>  ;soft 180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20u groff pl1:</a:t>
            </a:r>
            <a:r>
              <a:rPr lang="mr-IN" sz="1100" dirty="0" smtClean="0">
                <a:latin typeface="Courier"/>
                <a:cs typeface="Courier"/>
              </a:rPr>
              <a:t>f1</a:t>
            </a:r>
            <a:r>
              <a:rPr lang="en-GB" sz="1100" dirty="0" smtClean="0">
                <a:latin typeface="Courier"/>
                <a:cs typeface="Courier"/>
              </a:rPr>
              <a:t>   ;end ZS element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mr-IN" sz="1100" dirty="0">
                <a:latin typeface="Courier"/>
                <a:cs typeface="Courier"/>
              </a:rPr>
              <a:t>  p17:gp2 </a:t>
            </a: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en-GB" sz="1100" dirty="0" smtClean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d0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go=2 ph31</a:t>
            </a:r>
          </a:p>
          <a:p>
            <a:r>
              <a:rPr lang="mr-IN" sz="1100" dirty="0">
                <a:latin typeface="Courier"/>
                <a:cs typeface="Courier"/>
              </a:rPr>
              <a:t>  d11 mc #0 to 2 F1QF(id0</a:t>
            </a:r>
            <a:r>
              <a:rPr lang="mr-IN" sz="1100" dirty="0" smtClean="0">
                <a:latin typeface="Courier"/>
                <a:cs typeface="Courier"/>
              </a:rPr>
              <a:t>)</a:t>
            </a:r>
            <a:endParaRPr lang="mr-IN" sz="1100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33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Implemented as a 2D experiment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r>
              <a:rPr lang="en-GB" dirty="0" smtClean="0"/>
              <a:t>Allow different J-refocusing			</a:t>
            </a:r>
            <a:r>
              <a:rPr lang="en-GB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</a:p>
          <a:p>
            <a:r>
              <a:rPr lang="en-GB" dirty="0" smtClean="0"/>
              <a:t>Refocus J in the middle of the chunk</a:t>
            </a:r>
            <a:r>
              <a:rPr lang="en-GB" dirty="0"/>
              <a:t>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r>
              <a:rPr lang="en-GB" dirty="0" smtClean="0"/>
              <a:t>Prune distorted data points</a:t>
            </a:r>
            <a:r>
              <a:rPr lang="en-GB" dirty="0"/>
              <a:t>	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3681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Bruker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6017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>
                <a:latin typeface="Courier"/>
                <a:cs typeface="Courier"/>
              </a:rPr>
              <a:t>tauA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 smtClean="0">
                <a:latin typeface="Courier"/>
                <a:cs typeface="Courier"/>
              </a:rPr>
              <a:t>tauC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"d0=0"</a:t>
            </a:r>
          </a:p>
          <a:p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"in0=inf1/2"</a:t>
            </a:r>
          </a:p>
          <a:p>
            <a:r>
              <a:rPr lang="mr-IN" sz="1100" dirty="0" smtClean="0">
                <a:latin typeface="Courier"/>
                <a:cs typeface="Courier"/>
              </a:rPr>
              <a:t>"</a:t>
            </a:r>
            <a:r>
              <a:rPr lang="mr-IN" sz="1100" dirty="0">
                <a:latin typeface="Courier"/>
                <a:cs typeface="Courier"/>
              </a:rPr>
              <a:t>tauA=in0/2-p16-d16-</a:t>
            </a:r>
            <a:r>
              <a:rPr lang="mr-IN" sz="1100" dirty="0" smtClean="0">
                <a:latin typeface="Courier"/>
                <a:cs typeface="Courier"/>
              </a:rPr>
              <a:t>50u”</a:t>
            </a:r>
            <a:r>
              <a:rPr lang="en-GB" sz="1100" dirty="0">
                <a:latin typeface="Courier"/>
                <a:cs typeface="Courier"/>
              </a:rPr>
              <a:t>		;refocus mid-</a:t>
            </a:r>
            <a:r>
              <a:rPr lang="en-GB" sz="1100" dirty="0" smtClean="0">
                <a:latin typeface="Courier"/>
                <a:cs typeface="Courier"/>
              </a:rPr>
              <a:t>chunk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"tauC=dw*2*</a:t>
            </a:r>
            <a:r>
              <a:rPr lang="mr-IN" sz="1100" dirty="0" smtClean="0">
                <a:latin typeface="Courier"/>
                <a:cs typeface="Courier"/>
              </a:rPr>
              <a:t>cnst4”</a:t>
            </a:r>
            <a:r>
              <a:rPr lang="en-GB" sz="1100" dirty="0" smtClean="0">
                <a:latin typeface="Courier"/>
                <a:cs typeface="Courier"/>
              </a:rPr>
              <a:t>			;use cnst4 for 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</a:p>
          <a:p>
            <a:endParaRPr lang="en-GB" sz="1100" dirty="0" smtClean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1 ze</a:t>
            </a:r>
          </a:p>
          <a:p>
            <a:r>
              <a:rPr lang="en-GB" sz="1100" dirty="0" smtClean="0">
                <a:latin typeface="Courier"/>
                <a:cs typeface="Courier"/>
              </a:rPr>
              <a:t>2 d11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3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mr-IN" sz="1100" dirty="0" smtClean="0">
                <a:latin typeface="Courier"/>
                <a:cs typeface="Courier"/>
              </a:rPr>
              <a:t>d1 </a:t>
            </a:r>
            <a:r>
              <a:rPr lang="mr-IN" sz="1100" dirty="0">
                <a:latin typeface="Courier"/>
                <a:cs typeface="Courier"/>
              </a:rPr>
              <a:t>pl1:f1</a:t>
            </a:r>
          </a:p>
          <a:p>
            <a:r>
              <a:rPr lang="en-GB" sz="1100" dirty="0">
                <a:latin typeface="Courier"/>
                <a:cs typeface="Courier"/>
              </a:rPr>
              <a:t> 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mr-IN" sz="1100" dirty="0" smtClean="0">
                <a:latin typeface="Courier"/>
                <a:cs typeface="Courier"/>
              </a:rPr>
              <a:t>p1 </a:t>
            </a:r>
            <a:r>
              <a:rPr lang="mr-IN" sz="1100" dirty="0">
                <a:latin typeface="Courier"/>
                <a:cs typeface="Courier"/>
              </a:rPr>
              <a:t>ph1 </a:t>
            </a:r>
            <a:r>
              <a:rPr lang="en-GB" sz="1100" dirty="0" smtClean="0">
                <a:latin typeface="Courier"/>
                <a:cs typeface="Courier"/>
              </a:rPr>
              <a:t>				;hard 90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d0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tauA</a:t>
            </a:r>
            <a:r>
              <a:rPr lang="en-GB" sz="1100" dirty="0" smtClean="0">
                <a:latin typeface="Courier"/>
                <a:cs typeface="Courier"/>
              </a:rPr>
              <a:t>				;refocus mid-chunk</a:t>
            </a:r>
            <a:endParaRPr lang="mr-IN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p16</a:t>
            </a:r>
            <a:r>
              <a:rPr lang="mr-IN" sz="1100" dirty="0">
                <a:latin typeface="Courier"/>
                <a:cs typeface="Courier"/>
              </a:rPr>
              <a:t>:gp1 </a:t>
            </a: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d16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p2 ph2 </a:t>
            </a:r>
            <a:r>
              <a:rPr lang="en-GB" sz="1100" dirty="0" smtClean="0">
                <a:latin typeface="Courier"/>
                <a:cs typeface="Courier"/>
              </a:rPr>
              <a:t>				;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hard </a:t>
            </a:r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180 pulse; start ZS element 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p16:gp1 </a:t>
            </a:r>
          </a:p>
          <a:p>
            <a:r>
              <a:rPr lang="mr-IN" sz="1100" dirty="0">
                <a:latin typeface="Courier"/>
                <a:cs typeface="Courier"/>
              </a:rPr>
              <a:t>  d16</a:t>
            </a:r>
          </a:p>
          <a:p>
            <a:r>
              <a:rPr lang="mr-IN" sz="1100" dirty="0">
                <a:latin typeface="Courier"/>
                <a:cs typeface="Courier"/>
              </a:rPr>
              <a:t>  50u  </a:t>
            </a: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tauA</a:t>
            </a:r>
            <a:r>
              <a:rPr lang="en-GB" sz="1100" dirty="0">
                <a:latin typeface="Courier"/>
                <a:cs typeface="Courier"/>
              </a:rPr>
              <a:t>				;refocus mid-</a:t>
            </a:r>
            <a:r>
              <a:rPr lang="en-GB" sz="1100" dirty="0" smtClean="0">
                <a:latin typeface="Courier"/>
                <a:cs typeface="Courier"/>
              </a:rPr>
              <a:t>chunk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tauC</a:t>
            </a:r>
            <a:r>
              <a:rPr lang="en-GB" sz="1100" dirty="0" smtClean="0">
                <a:latin typeface="Courier"/>
                <a:cs typeface="Courier"/>
              </a:rPr>
              <a:t>				;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50u </a:t>
            </a: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mr-IN" sz="1100" dirty="0">
                <a:latin typeface="Courier"/>
                <a:cs typeface="Courier"/>
              </a:rPr>
              <a:t>  p17:gp2 </a:t>
            </a:r>
          </a:p>
          <a:p>
            <a:r>
              <a:rPr lang="mr-IN" sz="1100" dirty="0">
                <a:latin typeface="Courier"/>
                <a:cs typeface="Courier"/>
              </a:rPr>
              <a:t>  d17 </a:t>
            </a:r>
          </a:p>
          <a:p>
            <a:r>
              <a:rPr lang="mr-IN" sz="1100" dirty="0">
                <a:latin typeface="Courier"/>
                <a:cs typeface="Courier"/>
              </a:rPr>
              <a:t>  20u gron0 pl0:f1</a:t>
            </a:r>
          </a:p>
          <a:p>
            <a:r>
              <a:rPr lang="mr-IN" sz="1100" dirty="0">
                <a:latin typeface="Courier"/>
                <a:cs typeface="Courier"/>
              </a:rPr>
              <a:t>  (p12:sp12 ph3):</a:t>
            </a:r>
            <a:r>
              <a:rPr lang="mr-IN" sz="1100" dirty="0" smtClean="0">
                <a:latin typeface="Courier"/>
                <a:cs typeface="Courier"/>
              </a:rPr>
              <a:t>f1</a:t>
            </a:r>
            <a:r>
              <a:rPr lang="en-GB" sz="1100" dirty="0" smtClean="0">
                <a:latin typeface="Courier"/>
                <a:cs typeface="Courier"/>
              </a:rPr>
              <a:t>  ;soft 180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20u groff pl1:</a:t>
            </a:r>
            <a:r>
              <a:rPr lang="mr-IN" sz="1100" dirty="0" smtClean="0">
                <a:latin typeface="Courier"/>
                <a:cs typeface="Courier"/>
              </a:rPr>
              <a:t>f1</a:t>
            </a:r>
            <a:r>
              <a:rPr lang="en-GB" sz="1100" dirty="0" smtClean="0">
                <a:latin typeface="Courier"/>
                <a:cs typeface="Courier"/>
              </a:rPr>
              <a:t>   ;end ZS element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mr-IN" sz="1100" dirty="0">
                <a:latin typeface="Courier"/>
                <a:cs typeface="Courier"/>
              </a:rPr>
              <a:t>  p17:gp2 </a:t>
            </a: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d0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go=2 ph31</a:t>
            </a: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d11 mc #0 to 2 F1QF(id0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34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Implemented as a 2D experiment</a:t>
            </a:r>
            <a:r>
              <a:rPr lang="en-GB" dirty="0" smtClean="0"/>
              <a:t>		</a:t>
            </a:r>
            <a:r>
              <a:rPr lang="en-GB" b="1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dirty="0" smtClean="0"/>
              <a:t>Allow different J-refocusing			</a:t>
            </a:r>
            <a:r>
              <a:rPr lang="en-GB" dirty="0" smtClean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</a:p>
          <a:p>
            <a:r>
              <a:rPr lang="en-GB" dirty="0" smtClean="0"/>
              <a:t>Refocus J in the middle of the chunk</a:t>
            </a:r>
            <a:r>
              <a:rPr lang="en-GB" dirty="0"/>
              <a:t>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r>
              <a:rPr lang="en-GB" dirty="0" smtClean="0"/>
              <a:t>Prune distorted data points</a:t>
            </a:r>
            <a:r>
              <a:rPr lang="en-GB" dirty="0"/>
              <a:t>	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2052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Bruker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584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>
                <a:latin typeface="Courier"/>
                <a:cs typeface="Courier"/>
              </a:rPr>
              <a:t>tauA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 smtClean="0">
                <a:latin typeface="Courier"/>
                <a:cs typeface="Courier"/>
              </a:rPr>
              <a:t>tauC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"d0=0"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"in0=inf1/2"</a:t>
            </a:r>
          </a:p>
          <a:p>
            <a:r>
              <a:rPr lang="mr-IN" sz="1100" dirty="0" smtClean="0">
                <a:latin typeface="Courier"/>
                <a:cs typeface="Courier"/>
              </a:rPr>
              <a:t>"</a:t>
            </a:r>
            <a:r>
              <a:rPr lang="mr-IN" sz="1100" dirty="0">
                <a:latin typeface="Courier"/>
                <a:cs typeface="Courier"/>
              </a:rPr>
              <a:t>tauA=in0/2-p16-d16-</a:t>
            </a:r>
            <a:r>
              <a:rPr lang="mr-IN" sz="1100" dirty="0" smtClean="0">
                <a:latin typeface="Courier"/>
                <a:cs typeface="Courier"/>
              </a:rPr>
              <a:t>50u”</a:t>
            </a:r>
            <a:r>
              <a:rPr lang="en-GB" sz="1100" dirty="0" smtClean="0">
                <a:latin typeface="Courier"/>
                <a:cs typeface="Courier"/>
              </a:rPr>
              <a:t>		</a:t>
            </a:r>
            <a:r>
              <a:rPr lang="en-GB" sz="1100" dirty="0">
                <a:latin typeface="Courier"/>
                <a:cs typeface="Courier"/>
              </a:rPr>
              <a:t>;refocus mid-</a:t>
            </a:r>
            <a:r>
              <a:rPr lang="en-GB" sz="1100" dirty="0" smtClean="0">
                <a:latin typeface="Courier"/>
                <a:cs typeface="Courier"/>
              </a:rPr>
              <a:t>chunk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"tauC=dw*2*</a:t>
            </a:r>
            <a:r>
              <a:rPr lang="mr-IN" sz="1100" dirty="0" smtClean="0">
                <a:latin typeface="Courier"/>
                <a:cs typeface="Courier"/>
              </a:rPr>
              <a:t>cnst4”</a:t>
            </a:r>
            <a:r>
              <a:rPr lang="en-GB" sz="1100" dirty="0" smtClean="0">
                <a:latin typeface="Courier"/>
                <a:cs typeface="Courier"/>
              </a:rPr>
              <a:t>			;use cnst4 for 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</a:p>
          <a:p>
            <a:endParaRPr lang="en-GB" sz="1100" dirty="0" smtClean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1 ze</a:t>
            </a:r>
          </a:p>
          <a:p>
            <a:r>
              <a:rPr lang="en-GB" sz="1100" dirty="0" smtClean="0">
                <a:latin typeface="Courier"/>
                <a:cs typeface="Courier"/>
              </a:rPr>
              <a:t>2 d11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3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mr-IN" sz="1100" dirty="0" smtClean="0">
                <a:latin typeface="Courier"/>
                <a:cs typeface="Courier"/>
              </a:rPr>
              <a:t>d1 </a:t>
            </a:r>
            <a:r>
              <a:rPr lang="mr-IN" sz="1100" dirty="0">
                <a:latin typeface="Courier"/>
                <a:cs typeface="Courier"/>
              </a:rPr>
              <a:t>pl1:f1</a:t>
            </a:r>
          </a:p>
          <a:p>
            <a:r>
              <a:rPr lang="en-GB" sz="1100" dirty="0">
                <a:latin typeface="Courier"/>
                <a:cs typeface="Courier"/>
              </a:rPr>
              <a:t> 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mr-IN" sz="1100" dirty="0" smtClean="0">
                <a:latin typeface="Courier"/>
                <a:cs typeface="Courier"/>
              </a:rPr>
              <a:t>p1 </a:t>
            </a:r>
            <a:r>
              <a:rPr lang="mr-IN" sz="1100" dirty="0">
                <a:latin typeface="Courier"/>
                <a:cs typeface="Courier"/>
              </a:rPr>
              <a:t>ph1 </a:t>
            </a:r>
            <a:r>
              <a:rPr lang="en-GB" sz="1100" dirty="0" smtClean="0">
                <a:latin typeface="Courier"/>
                <a:cs typeface="Courier"/>
              </a:rPr>
              <a:t>				;hard 90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d0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tauA</a:t>
            </a:r>
            <a:r>
              <a:rPr lang="en-GB" sz="1100" dirty="0" smtClean="0">
                <a:latin typeface="Courier"/>
                <a:cs typeface="Courier"/>
              </a:rPr>
              <a:t>				;refocus mid-chunk</a:t>
            </a:r>
            <a:endParaRPr lang="mr-IN" sz="1100" dirty="0"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p16</a:t>
            </a:r>
            <a:r>
              <a:rPr lang="mr-IN" sz="1100" dirty="0">
                <a:latin typeface="Courier"/>
                <a:cs typeface="Courier"/>
              </a:rPr>
              <a:t>:gp1 </a:t>
            </a: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d16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</a:t>
            </a:r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p2 ph2 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				;hard 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180 pulse; start ZS element 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p16:gp1 </a:t>
            </a: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d16</a:t>
            </a: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50u  </a:t>
            </a: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tauA</a:t>
            </a:r>
            <a:r>
              <a:rPr lang="en-GB" sz="1100" dirty="0">
                <a:latin typeface="Courier"/>
                <a:cs typeface="Courier"/>
              </a:rPr>
              <a:t>				;refocus mid-</a:t>
            </a:r>
            <a:r>
              <a:rPr lang="en-GB" sz="1100" dirty="0" smtClean="0">
                <a:latin typeface="Courier"/>
                <a:cs typeface="Courier"/>
              </a:rPr>
              <a:t>chunk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tauC</a:t>
            </a:r>
            <a:r>
              <a:rPr lang="en-GB" sz="1100" dirty="0" smtClean="0">
                <a:latin typeface="Courier"/>
                <a:cs typeface="Courier"/>
              </a:rPr>
              <a:t>				;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50u </a:t>
            </a: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d17</a:t>
            </a: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p17:gp2 </a:t>
            </a: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d17 </a:t>
            </a: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20u gron0 pl0:f1</a:t>
            </a: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(p12:sp12 ph3):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f1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  ;soft 180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20u groff pl1: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f1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   ;end ZS element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mr-IN" sz="1100" dirty="0">
                <a:latin typeface="Courier"/>
                <a:cs typeface="Courier"/>
              </a:rPr>
              <a:t>  p17:gp2 </a:t>
            </a: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en-GB" sz="1100" b="1" dirty="0" smtClean="0">
                <a:latin typeface="Courier"/>
                <a:cs typeface="Courier"/>
              </a:rPr>
              <a:t> </a:t>
            </a:r>
            <a:r>
              <a:rPr lang="mr-IN" sz="1100" b="1" dirty="0" smtClean="0">
                <a:latin typeface="Courier"/>
                <a:cs typeface="Courier"/>
              </a:rPr>
              <a:t>d0</a:t>
            </a:r>
            <a:endParaRPr lang="mr-IN" sz="1100" b="1" dirty="0">
              <a:latin typeface="Courier"/>
              <a:cs typeface="Courier"/>
            </a:endParaRPr>
          </a:p>
          <a:p>
            <a:r>
              <a:rPr lang="mr-IN" sz="1100" b="1" dirty="0">
                <a:latin typeface="Courier"/>
                <a:cs typeface="Courier"/>
              </a:rPr>
              <a:t>  go=2 ph31</a:t>
            </a:r>
          </a:p>
          <a:p>
            <a:r>
              <a:rPr lang="mr-IN" sz="1100" b="1" dirty="0">
                <a:latin typeface="Courier"/>
                <a:cs typeface="Courier"/>
              </a:rPr>
              <a:t>  d11 mc #0 to 2 F1QF(id0</a:t>
            </a:r>
            <a:r>
              <a:rPr lang="mr-IN" sz="1100" b="1" dirty="0" smtClean="0">
                <a:latin typeface="Courier"/>
                <a:cs typeface="Courier"/>
              </a:rPr>
              <a:t>)</a:t>
            </a:r>
            <a:endParaRPr lang="mr-IN" sz="11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35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Implemented as a 2D experiment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Allow different J-refocusing			</a:t>
            </a:r>
            <a:r>
              <a:rPr lang="en-GB" b="1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dirty="0" smtClean="0"/>
              <a:t>Refocus J in the middle of the chunk</a:t>
            </a:r>
            <a:r>
              <a:rPr lang="en-GB" dirty="0"/>
              <a:t>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r>
              <a:rPr lang="en-GB" dirty="0" smtClean="0"/>
              <a:t>Prune distorted data points</a:t>
            </a:r>
            <a:r>
              <a:rPr lang="en-GB" dirty="0"/>
              <a:t>	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9430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Bruker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6017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>
                <a:latin typeface="Courier"/>
                <a:cs typeface="Courier"/>
              </a:rPr>
              <a:t>tauA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 smtClean="0">
                <a:latin typeface="Courier"/>
                <a:cs typeface="Courier"/>
              </a:rPr>
              <a:t>tauC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"d0=0"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"in0=inf1/2"</a:t>
            </a:r>
          </a:p>
          <a:p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"</a:t>
            </a:r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tauA=in0/2-p16-d16-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50u”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	;refocus mid-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chunk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"tauC=dw*2*</a:t>
            </a:r>
            <a:r>
              <a:rPr lang="mr-IN" sz="1100" dirty="0" smtClean="0">
                <a:latin typeface="Courier"/>
                <a:cs typeface="Courier"/>
              </a:rPr>
              <a:t>cnst4”</a:t>
            </a:r>
            <a:r>
              <a:rPr lang="en-GB" sz="1100" dirty="0" smtClean="0">
                <a:latin typeface="Courier"/>
                <a:cs typeface="Courier"/>
              </a:rPr>
              <a:t>			;use cnst4 for 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</a:p>
          <a:p>
            <a:endParaRPr lang="en-GB" sz="1100" dirty="0" smtClean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1 ze</a:t>
            </a:r>
          </a:p>
          <a:p>
            <a:r>
              <a:rPr lang="en-GB" sz="1100" dirty="0" smtClean="0">
                <a:latin typeface="Courier"/>
                <a:cs typeface="Courier"/>
              </a:rPr>
              <a:t>2 d11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3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mr-IN" sz="1100" dirty="0" smtClean="0">
                <a:latin typeface="Courier"/>
                <a:cs typeface="Courier"/>
              </a:rPr>
              <a:t>d1 </a:t>
            </a:r>
            <a:r>
              <a:rPr lang="mr-IN" sz="1100" dirty="0">
                <a:latin typeface="Courier"/>
                <a:cs typeface="Courier"/>
              </a:rPr>
              <a:t>pl1:f1</a:t>
            </a:r>
          </a:p>
          <a:p>
            <a:r>
              <a:rPr lang="en-GB" sz="1100" dirty="0">
                <a:latin typeface="Courier"/>
                <a:cs typeface="Courier"/>
              </a:rPr>
              <a:t> </a:t>
            </a:r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mr-IN" sz="1100" dirty="0" smtClean="0">
                <a:latin typeface="Courier"/>
                <a:cs typeface="Courier"/>
              </a:rPr>
              <a:t>p1 </a:t>
            </a:r>
            <a:r>
              <a:rPr lang="mr-IN" sz="1100" dirty="0">
                <a:latin typeface="Courier"/>
                <a:cs typeface="Courier"/>
              </a:rPr>
              <a:t>ph1 </a:t>
            </a:r>
            <a:r>
              <a:rPr lang="en-GB" sz="1100" dirty="0" smtClean="0">
                <a:latin typeface="Courier"/>
                <a:cs typeface="Courier"/>
              </a:rPr>
              <a:t>				;hard 90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d0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tauA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				;refocus mid-chunk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100" dirty="0" smtClean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p16</a:t>
            </a:r>
            <a:r>
              <a:rPr lang="mr-IN" sz="1100" dirty="0">
                <a:latin typeface="Courier"/>
                <a:cs typeface="Courier"/>
              </a:rPr>
              <a:t>:gp1 </a:t>
            </a: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d16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</a:t>
            </a:r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p2 ph2 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				;hard 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180 pulse; start ZS element 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p16:gp1 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d16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50u  </a:t>
            </a: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tauA</a:t>
            </a:r>
            <a:r>
              <a:rPr lang="en-GB" sz="1100" b="1" dirty="0">
                <a:solidFill>
                  <a:srgbClr val="FF0000"/>
                </a:solidFill>
                <a:latin typeface="Courier"/>
                <a:cs typeface="Courier"/>
              </a:rPr>
              <a:t>				;refocus mid-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chunk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</a:t>
            </a:r>
            <a:r>
              <a:rPr lang="mr-IN" sz="1100" dirty="0" smtClean="0">
                <a:latin typeface="Courier"/>
                <a:cs typeface="Courier"/>
              </a:rPr>
              <a:t>tauC</a:t>
            </a:r>
            <a:r>
              <a:rPr lang="en-GB" sz="1100" dirty="0" smtClean="0">
                <a:latin typeface="Courier"/>
                <a:cs typeface="Courier"/>
              </a:rPr>
              <a:t>				;</a:t>
            </a:r>
            <a:r>
              <a:rPr lang="en-GB" sz="1100" dirty="0" err="1" smtClean="0">
                <a:latin typeface="Courier"/>
                <a:cs typeface="Courier"/>
              </a:rPr>
              <a:t>droppoints</a:t>
            </a:r>
            <a:endParaRPr lang="mr-IN" sz="1100" dirty="0"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50u 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d17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p17:gp2 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d17 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20u gron0 pl0:f1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(p12:sp12 ph3):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f1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  ;soft 180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20u groff pl1: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f1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   ;end ZS element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mr-IN" sz="1100" dirty="0">
                <a:latin typeface="Courier"/>
                <a:cs typeface="Courier"/>
              </a:rPr>
              <a:t>  p17:gp2 </a:t>
            </a: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en-GB" sz="1100" b="1" dirty="0" smtClean="0">
                <a:latin typeface="Courier"/>
                <a:cs typeface="Courier"/>
              </a:rPr>
              <a:t> </a:t>
            </a:r>
            <a:r>
              <a:rPr lang="mr-IN" sz="1100" b="1" dirty="0" smtClean="0">
                <a:latin typeface="Courier"/>
                <a:cs typeface="Courier"/>
              </a:rPr>
              <a:t>d0</a:t>
            </a:r>
            <a:endParaRPr lang="mr-IN" sz="1100" b="1" dirty="0">
              <a:latin typeface="Courier"/>
              <a:cs typeface="Courier"/>
            </a:endParaRPr>
          </a:p>
          <a:p>
            <a:r>
              <a:rPr lang="mr-IN" sz="1100" b="1" dirty="0">
                <a:latin typeface="Courier"/>
                <a:cs typeface="Courier"/>
              </a:rPr>
              <a:t>  go=2 ph31</a:t>
            </a:r>
          </a:p>
          <a:p>
            <a:r>
              <a:rPr lang="mr-IN" sz="1100" b="1" dirty="0">
                <a:latin typeface="Courier"/>
                <a:cs typeface="Courier"/>
              </a:rPr>
              <a:t>  d11 mc #0 to 2 F1QF(id0</a:t>
            </a:r>
            <a:r>
              <a:rPr lang="mr-IN" sz="1100" b="1" dirty="0" smtClean="0">
                <a:latin typeface="Courier"/>
                <a:cs typeface="Courier"/>
              </a:rPr>
              <a:t>)</a:t>
            </a:r>
            <a:endParaRPr lang="mr-IN" sz="11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36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Implemented as a 2D experiment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/>
              <a:t>Allow different J-refocusing	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Refocus J in the middle of the chunk</a:t>
            </a:r>
            <a:r>
              <a:rPr lang="en-GB" b="1" dirty="0">
                <a:solidFill>
                  <a:srgbClr val="FF0000"/>
                </a:solidFill>
              </a:rPr>
              <a:t>		</a:t>
            </a:r>
            <a:r>
              <a:rPr lang="en-GB" b="1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dirty="0" smtClean="0"/>
              <a:t>Prune distorted data points</a:t>
            </a:r>
            <a:r>
              <a:rPr lang="en-GB" dirty="0"/>
              <a:t>			</a:t>
            </a:r>
            <a:r>
              <a:rPr lang="en-GB" dirty="0">
                <a:latin typeface="ＭＳ ゴシック"/>
                <a:ea typeface="ＭＳ ゴシック"/>
                <a:cs typeface="ＭＳ ゴシック"/>
                <a:sym typeface="Wingdings"/>
              </a:rPr>
              <a:t>☐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8339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16000" y="75323"/>
            <a:ext cx="711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/>
              <a:t>Interferogram</a:t>
            </a:r>
            <a:r>
              <a:rPr lang="en-GB" sz="2000" b="1" dirty="0" smtClean="0"/>
              <a:t> implementation: Bruker (stripped down sequence)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708409"/>
            <a:ext cx="8281883" cy="6017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>
                <a:latin typeface="Courier"/>
                <a:cs typeface="Courier"/>
              </a:rPr>
              <a:t>tauA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dirty="0">
                <a:latin typeface="Courier"/>
                <a:cs typeface="Courier"/>
              </a:rPr>
              <a:t>define delay </a:t>
            </a:r>
            <a:r>
              <a:rPr lang="en-GB" sz="1100" dirty="0" err="1" smtClean="0">
                <a:latin typeface="Courier"/>
                <a:cs typeface="Courier"/>
              </a:rPr>
              <a:t>tauC</a:t>
            </a:r>
            <a:endParaRPr lang="en-GB" sz="1100" dirty="0">
              <a:latin typeface="Courier"/>
              <a:cs typeface="Courier"/>
            </a:endParaRP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"d0=0"</a:t>
            </a:r>
          </a:p>
          <a:p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"in0=inf1/2"</a:t>
            </a:r>
          </a:p>
          <a:p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"</a:t>
            </a:r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tauA=in0/2-p16-d16-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50u”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	;refocus mid-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chunk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"tauC=dw*2*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cnst4”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			;use cnst4 for </a:t>
            </a:r>
            <a:r>
              <a:rPr lang="en-GB" sz="1100" b="1" dirty="0" err="1" smtClean="0">
                <a:solidFill>
                  <a:srgbClr val="FF0000"/>
                </a:solidFill>
                <a:latin typeface="Courier"/>
                <a:cs typeface="Courier"/>
              </a:rPr>
              <a:t>droppoints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</a:p>
          <a:p>
            <a:endParaRPr lang="en-GB" sz="11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dirty="0">
                <a:solidFill>
                  <a:srgbClr val="000000"/>
                </a:solidFill>
                <a:latin typeface="Courier"/>
                <a:cs typeface="Courier"/>
              </a:rPr>
              <a:t>1 ze</a:t>
            </a:r>
          </a:p>
          <a:p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2 d11</a:t>
            </a:r>
            <a:endParaRPr lang="en-GB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3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mr-IN" sz="1100" dirty="0" smtClean="0">
                <a:solidFill>
                  <a:srgbClr val="000000"/>
                </a:solidFill>
                <a:latin typeface="Courier"/>
                <a:cs typeface="Courier"/>
              </a:rPr>
              <a:t>d1 </a:t>
            </a:r>
            <a:r>
              <a:rPr lang="mr-IN" sz="1100" dirty="0">
                <a:solidFill>
                  <a:srgbClr val="000000"/>
                </a:solidFill>
                <a:latin typeface="Courier"/>
                <a:cs typeface="Courier"/>
              </a:rPr>
              <a:t>pl1:f1</a:t>
            </a:r>
          </a:p>
          <a:p>
            <a:r>
              <a:rPr lang="en-GB" sz="11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mr-IN" sz="1100" dirty="0" smtClean="0">
                <a:solidFill>
                  <a:srgbClr val="000000"/>
                </a:solidFill>
                <a:latin typeface="Courier"/>
                <a:cs typeface="Courier"/>
              </a:rPr>
              <a:t>p1 </a:t>
            </a:r>
            <a:r>
              <a:rPr lang="mr-IN" sz="1100" dirty="0">
                <a:solidFill>
                  <a:srgbClr val="000000"/>
                </a:solidFill>
                <a:latin typeface="Courier"/>
                <a:cs typeface="Courier"/>
              </a:rPr>
              <a:t>ph1 </a:t>
            </a:r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				;hard 90</a:t>
            </a:r>
            <a:endParaRPr lang="mr-IN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dirty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d0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dirty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tauA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				;refocus mid-chunk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GB" sz="11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mr-IN" sz="1100" dirty="0" smtClean="0">
                <a:solidFill>
                  <a:srgbClr val="000000"/>
                </a:solidFill>
                <a:latin typeface="Courier"/>
                <a:cs typeface="Courier"/>
              </a:rPr>
              <a:t>p16</a:t>
            </a:r>
            <a:r>
              <a:rPr lang="mr-IN" sz="1100" dirty="0">
                <a:solidFill>
                  <a:srgbClr val="000000"/>
                </a:solidFill>
                <a:latin typeface="Courier"/>
                <a:cs typeface="Courier"/>
              </a:rPr>
              <a:t>:gp1 </a:t>
            </a:r>
          </a:p>
          <a:p>
            <a:r>
              <a:rPr lang="mr-IN" sz="1100" dirty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mr-IN" sz="1100" dirty="0" smtClean="0">
                <a:solidFill>
                  <a:srgbClr val="000000"/>
                </a:solidFill>
                <a:latin typeface="Courier"/>
                <a:cs typeface="Courier"/>
              </a:rPr>
              <a:t>d16</a:t>
            </a:r>
            <a:endParaRPr lang="mr-IN" sz="11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p2 ph2 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				;hard 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180 pulse; start ZS element 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p16:gp1 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d16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50u  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tauA</a:t>
            </a:r>
            <a:r>
              <a:rPr lang="en-GB" sz="1100" b="1" dirty="0">
                <a:solidFill>
                  <a:srgbClr val="000000"/>
                </a:solidFill>
                <a:latin typeface="Courier"/>
                <a:cs typeface="Courier"/>
              </a:rPr>
              <a:t>				;refocus mid-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chunk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mr-IN" sz="1100" b="1" dirty="0" smtClean="0">
                <a:solidFill>
                  <a:srgbClr val="FF0000"/>
                </a:solidFill>
                <a:latin typeface="Courier"/>
                <a:cs typeface="Courier"/>
              </a:rPr>
              <a:t>tauC</a:t>
            </a:r>
            <a:r>
              <a:rPr lang="en-GB" sz="1100" b="1" dirty="0" smtClean="0">
                <a:solidFill>
                  <a:srgbClr val="FF0000"/>
                </a:solidFill>
                <a:latin typeface="Courier"/>
                <a:cs typeface="Courier"/>
              </a:rPr>
              <a:t>				;</a:t>
            </a:r>
            <a:r>
              <a:rPr lang="en-GB" sz="1100" b="1" dirty="0" err="1" smtClean="0">
                <a:solidFill>
                  <a:srgbClr val="FF0000"/>
                </a:solidFill>
                <a:latin typeface="Courier"/>
                <a:cs typeface="Courier"/>
              </a:rPr>
              <a:t>droppoints</a:t>
            </a:r>
            <a:endParaRPr lang="mr-IN" sz="11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50u 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d17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p17:gp2 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d17 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20u gron0 pl0:f1</a:t>
            </a: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(p12:sp12 ph3):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f1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  ;soft 180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b="1" dirty="0">
                <a:solidFill>
                  <a:srgbClr val="000000"/>
                </a:solidFill>
                <a:latin typeface="Courier"/>
                <a:cs typeface="Courier"/>
              </a:rPr>
              <a:t>  20u groff pl1:</a:t>
            </a:r>
            <a:r>
              <a:rPr lang="mr-IN" sz="1100" b="1" dirty="0" smtClean="0">
                <a:solidFill>
                  <a:srgbClr val="000000"/>
                </a:solidFill>
                <a:latin typeface="Courier"/>
                <a:cs typeface="Courier"/>
              </a:rPr>
              <a:t>f1</a:t>
            </a:r>
            <a:r>
              <a:rPr lang="en-GB" sz="1100" b="1" dirty="0" smtClean="0">
                <a:solidFill>
                  <a:srgbClr val="000000"/>
                </a:solidFill>
                <a:latin typeface="Courier"/>
                <a:cs typeface="Courier"/>
              </a:rPr>
              <a:t>   ;end ZS element</a:t>
            </a:r>
            <a:endParaRPr lang="mr-IN" sz="1100" b="1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mr-IN" sz="1100" dirty="0">
                <a:latin typeface="Courier"/>
                <a:cs typeface="Courier"/>
              </a:rPr>
              <a:t>  p17:gp2 </a:t>
            </a:r>
          </a:p>
          <a:p>
            <a:r>
              <a:rPr lang="mr-IN" sz="1100" dirty="0">
                <a:latin typeface="Courier"/>
                <a:cs typeface="Courier"/>
              </a:rPr>
              <a:t>  d17</a:t>
            </a:r>
          </a:p>
          <a:p>
            <a:r>
              <a:rPr lang="en-GB" sz="1100" dirty="0" smtClean="0">
                <a:latin typeface="Courier"/>
                <a:cs typeface="Courier"/>
              </a:rPr>
              <a:t> </a:t>
            </a:r>
            <a:r>
              <a:rPr lang="en-GB" sz="1100" b="1" dirty="0" smtClean="0">
                <a:latin typeface="Courier"/>
                <a:cs typeface="Courier"/>
              </a:rPr>
              <a:t> </a:t>
            </a:r>
            <a:r>
              <a:rPr lang="mr-IN" sz="1100" b="1" dirty="0" smtClean="0">
                <a:latin typeface="Courier"/>
                <a:cs typeface="Courier"/>
              </a:rPr>
              <a:t>d0</a:t>
            </a:r>
            <a:endParaRPr lang="mr-IN" sz="1100" b="1" dirty="0">
              <a:latin typeface="Courier"/>
              <a:cs typeface="Courier"/>
            </a:endParaRPr>
          </a:p>
          <a:p>
            <a:r>
              <a:rPr lang="mr-IN" sz="1100" b="1" dirty="0">
                <a:latin typeface="Courier"/>
                <a:cs typeface="Courier"/>
              </a:rPr>
              <a:t>  go=2 ph31</a:t>
            </a:r>
          </a:p>
          <a:p>
            <a:r>
              <a:rPr lang="mr-IN" sz="1100" b="1" dirty="0">
                <a:latin typeface="Courier"/>
                <a:cs typeface="Courier"/>
              </a:rPr>
              <a:t>  d11 mc #0 to 2 F1QF(id0</a:t>
            </a:r>
            <a:r>
              <a:rPr lang="mr-IN" sz="1100" b="1" dirty="0" smtClean="0">
                <a:latin typeface="Courier"/>
                <a:cs typeface="Courier"/>
              </a:rPr>
              <a:t>)</a:t>
            </a:r>
            <a:endParaRPr lang="mr-IN" sz="11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37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3837389" y="5236641"/>
            <a:ext cx="5141511" cy="147732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Implemented as a 2D experiment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/>
              <a:t>Allow different J-refocusing			</a:t>
            </a:r>
            <a:r>
              <a:rPr lang="en-GB" b="1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Refocus J in the middle of the chunk</a:t>
            </a:r>
            <a:r>
              <a:rPr lang="en-GB" b="1" dirty="0">
                <a:solidFill>
                  <a:srgbClr val="000000"/>
                </a:solidFill>
              </a:rPr>
              <a:t>		</a:t>
            </a:r>
            <a:r>
              <a:rPr lang="en-GB" b="1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00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Prune distorted data points</a:t>
            </a:r>
            <a:r>
              <a:rPr lang="en-GB" b="1" dirty="0">
                <a:solidFill>
                  <a:srgbClr val="FF0000"/>
                </a:solidFill>
              </a:rPr>
              <a:t>			</a:t>
            </a:r>
            <a:r>
              <a:rPr lang="en-GB" b="1" dirty="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GB" b="1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  <a:sym typeface="Wingdings"/>
            </a:endParaRP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7494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2" y="62623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Varian pulse sequence for real-time acquisition  (stripped down)</a:t>
            </a:r>
            <a:endParaRPr lang="en-GB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39842" y="613717"/>
            <a:ext cx="828188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>
              <a:latin typeface="Courier"/>
              <a:cs typeface="Courier"/>
            </a:endParaRPr>
          </a:p>
          <a:p>
            <a:r>
              <a:rPr lang="en-GB" sz="1000" dirty="0" err="1">
                <a:latin typeface="Courier"/>
                <a:cs typeface="Courier"/>
              </a:rPr>
              <a:t>pulsesequence</a:t>
            </a:r>
            <a:r>
              <a:rPr lang="en-GB" sz="1000" dirty="0">
                <a:latin typeface="Courier"/>
                <a:cs typeface="Courier"/>
              </a:rPr>
              <a:t>()</a:t>
            </a:r>
          </a:p>
          <a:p>
            <a:r>
              <a:rPr lang="en-GB" sz="1000" dirty="0" smtClean="0">
                <a:latin typeface="Courier"/>
                <a:cs typeface="Courier"/>
              </a:rPr>
              <a:t>{</a:t>
            </a:r>
          </a:p>
          <a:p>
            <a:pPr indent="360363"/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droppts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= </a:t>
            </a:r>
            <a:r>
              <a:rPr lang="en-GB" sz="1000" b="1" dirty="0" err="1">
                <a:solidFill>
                  <a:srgbClr val="FF0000"/>
                </a:solidFill>
                <a:latin typeface="Courier"/>
                <a:cs typeface="Courier"/>
              </a:rPr>
              <a:t>getval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("</a:t>
            </a:r>
            <a:r>
              <a:rPr lang="en-GB" sz="1000" b="1" dirty="0" err="1">
                <a:solidFill>
                  <a:srgbClr val="FF0000"/>
                </a:solidFill>
                <a:latin typeface="Courier"/>
                <a:cs typeface="Courier"/>
              </a:rPr>
              <a:t>droppts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"),	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/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* number of dummy points to acquire *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/</a:t>
            </a:r>
          </a:p>
          <a:p>
            <a:pPr indent="360363"/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		/* will be stripped by post */ </a:t>
            </a:r>
          </a:p>
          <a:p>
            <a:pPr indent="360363"/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		/* acquisition macro */</a:t>
            </a:r>
            <a:endParaRPr lang="en-GB" sz="10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pPr indent="360363"/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kp_npoints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getval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"</a:t>
            </a:r>
            <a:r>
              <a:rPr lang="en-GB" sz="1000" b="1" dirty="0" err="1">
                <a:solidFill>
                  <a:srgbClr val="FF0000"/>
                </a:solidFill>
                <a:latin typeface="Courier"/>
                <a:cs typeface="Courier"/>
              </a:rPr>
              <a:t>kp_npoints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")		/* number of points per chunk*/</a:t>
            </a:r>
          </a:p>
          <a:p>
            <a:pPr indent="360363"/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kp_cycles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getval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"</a:t>
            </a:r>
            <a:r>
              <a:rPr lang="en-GB" sz="1000" b="1" dirty="0" err="1">
                <a:solidFill>
                  <a:srgbClr val="FF0000"/>
                </a:solidFill>
                <a:latin typeface="Courier"/>
                <a:cs typeface="Courier"/>
              </a:rPr>
              <a:t>kp_cycles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"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/* number of chunks*/</a:t>
            </a:r>
          </a:p>
          <a:p>
            <a:pPr indent="360363"/>
            <a:endParaRPr lang="en-GB" sz="1000" dirty="0">
              <a:latin typeface="Courier"/>
              <a:cs typeface="Courier"/>
            </a:endParaRPr>
          </a:p>
          <a:p>
            <a:pPr indent="360363"/>
            <a:r>
              <a:rPr lang="en-GB" sz="1000" b="1" dirty="0" err="1">
                <a:solidFill>
                  <a:srgbClr val="FF0000"/>
                </a:solidFill>
                <a:latin typeface="Courier"/>
                <a:cs typeface="Courier"/>
              </a:rPr>
              <a:t>setacqmode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(WACQ|NZ)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;			/* stop DSP to collect zeros*/</a:t>
            </a:r>
          </a:p>
          <a:p>
            <a:pPr indent="360363"/>
            <a:endParaRPr lang="en-GB" sz="10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pPr indent="360363"/>
            <a:endParaRPr lang="en-GB" sz="10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pPr indent="360363"/>
            <a:r>
              <a:rPr lang="mr-IN" sz="1000" b="1" dirty="0">
                <a:solidFill>
                  <a:srgbClr val="FF0000"/>
                </a:solidFill>
                <a:latin typeface="Courier"/>
                <a:cs typeface="Courier"/>
              </a:rPr>
              <a:t>loop(v10,v11)</a:t>
            </a:r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  <a:r>
              <a:rPr lang="en-GB" sz="1000" dirty="0" smtClean="0">
                <a:latin typeface="Courier"/>
                <a:cs typeface="Courier"/>
              </a:rPr>
              <a:t>				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/*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loop over </a:t>
            </a:r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nchunks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*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/</a:t>
            </a:r>
          </a:p>
          <a:p>
            <a:pPr indent="360363"/>
            <a:endParaRPr lang="en-GB" sz="1000" dirty="0" smtClean="0">
              <a:latin typeface="Courier"/>
              <a:cs typeface="Courier"/>
            </a:endParaRPr>
          </a:p>
          <a:p>
            <a:pPr indent="360363"/>
            <a:endParaRPr lang="en-GB" sz="1000" dirty="0">
              <a:latin typeface="Courier"/>
              <a:cs typeface="Courier"/>
            </a:endParaRP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</a:t>
            </a:r>
            <a:r>
              <a:rPr lang="en-GB" sz="1000" dirty="0" err="1" smtClean="0">
                <a:latin typeface="Courier"/>
                <a:cs typeface="Courier"/>
              </a:rPr>
              <a:t>rcvron</a:t>
            </a:r>
            <a:r>
              <a:rPr lang="en-GB" sz="1000" dirty="0">
                <a:latin typeface="Courier"/>
                <a:cs typeface="Courier"/>
              </a:rPr>
              <a:t>(); 	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delay</a:t>
            </a:r>
            <a:r>
              <a:rPr lang="en-GB" sz="1000" dirty="0">
                <a:latin typeface="Courier"/>
                <a:cs typeface="Courier"/>
              </a:rPr>
              <a:t>(rof1);</a:t>
            </a:r>
          </a:p>
          <a:p>
            <a:pPr indent="360363"/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acquire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droppts,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1.0/</a:t>
            </a:r>
            <a:r>
              <a:rPr lang="en-GB" sz="1000" b="1" dirty="0" err="1">
                <a:solidFill>
                  <a:srgbClr val="FF0000"/>
                </a:solidFill>
                <a:latin typeface="Courier"/>
                <a:cs typeface="Courier"/>
              </a:rPr>
              <a:t>sw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;		/* drop points */</a:t>
            </a:r>
            <a:endParaRPr lang="en-GB" sz="10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if (</a:t>
            </a:r>
            <a:r>
              <a:rPr lang="en-GB" sz="1000" dirty="0" err="1" smtClean="0">
                <a:latin typeface="Courier"/>
                <a:cs typeface="Courier"/>
              </a:rPr>
              <a:t>dm</a:t>
            </a:r>
            <a:r>
              <a:rPr lang="en-GB" sz="1000" dirty="0" smtClean="0">
                <a:latin typeface="Courier"/>
                <a:cs typeface="Courier"/>
              </a:rPr>
              <a:t>[2]=='y')			/* start </a:t>
            </a:r>
            <a:r>
              <a:rPr lang="en-GB" sz="1000" dirty="0" err="1" smtClean="0">
                <a:latin typeface="Courier"/>
                <a:cs typeface="Courier"/>
              </a:rPr>
              <a:t>decoupler</a:t>
            </a:r>
            <a:r>
              <a:rPr lang="en-GB" sz="1000" dirty="0" smtClean="0">
                <a:latin typeface="Courier"/>
                <a:cs typeface="Courier"/>
              </a:rPr>
              <a:t> for chunk */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{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	</a:t>
            </a:r>
            <a:r>
              <a:rPr lang="en-GB" sz="1000" dirty="0" err="1" smtClean="0">
                <a:latin typeface="Courier"/>
                <a:cs typeface="Courier"/>
              </a:rPr>
              <a:t>decprgon</a:t>
            </a:r>
            <a:r>
              <a:rPr lang="en-GB" sz="1000" dirty="0" smtClean="0">
                <a:latin typeface="Courier"/>
                <a:cs typeface="Courier"/>
              </a:rPr>
              <a:t>(</a:t>
            </a:r>
            <a:r>
              <a:rPr lang="en-GB" sz="1000" dirty="0" err="1" smtClean="0">
                <a:latin typeface="Courier"/>
                <a:cs typeface="Courier"/>
              </a:rPr>
              <a:t>dseq</a:t>
            </a:r>
            <a:r>
              <a:rPr lang="en-GB" sz="1000" dirty="0" smtClean="0">
                <a:latin typeface="Courier"/>
                <a:cs typeface="Courier"/>
              </a:rPr>
              <a:t>, 1.0/</a:t>
            </a:r>
            <a:r>
              <a:rPr lang="en-GB" sz="1000" dirty="0" err="1" smtClean="0">
                <a:latin typeface="Courier"/>
                <a:cs typeface="Courier"/>
              </a:rPr>
              <a:t>dmf</a:t>
            </a:r>
            <a:r>
              <a:rPr lang="en-GB" sz="1000" dirty="0" smtClean="0">
                <a:latin typeface="Courier"/>
                <a:cs typeface="Courier"/>
              </a:rPr>
              <a:t>, </a:t>
            </a:r>
            <a:r>
              <a:rPr lang="en-GB" sz="1000" dirty="0" err="1" smtClean="0">
                <a:latin typeface="Courier"/>
                <a:cs typeface="Courier"/>
              </a:rPr>
              <a:t>dres</a:t>
            </a:r>
            <a:r>
              <a:rPr lang="en-GB" sz="1000" dirty="0" smtClean="0">
                <a:latin typeface="Courier"/>
                <a:cs typeface="Courier"/>
              </a:rPr>
              <a:t>);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	</a:t>
            </a:r>
            <a:r>
              <a:rPr lang="en-GB" sz="1000" dirty="0" err="1" smtClean="0">
                <a:latin typeface="Courier"/>
                <a:cs typeface="Courier"/>
              </a:rPr>
              <a:t>decon</a:t>
            </a:r>
            <a:r>
              <a:rPr lang="en-GB" sz="1000" dirty="0" smtClean="0">
                <a:latin typeface="Courier"/>
                <a:cs typeface="Courier"/>
              </a:rPr>
              <a:t>(); </a:t>
            </a:r>
            <a:r>
              <a:rPr lang="en-GB" sz="1000" dirty="0" err="1" smtClean="0">
                <a:latin typeface="Courier"/>
                <a:cs typeface="Courier"/>
              </a:rPr>
              <a:t>decunblank</a:t>
            </a:r>
            <a:r>
              <a:rPr lang="en-GB" sz="1000" dirty="0" smtClean="0">
                <a:latin typeface="Courier"/>
                <a:cs typeface="Courier"/>
              </a:rPr>
              <a:t>();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}</a:t>
            </a:r>
          </a:p>
          <a:p>
            <a:pPr indent="360363"/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acquire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(kp_npoints,1.0/</a:t>
            </a:r>
            <a:r>
              <a:rPr lang="en-GB" sz="1000" b="1" dirty="0" err="1">
                <a:solidFill>
                  <a:srgbClr val="FF0000"/>
                </a:solidFill>
                <a:latin typeface="Courier"/>
                <a:cs typeface="Courier"/>
              </a:rPr>
              <a:t>sw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  <a:r>
              <a:rPr lang="en-GB" sz="1000" dirty="0">
                <a:latin typeface="Courier"/>
                <a:cs typeface="Courier"/>
              </a:rPr>
              <a:t>	</a:t>
            </a:r>
            <a:r>
              <a:rPr lang="en-GB" sz="1000" dirty="0" smtClean="0">
                <a:latin typeface="Courier"/>
                <a:cs typeface="Courier"/>
              </a:rPr>
              <a:t>	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/* Acquire chunk*/</a:t>
            </a:r>
            <a:r>
              <a:rPr lang="en-GB" sz="1000" dirty="0">
                <a:latin typeface="Courier"/>
                <a:cs typeface="Courier"/>
              </a:rPr>
              <a:t>	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if (</a:t>
            </a:r>
            <a:r>
              <a:rPr lang="en-GB" sz="1000" dirty="0" err="1" smtClean="0">
                <a:latin typeface="Courier"/>
                <a:cs typeface="Courier"/>
              </a:rPr>
              <a:t>dm</a:t>
            </a:r>
            <a:r>
              <a:rPr lang="en-GB" sz="1000" dirty="0" smtClean="0">
                <a:latin typeface="Courier"/>
                <a:cs typeface="Courier"/>
              </a:rPr>
              <a:t>[2]=='y'</a:t>
            </a:r>
            <a:r>
              <a:rPr lang="en-GB" sz="1000" dirty="0">
                <a:latin typeface="Courier"/>
                <a:cs typeface="Courier"/>
              </a:rPr>
              <a:t>)			/</a:t>
            </a:r>
            <a:r>
              <a:rPr lang="en-GB" sz="1000" dirty="0" smtClean="0">
                <a:latin typeface="Courier"/>
                <a:cs typeface="Courier"/>
              </a:rPr>
              <a:t>* stop </a:t>
            </a:r>
            <a:r>
              <a:rPr lang="en-GB" sz="1000" dirty="0" err="1" smtClean="0">
                <a:latin typeface="Courier"/>
                <a:cs typeface="Courier"/>
              </a:rPr>
              <a:t>decoupler</a:t>
            </a:r>
            <a:r>
              <a:rPr lang="en-GB" sz="1000" dirty="0" smtClean="0">
                <a:latin typeface="Courier"/>
                <a:cs typeface="Courier"/>
              </a:rPr>
              <a:t> during </a:t>
            </a:r>
            <a:r>
              <a:rPr lang="en-GB" sz="1000" dirty="0" err="1" smtClean="0">
                <a:latin typeface="Courier"/>
                <a:cs typeface="Courier"/>
              </a:rPr>
              <a:t>droppoints</a:t>
            </a:r>
            <a:r>
              <a:rPr lang="en-GB" sz="1000" dirty="0" smtClean="0">
                <a:latin typeface="Courier"/>
                <a:cs typeface="Courier"/>
              </a:rPr>
              <a:t> </a:t>
            </a:r>
            <a:r>
              <a:rPr lang="en-GB" sz="1000" dirty="0">
                <a:latin typeface="Courier"/>
                <a:cs typeface="Courier"/>
              </a:rPr>
              <a:t>*</a:t>
            </a:r>
            <a:r>
              <a:rPr lang="en-GB" sz="1000" dirty="0" smtClean="0">
                <a:latin typeface="Courier"/>
                <a:cs typeface="Courier"/>
              </a:rPr>
              <a:t>/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{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	</a:t>
            </a:r>
            <a:r>
              <a:rPr lang="en-GB" sz="1000" dirty="0" err="1" smtClean="0">
                <a:latin typeface="Courier"/>
                <a:cs typeface="Courier"/>
              </a:rPr>
              <a:t>decoff</a:t>
            </a:r>
            <a:r>
              <a:rPr lang="en-GB" sz="1000" dirty="0" smtClean="0">
                <a:latin typeface="Courier"/>
                <a:cs typeface="Courier"/>
              </a:rPr>
              <a:t>();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	</a:t>
            </a:r>
            <a:r>
              <a:rPr lang="en-GB" sz="1000" dirty="0" err="1" smtClean="0">
                <a:latin typeface="Courier"/>
                <a:cs typeface="Courier"/>
              </a:rPr>
              <a:t>decprgoff</a:t>
            </a:r>
            <a:r>
              <a:rPr lang="en-GB" sz="1000" dirty="0" smtClean="0">
                <a:latin typeface="Courier"/>
                <a:cs typeface="Courier"/>
              </a:rPr>
              <a:t>();</a:t>
            </a: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}</a:t>
            </a:r>
          </a:p>
          <a:p>
            <a:pPr indent="360363"/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acquire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droppts,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1.0/</a:t>
            </a:r>
            <a:r>
              <a:rPr lang="en-GB" sz="1000" b="1" dirty="0" err="1">
                <a:solidFill>
                  <a:srgbClr val="FF0000"/>
                </a:solidFill>
                <a:latin typeface="Courier"/>
                <a:cs typeface="Courier"/>
              </a:rPr>
              <a:t>sw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);		/* drop points */</a:t>
            </a:r>
          </a:p>
          <a:p>
            <a:pPr indent="360363"/>
            <a:endParaRPr lang="en-GB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indent="360363"/>
            <a:r>
              <a:rPr lang="en-GB" sz="1000" dirty="0" smtClean="0">
                <a:latin typeface="Courier"/>
                <a:cs typeface="Courier"/>
              </a:rPr>
              <a:t>	</a:t>
            </a:r>
            <a:r>
              <a:rPr lang="en-GB" sz="1000" dirty="0" err="1" smtClean="0">
                <a:latin typeface="Courier"/>
                <a:cs typeface="Courier"/>
              </a:rPr>
              <a:t>recoff</a:t>
            </a:r>
            <a:r>
              <a:rPr lang="en-GB" sz="1000" dirty="0">
                <a:latin typeface="Courier"/>
                <a:cs typeface="Courier"/>
              </a:rPr>
              <a:t>();	</a:t>
            </a:r>
            <a:r>
              <a:rPr lang="en-GB" sz="1000" dirty="0" smtClean="0">
                <a:latin typeface="Courier"/>
                <a:cs typeface="Courier"/>
              </a:rPr>
              <a:t>}</a:t>
            </a:r>
          </a:p>
          <a:p>
            <a:pPr indent="360363"/>
            <a:r>
              <a:rPr lang="en-GB" sz="1000" dirty="0">
                <a:latin typeface="Courier"/>
                <a:cs typeface="Courier"/>
              </a:rPr>
              <a:t>	</a:t>
            </a:r>
            <a:endParaRPr lang="en-GB" sz="1000" dirty="0" smtClean="0">
              <a:latin typeface="Courier"/>
              <a:cs typeface="Courier"/>
            </a:endParaRPr>
          </a:p>
          <a:p>
            <a:pPr indent="360363"/>
            <a:r>
              <a:rPr lang="en-GB" sz="1000" b="1" dirty="0" smtClean="0">
                <a:latin typeface="Courier"/>
                <a:cs typeface="Courier"/>
              </a:rPr>
              <a:t>/* Pure shift ELEMENT HERE */</a:t>
            </a:r>
          </a:p>
          <a:p>
            <a:pPr indent="360363"/>
            <a:endParaRPr lang="en-GB" sz="1000" dirty="0">
              <a:latin typeface="Courier"/>
              <a:cs typeface="Courier"/>
            </a:endParaRPr>
          </a:p>
          <a:p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   </a:t>
            </a:r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endloop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(v11);</a:t>
            </a:r>
            <a:endParaRPr lang="en-GB" sz="10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endParaRPr lang="en-GB" sz="1000" dirty="0">
              <a:latin typeface="Courier"/>
              <a:cs typeface="Courie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38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5698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2" y="62623"/>
            <a:ext cx="9144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Bruker</a:t>
            </a:r>
            <a:r>
              <a:rPr lang="en-GB" sz="2000" b="1" dirty="0" smtClean="0"/>
              <a:t> pulse sequence for real time acquisition  (stripped-down)</a:t>
            </a:r>
            <a:endParaRPr lang="en-GB" sz="2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39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48308" y="3764104"/>
            <a:ext cx="82818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cs typeface="Courier"/>
              </a:rPr>
              <a:t>Neo/</a:t>
            </a:r>
            <a:r>
              <a:rPr lang="en-GB" sz="2000" b="1" dirty="0" err="1" smtClean="0">
                <a:cs typeface="Courier"/>
              </a:rPr>
              <a:t>TopSpin</a:t>
            </a:r>
            <a:r>
              <a:rPr lang="en-GB" sz="2000" b="1" dirty="0" smtClean="0">
                <a:cs typeface="Courier"/>
              </a:rPr>
              <a:t> 4</a:t>
            </a:r>
            <a:endParaRPr lang="en-GB" sz="1000" b="1" dirty="0">
              <a:solidFill>
                <a:srgbClr val="FF0000"/>
              </a:solidFill>
              <a:cs typeface="Courier"/>
            </a:endParaRPr>
          </a:p>
          <a:p>
            <a:endParaRPr lang="en-GB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 ACQ_START(ph30,ph31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r>
              <a:rPr lang="en-GB" sz="1000" b="1" dirty="0">
                <a:latin typeface="Courier"/>
                <a:cs typeface="Courier"/>
              </a:rPr>
              <a:t>; J REFOCUS ELEMENT </a:t>
            </a:r>
            <a:r>
              <a:rPr lang="en-GB" sz="1000" b="1" dirty="0" smtClean="0">
                <a:latin typeface="Courier"/>
                <a:cs typeface="Courier"/>
              </a:rPr>
              <a:t>HERE</a:t>
            </a:r>
            <a:endParaRPr lang="en-GB" sz="10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4 </a:t>
            </a:r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0.1u REC_UNBLK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		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; Start 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receiver for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acquisition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0.05u DWELL_RELEASE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		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; Start 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DSP for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acquisition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d62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	; 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Acquire data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points 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d62 = chunk duration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0.05u DWELL_HOLD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; 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Stop DSP so we don’t acquire zeros during J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refocus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0.1u REC_BLK 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; 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Stop </a:t>
            </a:r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Reciever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000" b="1" dirty="0" smtClean="0">
                <a:latin typeface="Courier"/>
                <a:cs typeface="Courier"/>
              </a:rPr>
              <a:t>; </a:t>
            </a:r>
            <a:r>
              <a:rPr lang="en-GB" sz="1000" b="1" dirty="0">
                <a:latin typeface="Courier"/>
                <a:cs typeface="Courier"/>
              </a:rPr>
              <a:t>J REFOCUS ELEMENT </a:t>
            </a:r>
            <a:r>
              <a:rPr lang="en-GB" sz="1000" b="1" dirty="0" smtClean="0">
                <a:latin typeface="Courier"/>
                <a:cs typeface="Courier"/>
              </a:rPr>
              <a:t>HERE</a:t>
            </a:r>
            <a:endParaRPr lang="en-GB" sz="1000" dirty="0" smtClean="0">
              <a:latin typeface="Courier"/>
              <a:cs typeface="Courier"/>
            </a:endParaRPr>
          </a:p>
          <a:p>
            <a:r>
              <a:rPr lang="en-GB" sz="1000" b="1" dirty="0" smtClean="0">
                <a:latin typeface="Courier"/>
                <a:cs typeface="Courier"/>
              </a:rPr>
              <a:t>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lo </a:t>
            </a:r>
            <a:r>
              <a:rPr lang="mr-IN" sz="1000" b="1" dirty="0">
                <a:solidFill>
                  <a:srgbClr val="FF0000"/>
                </a:solidFill>
                <a:latin typeface="Courier"/>
                <a:cs typeface="Courier"/>
              </a:rPr>
              <a:t>to 4 times l1</a:t>
            </a:r>
          </a:p>
          <a:p>
            <a:endParaRPr lang="mr-IN" sz="1000" dirty="0">
              <a:latin typeface="Courier"/>
              <a:cs typeface="Courier"/>
            </a:endParaRPr>
          </a:p>
          <a:p>
            <a:r>
              <a:rPr lang="mr-IN" sz="1000" dirty="0" smtClean="0">
                <a:latin typeface="Courier"/>
                <a:cs typeface="Courier"/>
              </a:rPr>
              <a:t>d11 </a:t>
            </a:r>
            <a:r>
              <a:rPr lang="mr-IN" sz="1000" dirty="0">
                <a:latin typeface="Courier"/>
                <a:cs typeface="Courier"/>
              </a:rPr>
              <a:t>do:f2 mc #0 to 2 </a:t>
            </a:r>
          </a:p>
          <a:p>
            <a:r>
              <a:rPr lang="mr-IN" sz="1000" dirty="0">
                <a:latin typeface="Courier"/>
                <a:cs typeface="Courier"/>
              </a:rPr>
              <a:t>     F1EA(calgrad(</a:t>
            </a:r>
            <a:r>
              <a:rPr lang="mr-IN" sz="1000" dirty="0" smtClean="0">
                <a:latin typeface="Courier"/>
                <a:cs typeface="Courier"/>
              </a:rPr>
              <a:t>EA</a:t>
            </a:r>
            <a:r>
              <a:rPr lang="en-US" sz="1000" dirty="0">
                <a:latin typeface="Courier"/>
                <a:cs typeface="Courier"/>
              </a:rPr>
              <a:t> ACQ_START(ph30,ph31)</a:t>
            </a:r>
            <a:r>
              <a:rPr lang="mr-IN" sz="1000" dirty="0" smtClean="0">
                <a:latin typeface="Courier"/>
                <a:cs typeface="Courier"/>
              </a:rPr>
              <a:t>)</a:t>
            </a:r>
            <a:r>
              <a:rPr lang="mr-IN" sz="1000" dirty="0">
                <a:latin typeface="Courier"/>
                <a:cs typeface="Courier"/>
              </a:rPr>
              <a:t>, caldel(d0, +in0) &amp; calph(ph3, +180) &amp; calph(ph6, +180) &amp; calph(ph31, +180)</a:t>
            </a:r>
            <a:r>
              <a:rPr lang="mr-IN" sz="1000" dirty="0" smtClean="0">
                <a:latin typeface="Courier"/>
                <a:cs typeface="Courier"/>
              </a:rPr>
              <a:t>)</a:t>
            </a:r>
            <a:endParaRPr lang="en-GB" sz="1000" dirty="0"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174" y="597567"/>
            <a:ext cx="82818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>
                <a:cs typeface="Courier"/>
              </a:rPr>
              <a:t> </a:t>
            </a:r>
            <a:r>
              <a:rPr lang="en-GB" sz="2000" b="1" dirty="0" err="1" smtClean="0">
                <a:cs typeface="Courier"/>
              </a:rPr>
              <a:t>Avance</a:t>
            </a:r>
            <a:r>
              <a:rPr lang="en-GB" sz="2000" b="1" dirty="0" smtClean="0">
                <a:cs typeface="Courier"/>
              </a:rPr>
              <a:t> III/Topspin 3</a:t>
            </a:r>
            <a:endParaRPr lang="en-GB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dwellmode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 explicit		;before starting actual sequence</a:t>
            </a:r>
          </a:p>
          <a:p>
            <a:endParaRPr lang="en-GB" sz="10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ACQ_START</a:t>
            </a:r>
            <a:r>
              <a:rPr lang="en-GB" sz="1000" b="1" dirty="0">
                <a:solidFill>
                  <a:srgbClr val="FF0000"/>
                </a:solidFill>
                <a:latin typeface="Courier"/>
                <a:cs typeface="Courier"/>
              </a:rPr>
              <a:t>(ph30,ph31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4 </a:t>
            </a:r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0.1u REC_UNBLK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; Start receiver for acquisition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0.05u </a:t>
            </a:r>
            <a:r>
              <a:rPr lang="en-US" sz="1000" b="1" dirty="0">
                <a:solidFill>
                  <a:srgbClr val="FF0000"/>
                </a:solidFill>
                <a:latin typeface="Courier"/>
                <a:cs typeface="Courier"/>
              </a:rPr>
              <a:t>DWL_CLK_ON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; Start DSP for acquisition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d62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	; Acquire data points (d62 = chunk duration)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0.05u </a:t>
            </a:r>
            <a:r>
              <a:rPr lang="en-US" sz="1000" b="1" dirty="0">
                <a:solidFill>
                  <a:srgbClr val="FF0000"/>
                </a:solidFill>
                <a:latin typeface="Courier"/>
                <a:cs typeface="Courier"/>
              </a:rPr>
              <a:t>DWL_CLK_ON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; Stop DSP so we don’t acquire zeros during J refocus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  0.1u REC_BLK  </a:t>
            </a:r>
            <a:r>
              <a:rPr lang="en-GB" sz="1000" b="1" dirty="0" smtClean="0">
                <a:solidFill>
                  <a:srgbClr val="FF0000"/>
                </a:solidFill>
                <a:latin typeface="Courier"/>
                <a:cs typeface="Courier"/>
              </a:rPr>
              <a:t>		; Stop </a:t>
            </a:r>
            <a:r>
              <a:rPr lang="en-GB" sz="1000" b="1" dirty="0" err="1" smtClean="0">
                <a:solidFill>
                  <a:srgbClr val="FF0000"/>
                </a:solidFill>
                <a:latin typeface="Courier"/>
                <a:cs typeface="Courier"/>
              </a:rPr>
              <a:t>Reciever</a:t>
            </a:r>
            <a:endParaRPr lang="mr-IN" sz="10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GB" sz="1000" b="1" dirty="0" smtClean="0">
                <a:latin typeface="Courier"/>
                <a:cs typeface="Courier"/>
              </a:rPr>
              <a:t>; J REFOCUS ELEMENT HERE</a:t>
            </a:r>
            <a:endParaRPr lang="en-GB" sz="1000" dirty="0" smtClean="0">
              <a:latin typeface="Courier"/>
              <a:cs typeface="Courier"/>
            </a:endParaRPr>
          </a:p>
          <a:p>
            <a:r>
              <a:rPr lang="en-GB" sz="1000" dirty="0" smtClean="0">
                <a:latin typeface="Courier"/>
                <a:cs typeface="Courier"/>
              </a:rPr>
              <a:t> </a:t>
            </a:r>
            <a:r>
              <a:rPr lang="en-GB" sz="10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mr-IN" sz="1000" b="1" dirty="0" smtClean="0">
                <a:solidFill>
                  <a:srgbClr val="FF0000"/>
                </a:solidFill>
                <a:latin typeface="Courier"/>
                <a:cs typeface="Courier"/>
              </a:rPr>
              <a:t>lo </a:t>
            </a:r>
            <a:r>
              <a:rPr lang="mr-IN" sz="1000" b="1" dirty="0">
                <a:solidFill>
                  <a:srgbClr val="FF0000"/>
                </a:solidFill>
                <a:latin typeface="Courier"/>
                <a:cs typeface="Courier"/>
              </a:rPr>
              <a:t>to 4 times l1</a:t>
            </a:r>
          </a:p>
          <a:p>
            <a:endParaRPr lang="mr-IN" sz="1000" dirty="0">
              <a:latin typeface="Courier"/>
              <a:cs typeface="Courier"/>
            </a:endParaRPr>
          </a:p>
          <a:p>
            <a:r>
              <a:rPr lang="mr-IN" sz="1000" dirty="0" smtClean="0">
                <a:latin typeface="Courier"/>
                <a:cs typeface="Courier"/>
              </a:rPr>
              <a:t>d11 </a:t>
            </a:r>
            <a:r>
              <a:rPr lang="mr-IN" sz="1000" dirty="0">
                <a:latin typeface="Courier"/>
                <a:cs typeface="Courier"/>
              </a:rPr>
              <a:t>do:f2 mc #0 to 2 </a:t>
            </a:r>
          </a:p>
          <a:p>
            <a:r>
              <a:rPr lang="mr-IN" sz="1000" dirty="0">
                <a:latin typeface="Courier"/>
                <a:cs typeface="Courier"/>
              </a:rPr>
              <a:t>     F1EA(calgrad(</a:t>
            </a:r>
            <a:r>
              <a:rPr lang="mr-IN" sz="1000" dirty="0" smtClean="0">
                <a:latin typeface="Courier"/>
                <a:cs typeface="Courier"/>
              </a:rPr>
              <a:t>EA</a:t>
            </a:r>
            <a:r>
              <a:rPr lang="en-US" sz="1000" dirty="0">
                <a:latin typeface="Courier"/>
                <a:cs typeface="Courier"/>
              </a:rPr>
              <a:t> ACQ_START(ph30,ph31)</a:t>
            </a:r>
            <a:r>
              <a:rPr lang="mr-IN" sz="1000" dirty="0" smtClean="0">
                <a:latin typeface="Courier"/>
                <a:cs typeface="Courier"/>
              </a:rPr>
              <a:t>)</a:t>
            </a:r>
            <a:r>
              <a:rPr lang="mr-IN" sz="1000" dirty="0">
                <a:latin typeface="Courier"/>
                <a:cs typeface="Courier"/>
              </a:rPr>
              <a:t>, caldel(d0, +in0) &amp; calph(ph3, +180) &amp; calph(ph6, +180) &amp; calph(ph31, +180)</a:t>
            </a:r>
            <a:r>
              <a:rPr lang="mr-IN" sz="1000" dirty="0" smtClean="0">
                <a:latin typeface="Courier"/>
                <a:cs typeface="Courier"/>
              </a:rPr>
              <a:t>)</a:t>
            </a:r>
            <a:endParaRPr lang="en-GB" sz="1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8618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714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 smtClean="0">
                <a:solidFill>
                  <a:srgbClr val="010000"/>
                </a:solidFill>
                <a:latin typeface="Calibri"/>
              </a:rPr>
              <a:t>UoM</a:t>
            </a: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 package (Varian and Bruker)</a:t>
            </a:r>
            <a:endParaRPr kumimoji="0" lang="en-GB" sz="2000" b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20336" y="992050"/>
            <a:ext cx="81785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			</a:t>
            </a:r>
            <a:r>
              <a:rPr lang="en-GB" sz="2000" u="sng" dirty="0" smtClean="0">
                <a:solidFill>
                  <a:srgbClr val="010000"/>
                </a:solidFill>
                <a:latin typeface="Calibri"/>
              </a:rPr>
              <a:t>Bruker </a:t>
            </a:r>
            <a:r>
              <a:rPr lang="en-GB" sz="2000" u="sng" dirty="0" err="1" smtClean="0">
                <a:solidFill>
                  <a:srgbClr val="010000"/>
                </a:solidFill>
              </a:rPr>
              <a:t>Avance</a:t>
            </a:r>
            <a:r>
              <a:rPr lang="en-GB" sz="2000" u="sng" dirty="0" smtClean="0">
                <a:solidFill>
                  <a:srgbClr val="010000"/>
                </a:solidFill>
              </a:rPr>
              <a:t> III/Neo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 </a:t>
            </a:r>
            <a:r>
              <a:rPr lang="en-GB" sz="2000" u="sng" dirty="0" smtClean="0">
                <a:solidFill>
                  <a:srgbClr val="010000"/>
                </a:solidFill>
                <a:latin typeface="Calibri"/>
              </a:rPr>
              <a:t>Varian </a:t>
            </a:r>
            <a:r>
              <a:rPr lang="en-GB" sz="2000" u="sng" dirty="0">
                <a:solidFill>
                  <a:srgbClr val="010000"/>
                </a:solidFill>
              </a:rPr>
              <a:t>VNMRS</a:t>
            </a:r>
            <a:endParaRPr lang="en-GB" sz="2000" u="sng" dirty="0" smtClean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		       (</a:t>
            </a:r>
            <a:r>
              <a:rPr lang="en-GB" sz="2000" dirty="0" err="1" smtClean="0">
                <a:solidFill>
                  <a:srgbClr val="010000"/>
                </a:solidFill>
                <a:latin typeface="Calibri"/>
              </a:rPr>
              <a:t>TopSpin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3/4)             (</a:t>
            </a:r>
            <a:r>
              <a:rPr lang="en-GB" sz="2000" dirty="0" err="1" smtClean="0">
                <a:solidFill>
                  <a:srgbClr val="010000"/>
                </a:solidFill>
                <a:latin typeface="Calibri"/>
              </a:rPr>
              <a:t>VnmrJ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4)</a:t>
            </a:r>
          </a:p>
          <a:p>
            <a:endParaRPr lang="en-GB" sz="2000" u="sng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Example data/parameters			X		X</a:t>
            </a: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(500 MHz, quinine in DMSO-d</a:t>
            </a:r>
            <a:r>
              <a:rPr kumimoji="0" lang="en-GB" sz="2000" baseline="-25000" dirty="0" smtClean="0">
                <a:solidFill>
                  <a:srgbClr val="010000"/>
                </a:solidFill>
                <a:latin typeface="Calibri"/>
              </a:rPr>
              <a:t>6</a:t>
            </a: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)</a:t>
            </a: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</a:t>
            </a: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Pulse sequences				X		X</a:t>
            </a: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Setup macros						X</a:t>
            </a: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Processing macros</a:t>
            </a: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 			X		X</a:t>
            </a: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Pulse shapes				X		X</a:t>
            </a: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</a:rPr>
              <a:t>Manual					X		X</a:t>
            </a:r>
            <a:endParaRPr kumimoji="0" lang="en-GB" sz="2000" dirty="0" smtClean="0">
              <a:solidFill>
                <a:srgbClr val="010000"/>
              </a:solidFill>
              <a:latin typeface="Calibri"/>
            </a:endParaRPr>
          </a:p>
          <a:p>
            <a:endParaRPr kumimoji="0" lang="en-GB" sz="2000" dirty="0" smtClean="0">
              <a:solidFill>
                <a:srgbClr val="010000"/>
              </a:solidFill>
              <a:latin typeface="Calibri"/>
            </a:endParaRP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4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5025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841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010000"/>
                </a:solidFill>
              </a:rPr>
              <a:t>UoM</a:t>
            </a:r>
            <a:r>
              <a:rPr lang="en-GB" sz="2000" b="1" dirty="0">
                <a:solidFill>
                  <a:srgbClr val="010000"/>
                </a:solidFill>
              </a:rPr>
              <a:t> </a:t>
            </a:r>
            <a:r>
              <a:rPr lang="en-GB" sz="2000" b="1" dirty="0" smtClean="0">
                <a:solidFill>
                  <a:srgbClr val="010000"/>
                </a:solidFill>
              </a:rPr>
              <a:t>package: 1D experiments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20336" y="1235969"/>
            <a:ext cx="8178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8285" y="948321"/>
            <a:ext cx="81785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				</a:t>
            </a:r>
            <a:r>
              <a:rPr lang="en-GB" sz="2000" u="sng" dirty="0" smtClean="0">
                <a:solidFill>
                  <a:srgbClr val="010000"/>
                </a:solidFill>
                <a:latin typeface="Calibri"/>
              </a:rPr>
              <a:t>Bruker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	</a:t>
            </a:r>
            <a:r>
              <a:rPr lang="en-GB" sz="2000" u="sng" dirty="0" smtClean="0">
                <a:solidFill>
                  <a:srgbClr val="010000"/>
                </a:solidFill>
                <a:latin typeface="Calibri"/>
              </a:rPr>
              <a:t>Varian</a:t>
            </a:r>
          </a:p>
          <a:p>
            <a:pPr>
              <a:lnSpc>
                <a:spcPct val="110000"/>
              </a:lnSpc>
            </a:pPr>
            <a:r>
              <a:rPr lang="en-GB" sz="2000" b="1" dirty="0" err="1" smtClean="0">
                <a:solidFill>
                  <a:srgbClr val="010000"/>
                </a:solidFill>
                <a:latin typeface="Calibri"/>
              </a:rPr>
              <a:t>Interferogram</a:t>
            </a:r>
            <a:endParaRPr lang="en-GB" sz="2000" b="1" dirty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PSYCHE					X		X	</a:t>
            </a:r>
          </a:p>
          <a:p>
            <a:pPr>
              <a:lnSpc>
                <a:spcPct val="110000"/>
              </a:lnSpc>
            </a:pP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TSE-PSYCHE				X		X</a:t>
            </a:r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lang="en-GB" sz="2000" dirty="0" err="1" smtClean="0">
                <a:solidFill>
                  <a:srgbClr val="010000"/>
                </a:solidFill>
                <a:latin typeface="Calibri"/>
              </a:rPr>
              <a:t>Zangger-Sterk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			X		X</a:t>
            </a:r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BS		</a:t>
            </a: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		X		X</a:t>
            </a:r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BS (multiple frequencies)					X</a:t>
            </a:r>
          </a:p>
          <a:p>
            <a:pPr>
              <a:lnSpc>
                <a:spcPct val="110000"/>
              </a:lnSpc>
            </a:pP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BIRD				</a:t>
            </a:r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	X</a:t>
            </a:r>
          </a:p>
          <a:p>
            <a:pPr>
              <a:lnSpc>
                <a:spcPct val="110000"/>
              </a:lnSpc>
            </a:pPr>
            <a:endParaRPr lang="en-GB" sz="2000" dirty="0" smtClean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Real time</a:t>
            </a:r>
            <a:endParaRPr lang="en-GB" sz="2000" b="1" dirty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lang="en-GB" sz="2000" dirty="0" smtClean="0">
                <a:solidFill>
                  <a:srgbClr val="010000"/>
                </a:solidFill>
              </a:rPr>
              <a:t>BIRD					X		X</a:t>
            </a:r>
            <a:endParaRPr lang="en-GB" sz="2000" dirty="0">
              <a:solidFill>
                <a:srgbClr val="010000"/>
              </a:solidFill>
            </a:endParaRPr>
          </a:p>
          <a:p>
            <a:pPr>
              <a:lnSpc>
                <a:spcPct val="110000"/>
              </a:lnSpc>
            </a:pP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BS					X		X</a:t>
            </a:r>
          </a:p>
          <a:p>
            <a:pPr>
              <a:lnSpc>
                <a:spcPct val="110000"/>
              </a:lnSpc>
            </a:pPr>
            <a:r>
              <a:rPr kumimoji="0" lang="en-GB" sz="2000" dirty="0" err="1" smtClean="0">
                <a:solidFill>
                  <a:srgbClr val="010000"/>
                </a:solidFill>
                <a:latin typeface="Calibri"/>
              </a:rPr>
              <a:t>Zangger-Sterk</a:t>
            </a: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			X		X</a:t>
            </a: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5818054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</a:rPr>
              <a:t>Experimental data provided includes both raw data and assembled pure shift data</a:t>
            </a:r>
            <a:endParaRPr lang="en-GB" sz="2000" dirty="0">
              <a:solidFill>
                <a:srgbClr val="3366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5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245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1095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010000"/>
                </a:solidFill>
              </a:rPr>
              <a:t>UoM</a:t>
            </a:r>
            <a:r>
              <a:rPr lang="en-GB" sz="2000" b="1" dirty="0">
                <a:solidFill>
                  <a:srgbClr val="010000"/>
                </a:solidFill>
              </a:rPr>
              <a:t> </a:t>
            </a:r>
            <a:r>
              <a:rPr lang="en-GB" sz="2000" b="1" dirty="0" smtClean="0">
                <a:solidFill>
                  <a:srgbClr val="010000"/>
                </a:solidFill>
              </a:rPr>
              <a:t>package: 2D experiments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20336" y="1235969"/>
            <a:ext cx="8178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8285" y="1252786"/>
            <a:ext cx="8178500" cy="40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				</a:t>
            </a:r>
            <a:r>
              <a:rPr lang="en-GB" sz="2000" u="sng" dirty="0" smtClean="0">
                <a:solidFill>
                  <a:srgbClr val="010000"/>
                </a:solidFill>
                <a:latin typeface="Calibri"/>
              </a:rPr>
              <a:t>Bruker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	</a:t>
            </a:r>
            <a:r>
              <a:rPr lang="en-GB" sz="2000" u="sng" dirty="0" smtClean="0">
                <a:solidFill>
                  <a:srgbClr val="010000"/>
                </a:solidFill>
                <a:latin typeface="Calibri"/>
              </a:rPr>
              <a:t>Varian</a:t>
            </a:r>
          </a:p>
          <a:p>
            <a:pPr>
              <a:lnSpc>
                <a:spcPct val="110000"/>
              </a:lnSpc>
            </a:pPr>
            <a:r>
              <a:rPr lang="en-GB" sz="2000" b="1" dirty="0" err="1" smtClean="0">
                <a:solidFill>
                  <a:srgbClr val="010000"/>
                </a:solidFill>
                <a:latin typeface="Calibri"/>
              </a:rPr>
              <a:t>Interferogram</a:t>
            </a:r>
            <a:endParaRPr lang="en-GB" sz="2000" b="1" dirty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PSYCHE 2DJ				X			</a:t>
            </a:r>
          </a:p>
          <a:p>
            <a:pPr>
              <a:lnSpc>
                <a:spcPct val="110000"/>
              </a:lnSpc>
            </a:pPr>
            <a:r>
              <a:rPr lang="en-GB" sz="2000" i="1" dirty="0" smtClean="0">
                <a:solidFill>
                  <a:srgbClr val="010000"/>
                </a:solidFill>
                <a:latin typeface="Calibri"/>
              </a:rPr>
              <a:t>F</a:t>
            </a:r>
            <a:r>
              <a:rPr lang="en-GB" sz="2000" baseline="-25000" dirty="0" smtClean="0">
                <a:solidFill>
                  <a:srgbClr val="010000"/>
                </a:solidFill>
                <a:latin typeface="Calibri"/>
              </a:rPr>
              <a:t>1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-</a:t>
            </a:r>
            <a:r>
              <a:rPr lang="en-GB" sz="2000" dirty="0" smtClean="0">
                <a:solidFill>
                  <a:srgbClr val="010000"/>
                </a:solidFill>
              </a:rPr>
              <a:t>PSYCHE-TOCSY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			X		 </a:t>
            </a:r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PSYCHE-</a:t>
            </a:r>
            <a:r>
              <a:rPr lang="en-GB" sz="2000" dirty="0" err="1" smtClean="0">
                <a:solidFill>
                  <a:srgbClr val="010000"/>
                </a:solidFill>
                <a:latin typeface="Calibri"/>
              </a:rPr>
              <a:t>iDOSY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			X		 </a:t>
            </a:r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endParaRPr lang="en-GB" sz="2000" dirty="0" smtClean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lang="en-GB" sz="2000" b="1" dirty="0" smtClean="0">
                <a:solidFill>
                  <a:srgbClr val="010000"/>
                </a:solidFill>
                <a:latin typeface="Calibri"/>
              </a:rPr>
              <a:t>Real time</a:t>
            </a:r>
            <a:endParaRPr lang="en-GB" sz="2000" b="1" dirty="0">
              <a:solidFill>
                <a:srgbClr val="010000"/>
              </a:solidFill>
              <a:latin typeface="Calibri"/>
            </a:endParaRPr>
          </a:p>
          <a:p>
            <a:pPr>
              <a:lnSpc>
                <a:spcPct val="110000"/>
              </a:lnSpc>
            </a:pPr>
            <a:r>
              <a:rPr lang="en-GB" sz="2000" dirty="0" smtClean="0">
                <a:solidFill>
                  <a:srgbClr val="010000"/>
                </a:solidFill>
              </a:rPr>
              <a:t>HSQC-BIRD				X		</a:t>
            </a:r>
          </a:p>
          <a:p>
            <a:pPr>
              <a:lnSpc>
                <a:spcPct val="110000"/>
              </a:lnSpc>
            </a:pPr>
            <a:r>
              <a:rPr lang="en-GB" sz="2000" dirty="0" err="1" smtClean="0">
                <a:solidFill>
                  <a:srgbClr val="010000"/>
                </a:solidFill>
              </a:rPr>
              <a:t>edHSQC</a:t>
            </a:r>
            <a:r>
              <a:rPr lang="en-GB" sz="2000" dirty="0" smtClean="0">
                <a:solidFill>
                  <a:srgbClr val="010000"/>
                </a:solidFill>
              </a:rPr>
              <a:t>-BIRD	</a:t>
            </a:r>
            <a:r>
              <a:rPr lang="en-GB" sz="2000" dirty="0">
                <a:solidFill>
                  <a:srgbClr val="010000"/>
                </a:solidFill>
              </a:rPr>
              <a:t>			</a:t>
            </a:r>
            <a:r>
              <a:rPr lang="en-GB" sz="2000" dirty="0" smtClean="0">
                <a:solidFill>
                  <a:srgbClr val="010000"/>
                </a:solidFill>
              </a:rPr>
              <a:t>X</a:t>
            </a:r>
            <a:r>
              <a:rPr lang="en-GB" sz="2000" dirty="0">
                <a:solidFill>
                  <a:srgbClr val="010000"/>
                </a:solidFill>
              </a:rPr>
              <a:t>		X</a:t>
            </a:r>
          </a:p>
          <a:p>
            <a:pPr>
              <a:lnSpc>
                <a:spcPct val="110000"/>
              </a:lnSpc>
            </a:pPr>
            <a:endParaRPr lang="en-GB" sz="2000" dirty="0">
              <a:solidFill>
                <a:srgbClr val="010000"/>
              </a:solidFill>
            </a:endParaRP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4637089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dirty="0" smtClean="0">
                <a:solidFill>
                  <a:srgbClr val="010000"/>
                </a:solidFill>
              </a:rPr>
              <a:t>We have various other experiments available, not yet part of the package. </a:t>
            </a:r>
          </a:p>
          <a:p>
            <a:pPr algn="ctr"/>
            <a:endParaRPr lang="en-GB" sz="2000" b="1" i="1" dirty="0" smtClean="0">
              <a:solidFill>
                <a:srgbClr val="010000"/>
              </a:solidFill>
            </a:endParaRPr>
          </a:p>
          <a:p>
            <a:pPr algn="ctr"/>
            <a:r>
              <a:rPr lang="en-GB" sz="2000" b="1" i="1" dirty="0" smtClean="0">
                <a:solidFill>
                  <a:srgbClr val="010000"/>
                </a:solidFill>
              </a:rPr>
              <a:t>Check for updates on our website:</a:t>
            </a:r>
            <a:endParaRPr lang="en-GB" sz="2000" b="1" i="1" dirty="0">
              <a:solidFill>
                <a:srgbClr val="010000"/>
              </a:solidFill>
            </a:endParaRPr>
          </a:p>
          <a:p>
            <a:pPr algn="ctr"/>
            <a:r>
              <a:rPr lang="en-GB" sz="2000" dirty="0">
                <a:solidFill>
                  <a:srgbClr val="3366FF"/>
                </a:solidFill>
              </a:rPr>
              <a:t>http://</a:t>
            </a:r>
            <a:r>
              <a:rPr lang="en-GB" sz="2000" dirty="0" err="1">
                <a:solidFill>
                  <a:srgbClr val="3366FF"/>
                </a:solidFill>
              </a:rPr>
              <a:t>nmr.chemistry.manchester.ac.uk</a:t>
            </a:r>
            <a:r>
              <a:rPr lang="en-GB" sz="2000" dirty="0">
                <a:solidFill>
                  <a:srgbClr val="3366FF"/>
                </a:solidFill>
              </a:rPr>
              <a:t>/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6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9071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841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 smtClean="0">
                <a:solidFill>
                  <a:srgbClr val="010000"/>
                </a:solidFill>
              </a:rPr>
              <a:t>UoM</a:t>
            </a:r>
            <a:r>
              <a:rPr lang="en-GB" sz="2000" b="1" dirty="0" smtClean="0">
                <a:solidFill>
                  <a:srgbClr val="010000"/>
                </a:solidFill>
              </a:rPr>
              <a:t> package: naming convention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20336" y="954284"/>
            <a:ext cx="81785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GB" sz="2000" b="1" dirty="0" smtClean="0">
                <a:solidFill>
                  <a:srgbClr val="010000"/>
                </a:solidFill>
                <a:latin typeface="Calibri"/>
              </a:rPr>
              <a:t>Pulse sequences 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</a:t>
            </a: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Convention is a general guide, not all sequences fit in logically	</a:t>
            </a:r>
            <a:r>
              <a:rPr lang="en-GB" sz="2000" dirty="0">
                <a:solidFill>
                  <a:srgbClr val="010000"/>
                </a:solidFill>
              </a:rPr>
              <a:t>	</a:t>
            </a:r>
            <a:endParaRPr lang="en-GB" sz="2000" dirty="0" smtClean="0">
              <a:solidFill>
                <a:srgbClr val="010000"/>
              </a:solidFill>
            </a:endParaRPr>
          </a:p>
          <a:p>
            <a:r>
              <a:rPr lang="en-GB" sz="2000" dirty="0" smtClean="0">
                <a:solidFill>
                  <a:srgbClr val="010000"/>
                </a:solidFill>
              </a:rPr>
              <a:t>			</a:t>
            </a:r>
          </a:p>
          <a:p>
            <a:r>
              <a:rPr lang="en-GB" sz="2000" dirty="0">
                <a:solidFill>
                  <a:srgbClr val="010000"/>
                </a:solidFill>
              </a:rPr>
              <a:t>	</a:t>
            </a:r>
            <a:r>
              <a:rPr lang="en-GB" sz="2000" dirty="0" smtClean="0">
                <a:solidFill>
                  <a:srgbClr val="010000"/>
                </a:solidFill>
              </a:rPr>
              <a:t>		</a:t>
            </a:r>
          </a:p>
          <a:p>
            <a:endParaRPr lang="en-GB" sz="2000" dirty="0">
              <a:solidFill>
                <a:srgbClr val="010000"/>
              </a:solidFill>
            </a:endParaRPr>
          </a:p>
          <a:p>
            <a:endParaRPr lang="en-GB" sz="2000" dirty="0" smtClean="0">
              <a:solidFill>
                <a:srgbClr val="010000"/>
              </a:solidFill>
            </a:endParaRPr>
          </a:p>
          <a:p>
            <a:r>
              <a:rPr lang="en-GB" sz="2000" dirty="0">
                <a:solidFill>
                  <a:srgbClr val="010000"/>
                </a:solidFill>
              </a:rPr>
              <a:t>	</a:t>
            </a:r>
            <a:r>
              <a:rPr lang="en-GB" sz="2000" dirty="0" smtClean="0">
                <a:solidFill>
                  <a:srgbClr val="010000"/>
                </a:solidFill>
              </a:rPr>
              <a:t>							 			</a:t>
            </a:r>
            <a:r>
              <a:rPr lang="en-GB" sz="2000" i="1" dirty="0" smtClean="0">
                <a:solidFill>
                  <a:srgbClr val="010000"/>
                </a:solidFill>
              </a:rPr>
              <a:t>UoM_</a:t>
            </a:r>
            <a:r>
              <a:rPr lang="en-GB" sz="2000" i="1" dirty="0" smtClean="0"/>
              <a:t>2d</a:t>
            </a:r>
            <a:r>
              <a:rPr lang="en-GB" sz="2000" i="1" dirty="0" smtClean="0">
                <a:solidFill>
                  <a:srgbClr val="010000"/>
                </a:solidFill>
              </a:rPr>
              <a:t>_if_PS_TOCSY_ts4.c</a:t>
            </a:r>
          </a:p>
          <a:p>
            <a:endParaRPr lang="en-GB" sz="2000" dirty="0" smtClean="0">
              <a:solidFill>
                <a:srgbClr val="010000"/>
              </a:solidFill>
            </a:endParaRPr>
          </a:p>
          <a:p>
            <a:endParaRPr lang="en-GB" sz="2000" dirty="0" smtClean="0">
              <a:solidFill>
                <a:srgbClr val="010000"/>
              </a:solidFill>
            </a:endParaRPr>
          </a:p>
          <a:p>
            <a:endParaRPr lang="en-GB" sz="2000" dirty="0">
              <a:solidFill>
                <a:srgbClr val="010000"/>
              </a:solidFill>
            </a:endParaRPr>
          </a:p>
          <a:p>
            <a:endParaRPr lang="en-GB" sz="2000" dirty="0" smtClean="0">
              <a:solidFill>
                <a:srgbClr val="010000"/>
              </a:solidFill>
            </a:endParaRPr>
          </a:p>
          <a:p>
            <a:endParaRPr lang="en-GB" sz="2000" dirty="0">
              <a:solidFill>
                <a:srgbClr val="010000"/>
              </a:solidFill>
            </a:endParaRPr>
          </a:p>
          <a:p>
            <a:r>
              <a:rPr lang="en-GB" sz="2000" dirty="0" smtClean="0">
                <a:solidFill>
                  <a:srgbClr val="010000"/>
                </a:solidFill>
              </a:rPr>
              <a:t>Examples:</a:t>
            </a:r>
            <a:endParaRPr lang="en-GB" sz="2000" dirty="0">
              <a:solidFill>
                <a:srgbClr val="010000"/>
              </a:solidFill>
            </a:endParaRPr>
          </a:p>
          <a:p>
            <a:r>
              <a:rPr lang="en-GB" sz="2000" dirty="0" smtClean="0">
                <a:solidFill>
                  <a:srgbClr val="010000"/>
                </a:solidFill>
              </a:rPr>
              <a:t>1D </a:t>
            </a:r>
            <a:r>
              <a:rPr lang="en-GB" sz="2000" dirty="0" err="1" smtClean="0">
                <a:solidFill>
                  <a:srgbClr val="010000"/>
                </a:solidFill>
              </a:rPr>
              <a:t>interferogram</a:t>
            </a:r>
            <a:r>
              <a:rPr lang="en-GB" sz="2000" dirty="0" smtClean="0">
                <a:solidFill>
                  <a:srgbClr val="010000"/>
                </a:solidFill>
              </a:rPr>
              <a:t> using BIRD:      		</a:t>
            </a:r>
            <a:r>
              <a:rPr lang="en-GB" sz="2000" i="1" dirty="0" smtClean="0">
                <a:solidFill>
                  <a:srgbClr val="010000"/>
                </a:solidFill>
              </a:rPr>
              <a:t>UoM_1d_if_BIRD	</a:t>
            </a:r>
            <a:endParaRPr lang="en-GB" sz="2000" i="1" dirty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2D real time HSQC:</a:t>
            </a:r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             	</a:t>
            </a:r>
            <a:r>
              <a:rPr lang="en-GB" sz="2000" i="1" dirty="0" smtClean="0">
                <a:solidFill>
                  <a:srgbClr val="010000"/>
                </a:solidFill>
              </a:rPr>
              <a:t>UoM_2d_rt_BIRD_gHSQC </a:t>
            </a:r>
            <a:endParaRPr lang="en-GB" sz="2000" i="1" dirty="0" smtClean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2D TOCSY with </a:t>
            </a: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F</a:t>
            </a:r>
            <a:r>
              <a:rPr lang="en-GB" sz="2000" baseline="-25000" dirty="0" smtClean="0">
                <a:solidFill>
                  <a:srgbClr val="010000"/>
                </a:solidFill>
                <a:latin typeface="Calibri"/>
              </a:rPr>
              <a:t>1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PSYCHE decoupling:                               	</a:t>
            </a:r>
            <a:r>
              <a:rPr lang="en-GB" sz="2000" i="1" dirty="0" smtClean="0">
                <a:solidFill>
                  <a:srgbClr val="010000"/>
                </a:solidFill>
              </a:rPr>
              <a:t>UoM_2d_id_PSYCHE_TOCSY</a:t>
            </a:r>
            <a:endParaRPr kumimoji="0" lang="en-GB" sz="2000" i="1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6478" y="2179638"/>
            <a:ext cx="255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Dimensionality of pure shift spectrum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22700" y="2832100"/>
            <a:ext cx="256478" cy="3269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325091" y="3474749"/>
            <a:ext cx="1093664" cy="40750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558800" y="3784598"/>
            <a:ext cx="36422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err="1" smtClean="0">
                <a:solidFill>
                  <a:srgbClr val="FF0000"/>
                </a:solidFill>
              </a:rPr>
              <a:t>Interferogram</a:t>
            </a:r>
            <a:r>
              <a:rPr lang="en-GB" sz="2000" dirty="0" smtClean="0">
                <a:solidFill>
                  <a:srgbClr val="FF0000"/>
                </a:solidFill>
              </a:rPr>
              <a:t> (if), real time (</a:t>
            </a:r>
            <a:r>
              <a:rPr lang="en-GB" sz="2000" dirty="0" err="1">
                <a:solidFill>
                  <a:srgbClr val="FF0000"/>
                </a:solidFill>
              </a:rPr>
              <a:t>r</a:t>
            </a:r>
            <a:r>
              <a:rPr lang="en-GB" sz="2000" dirty="0" err="1" smtClean="0">
                <a:solidFill>
                  <a:srgbClr val="FF0000"/>
                </a:solidFill>
              </a:rPr>
              <a:t>t</a:t>
            </a:r>
            <a:r>
              <a:rPr lang="en-GB" sz="2000" dirty="0" smtClean="0">
                <a:solidFill>
                  <a:srgbClr val="FF0000"/>
                </a:solidFill>
              </a:rPr>
              <a:t>), indirect dimension (id), or constant time (</a:t>
            </a:r>
            <a:r>
              <a:rPr lang="en-GB" sz="2000" dirty="0" err="1" smtClean="0">
                <a:solidFill>
                  <a:srgbClr val="FF0000"/>
                </a:solidFill>
              </a:rPr>
              <a:t>ct</a:t>
            </a:r>
            <a:r>
              <a:rPr lang="en-GB" sz="2000" dirty="0" smtClean="0">
                <a:solidFill>
                  <a:srgbClr val="FF0000"/>
                </a:solidFill>
              </a:rPr>
              <a:t>)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737100" y="2718855"/>
            <a:ext cx="165100" cy="48154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466192" y="1914595"/>
            <a:ext cx="255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Generic (PS) or specific pure shift element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297933" y="3479800"/>
            <a:ext cx="159869" cy="51879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35073" y="4009424"/>
            <a:ext cx="2552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Parent experiment, if other than pulse acquire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009134" y="3467101"/>
            <a:ext cx="391666" cy="21589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6327078" y="3411538"/>
            <a:ext cx="255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Possible extension and/or version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7</a:t>
            </a:fld>
            <a:endParaRPr lang="en-GB" dirty="0"/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6261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22" grpId="0"/>
      <p:bldP spid="17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2"/>
          <p:cNvSpPr>
            <a:spLocks noChangeArrowheads="1"/>
          </p:cNvSpPr>
          <p:nvPr/>
        </p:nvSpPr>
        <p:spPr bwMode="auto">
          <a:xfrm>
            <a:off x="0" y="968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 smtClean="0">
                <a:solidFill>
                  <a:srgbClr val="010000"/>
                </a:solidFill>
              </a:rPr>
              <a:t>UoM</a:t>
            </a:r>
            <a:r>
              <a:rPr lang="en-GB" sz="2000" b="1" dirty="0" smtClean="0">
                <a:solidFill>
                  <a:srgbClr val="010000"/>
                </a:solidFill>
              </a:rPr>
              <a:t> package: naming convention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6539" y="941584"/>
            <a:ext cx="81785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lang="en-GB" sz="2000" b="1" dirty="0" smtClean="0">
                <a:solidFill>
                  <a:srgbClr val="010000"/>
                </a:solidFill>
              </a:rPr>
              <a:t>Macros</a:t>
            </a:r>
          </a:p>
          <a:p>
            <a:endParaRPr lang="en-GB" sz="2000" dirty="0" smtClean="0">
              <a:solidFill>
                <a:srgbClr val="010000"/>
              </a:solidFill>
              <a:latin typeface="Calibri"/>
            </a:endParaRPr>
          </a:p>
          <a:p>
            <a:r>
              <a:rPr lang="en-GB" sz="2000" u="sng" dirty="0" smtClean="0">
                <a:solidFill>
                  <a:srgbClr val="010000"/>
                </a:solidFill>
                <a:latin typeface="Calibri"/>
              </a:rPr>
              <a:t>Setup macros (currently Varian only): </a:t>
            </a: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As pulse sequence, but starting with ‘</a:t>
            </a:r>
            <a:r>
              <a:rPr lang="en-GB" sz="2000" i="1" dirty="0" err="1" smtClean="0">
                <a:solidFill>
                  <a:srgbClr val="010000"/>
                </a:solidFill>
                <a:latin typeface="Calibri"/>
              </a:rPr>
              <a:t>UoM_setup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’</a:t>
            </a: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PS is replaced with specific pure shift element</a:t>
            </a:r>
          </a:p>
          <a:p>
            <a:endParaRPr lang="en-GB" sz="2000" dirty="0" smtClean="0">
              <a:solidFill>
                <a:srgbClr val="010000"/>
              </a:solidFill>
              <a:latin typeface="Calibri"/>
            </a:endParaRPr>
          </a:p>
          <a:p>
            <a:r>
              <a:rPr lang="en-GB" sz="2000" u="sng" dirty="0">
                <a:solidFill>
                  <a:srgbClr val="010000"/>
                </a:solidFill>
              </a:rPr>
              <a:t>Processing macros: </a:t>
            </a:r>
          </a:p>
          <a:p>
            <a:r>
              <a:rPr lang="en-GB" sz="2000" dirty="0">
                <a:solidFill>
                  <a:srgbClr val="010000"/>
                </a:solidFill>
              </a:rPr>
              <a:t>	</a:t>
            </a:r>
            <a:r>
              <a:rPr lang="en-GB" sz="2000" i="1" dirty="0" smtClean="0">
                <a:solidFill>
                  <a:srgbClr val="010000"/>
                </a:solidFill>
              </a:rPr>
              <a:t>if </a:t>
            </a:r>
            <a:r>
              <a:rPr lang="en-GB" sz="2000" dirty="0" smtClean="0">
                <a:solidFill>
                  <a:srgbClr val="010000"/>
                </a:solidFill>
              </a:rPr>
              <a:t>or </a:t>
            </a:r>
            <a:r>
              <a:rPr lang="en-GB" sz="2000" i="1" dirty="0" err="1" smtClean="0">
                <a:solidFill>
                  <a:srgbClr val="010000"/>
                </a:solidFill>
              </a:rPr>
              <a:t>rt</a:t>
            </a:r>
            <a:r>
              <a:rPr lang="en-GB" sz="2000" dirty="0" smtClean="0">
                <a:solidFill>
                  <a:srgbClr val="010000"/>
                </a:solidFill>
              </a:rPr>
              <a:t> for each dimensionality (not needed if </a:t>
            </a:r>
            <a:r>
              <a:rPr lang="en-GB" sz="2000" i="1" dirty="0" smtClean="0">
                <a:solidFill>
                  <a:srgbClr val="010000"/>
                </a:solidFill>
              </a:rPr>
              <a:t>id</a:t>
            </a:r>
            <a:r>
              <a:rPr lang="en-GB" sz="2000" dirty="0" smtClean="0">
                <a:solidFill>
                  <a:srgbClr val="010000"/>
                </a:solidFill>
              </a:rPr>
              <a:t> or </a:t>
            </a:r>
            <a:r>
              <a:rPr lang="en-GB" sz="2000" i="1" dirty="0" err="1" smtClean="0">
                <a:solidFill>
                  <a:srgbClr val="010000"/>
                </a:solidFill>
              </a:rPr>
              <a:t>ct</a:t>
            </a:r>
            <a:r>
              <a:rPr lang="en-GB" sz="2000" dirty="0" smtClean="0">
                <a:solidFill>
                  <a:srgbClr val="010000"/>
                </a:solidFill>
              </a:rPr>
              <a:t>): </a:t>
            </a:r>
          </a:p>
          <a:p>
            <a:pPr marL="1346200" indent="-1079500"/>
            <a:r>
              <a:rPr lang="en-GB" sz="2000" dirty="0">
                <a:solidFill>
                  <a:srgbClr val="010000"/>
                </a:solidFill>
              </a:rPr>
              <a:t>	</a:t>
            </a:r>
            <a:r>
              <a:rPr lang="en-GB" sz="2000" i="1" dirty="0" smtClean="0">
                <a:solidFill>
                  <a:srgbClr val="010000"/>
                </a:solidFill>
              </a:rPr>
              <a:t>UoM_proc_1d_if</a:t>
            </a:r>
            <a:r>
              <a:rPr lang="en-GB" sz="2000" dirty="0" smtClean="0">
                <a:solidFill>
                  <a:srgbClr val="010000"/>
                </a:solidFill>
              </a:rPr>
              <a:t>,  </a:t>
            </a:r>
            <a:r>
              <a:rPr lang="en-GB" sz="2000" i="1" dirty="0" smtClean="0">
                <a:solidFill>
                  <a:srgbClr val="010000"/>
                </a:solidFill>
              </a:rPr>
              <a:t>UoM_proc_1d_rt</a:t>
            </a:r>
            <a:r>
              <a:rPr lang="en-GB" sz="2000" dirty="0" smtClean="0">
                <a:solidFill>
                  <a:srgbClr val="010000"/>
                </a:solidFill>
              </a:rPr>
              <a:t>,</a:t>
            </a:r>
          </a:p>
          <a:p>
            <a:pPr marL="1346200" indent="-1079500"/>
            <a:r>
              <a:rPr lang="en-GB" sz="2000" dirty="0" smtClean="0">
                <a:solidFill>
                  <a:srgbClr val="010000"/>
                </a:solidFill>
              </a:rPr>
              <a:t>	</a:t>
            </a:r>
            <a:r>
              <a:rPr lang="en-GB" sz="2000" i="1" dirty="0" smtClean="0">
                <a:solidFill>
                  <a:srgbClr val="010000"/>
                </a:solidFill>
              </a:rPr>
              <a:t>UoM_proc_2d_if</a:t>
            </a:r>
            <a:r>
              <a:rPr lang="en-GB" sz="2000" dirty="0">
                <a:solidFill>
                  <a:srgbClr val="010000"/>
                </a:solidFill>
              </a:rPr>
              <a:t>,  </a:t>
            </a:r>
            <a:r>
              <a:rPr lang="en-GB" sz="2000" i="1" dirty="0" smtClean="0">
                <a:solidFill>
                  <a:srgbClr val="010000"/>
                </a:solidFill>
              </a:rPr>
              <a:t>UoM_proc_2d_rt</a:t>
            </a:r>
            <a:r>
              <a:rPr lang="en-GB" sz="2000" dirty="0">
                <a:solidFill>
                  <a:srgbClr val="010000"/>
                </a:solidFill>
              </a:rPr>
              <a:t>,</a:t>
            </a:r>
          </a:p>
          <a:p>
            <a:endParaRPr lang="en-GB" sz="2000" dirty="0">
              <a:solidFill>
                <a:srgbClr val="010000"/>
              </a:solidFill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Examples:</a:t>
            </a:r>
          </a:p>
          <a:p>
            <a:r>
              <a:rPr lang="en-GB" sz="2000" dirty="0" smtClean="0">
                <a:solidFill>
                  <a:srgbClr val="010000"/>
                </a:solidFill>
              </a:rPr>
              <a:t>BIRD</a:t>
            </a:r>
            <a:r>
              <a:rPr lang="en-GB" sz="2000" dirty="0">
                <a:solidFill>
                  <a:srgbClr val="010000"/>
                </a:solidFill>
              </a:rPr>
              <a:t> </a:t>
            </a:r>
            <a:r>
              <a:rPr lang="en-GB" sz="2000" dirty="0" smtClean="0">
                <a:solidFill>
                  <a:srgbClr val="010000"/>
                </a:solidFill>
              </a:rPr>
              <a:t>real </a:t>
            </a:r>
            <a:r>
              <a:rPr lang="en-GB" sz="2000" dirty="0">
                <a:solidFill>
                  <a:srgbClr val="010000"/>
                </a:solidFill>
              </a:rPr>
              <a:t>time </a:t>
            </a:r>
            <a:r>
              <a:rPr lang="en-GB" sz="2000" dirty="0" smtClean="0">
                <a:solidFill>
                  <a:srgbClr val="010000"/>
                </a:solidFill>
              </a:rPr>
              <a:t>gradient HSQC</a:t>
            </a:r>
          </a:p>
          <a:p>
            <a:r>
              <a:rPr lang="en-GB" sz="2000" dirty="0" smtClean="0">
                <a:solidFill>
                  <a:srgbClr val="010000"/>
                </a:solidFill>
              </a:rPr>
              <a:t>	setup: 	</a:t>
            </a:r>
            <a:r>
              <a:rPr lang="en-GB" sz="2000" i="1" dirty="0" smtClean="0">
                <a:solidFill>
                  <a:srgbClr val="010000"/>
                </a:solidFill>
              </a:rPr>
              <a:t>UoM_setup_2d_rt_BIRD_gHSQC</a:t>
            </a: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process: </a:t>
            </a:r>
            <a:r>
              <a:rPr lang="en-GB" sz="2000" i="1" dirty="0" smtClean="0">
                <a:solidFill>
                  <a:srgbClr val="010000"/>
                </a:solidFill>
                <a:latin typeface="Calibri"/>
              </a:rPr>
              <a:t>UoM_proc_2d_rt</a:t>
            </a: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8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6123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1757" y="1154092"/>
            <a:ext cx="81785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GB" sz="2000" b="1" dirty="0" smtClean="0">
                <a:solidFill>
                  <a:srgbClr val="010000"/>
                </a:solidFill>
                <a:latin typeface="Calibri"/>
              </a:rPr>
              <a:t>Varian only </a:t>
            </a: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(for now):</a:t>
            </a:r>
          </a:p>
          <a:p>
            <a:endParaRPr lang="en-GB" sz="2000" b="1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e.g. </a:t>
            </a:r>
            <a:r>
              <a:rPr kumimoji="0" lang="en-GB" sz="2000" i="1" dirty="0" smtClean="0">
                <a:solidFill>
                  <a:srgbClr val="010000"/>
                </a:solidFill>
                <a:latin typeface="Calibri"/>
              </a:rPr>
              <a:t>UoM_setup_1d_rt_ZS</a:t>
            </a:r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, </a:t>
            </a:r>
            <a:r>
              <a:rPr lang="en-GB" sz="2000" i="1" dirty="0" smtClean="0">
                <a:solidFill>
                  <a:srgbClr val="010000"/>
                </a:solidFill>
              </a:rPr>
              <a:t>UoM_setup_2d_BIRD_gHSQC</a:t>
            </a:r>
            <a:endParaRPr kumimoji="0" lang="en-GB" sz="2000" i="1" dirty="0" smtClean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</a:t>
            </a: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Run the macro from a standard </a:t>
            </a:r>
            <a:r>
              <a:rPr lang="en-GB" sz="2000" baseline="30000" dirty="0" smtClean="0">
                <a:solidFill>
                  <a:srgbClr val="010000"/>
                </a:solidFill>
                <a:latin typeface="Calibri"/>
              </a:rPr>
              <a:t>1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H experiment</a:t>
            </a:r>
          </a:p>
          <a:p>
            <a:endParaRPr lang="en-GB" sz="2000" dirty="0" smtClean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Sets up an experiment with (hopefully) sensible acquisition parameters as</a:t>
            </a:r>
          </a:p>
          <a:p>
            <a:r>
              <a:rPr lang="en-GB" sz="2000" dirty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listed in the manual</a:t>
            </a:r>
          </a:p>
          <a:p>
            <a:endParaRPr lang="en-GB" sz="2000" dirty="0" smtClean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Sets </a:t>
            </a:r>
            <a:r>
              <a:rPr lang="en-GB" sz="2000" dirty="0" err="1" smtClean="0">
                <a:solidFill>
                  <a:srgbClr val="010000"/>
                </a:solidFill>
                <a:latin typeface="Calibri"/>
              </a:rPr>
              <a:t>wexp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=‘&lt;</a:t>
            </a:r>
            <a:r>
              <a:rPr lang="en-GB" sz="2000" i="1" dirty="0" smtClean="0">
                <a:solidFill>
                  <a:srgbClr val="010000"/>
                </a:solidFill>
                <a:latin typeface="Calibri"/>
              </a:rPr>
              <a:t>processing macro</a:t>
            </a:r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&gt;’ to produce a pure shift spectrum</a:t>
            </a: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     	when “au” is used for acquisition</a:t>
            </a: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Saving of results is left to user</a:t>
            </a:r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r>
              <a:rPr lang="en-GB" sz="2000" dirty="0" smtClean="0">
                <a:solidFill>
                  <a:srgbClr val="010000"/>
                </a:solidFill>
              </a:rPr>
              <a:t>	</a:t>
            </a:r>
          </a:p>
          <a:p>
            <a:r>
              <a:rPr lang="en-GB" sz="2000" dirty="0">
                <a:solidFill>
                  <a:srgbClr val="010000"/>
                </a:solidFill>
              </a:rPr>
              <a:t>	</a:t>
            </a:r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endParaRPr lang="en-GB" sz="2000" dirty="0">
              <a:solidFill>
                <a:srgbClr val="010000"/>
              </a:solidFill>
              <a:latin typeface="Calibri"/>
            </a:endParaRPr>
          </a:p>
          <a:p>
            <a:r>
              <a:rPr kumimoji="0" lang="en-GB" sz="2000" dirty="0" smtClean="0">
                <a:solidFill>
                  <a:srgbClr val="010000"/>
                </a:solidFill>
                <a:latin typeface="Calibri"/>
              </a:rPr>
              <a:t>	</a:t>
            </a:r>
            <a:endParaRPr kumimoji="0" lang="en-GB" sz="2000" dirty="0">
              <a:solidFill>
                <a:srgbClr val="010000"/>
              </a:solidFill>
              <a:latin typeface="Calibri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96838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010000"/>
                </a:solidFill>
              </a:rPr>
              <a:t>UoM</a:t>
            </a:r>
            <a:r>
              <a:rPr lang="en-GB" sz="2000" b="1" dirty="0">
                <a:solidFill>
                  <a:srgbClr val="010000"/>
                </a:solidFill>
              </a:rPr>
              <a:t> package: s</a:t>
            </a:r>
            <a:r>
              <a:rPr lang="en-GB" sz="2000" b="1" dirty="0" smtClean="0">
                <a:solidFill>
                  <a:srgbClr val="010000"/>
                </a:solidFill>
              </a:rPr>
              <a:t>etup macros</a:t>
            </a:r>
            <a:endParaRPr lang="en-GB" sz="2000" b="1" dirty="0">
              <a:solidFill>
                <a:srgbClr val="01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9D3E-A5E7-49D0-9B4A-1F234ECA3B3B}" type="slidenum">
              <a:rPr lang="en-GB" smtClean="0"/>
              <a:t>9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595313"/>
            <a:ext cx="914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5825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27542</TotalTime>
  <Words>1354</Words>
  <Application>Microsoft Macintosh PowerPoint</Application>
  <PresentationFormat>On-screen Show (4:3)</PresentationFormat>
  <Paragraphs>892</Paragraphs>
  <Slides>39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Pinelopi</dc:creator>
  <cp:lastModifiedBy>Mathias Nilsson</cp:lastModifiedBy>
  <cp:revision>392</cp:revision>
  <cp:lastPrinted>2017-09-07T11:54:18Z</cp:lastPrinted>
  <dcterms:created xsi:type="dcterms:W3CDTF">2017-05-30T15:27:25Z</dcterms:created>
  <dcterms:modified xsi:type="dcterms:W3CDTF">2017-09-12T07:56:35Z</dcterms:modified>
</cp:coreProperties>
</file>