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35" r:id="rId1"/>
  </p:sldMasterIdLst>
  <p:notesMasterIdLst>
    <p:notesMasterId r:id="rId56"/>
  </p:notesMasterIdLst>
  <p:handoutMasterIdLst>
    <p:handoutMasterId r:id="rId57"/>
  </p:handoutMasterIdLst>
  <p:sldIdLst>
    <p:sldId id="295" r:id="rId2"/>
    <p:sldId id="305" r:id="rId3"/>
    <p:sldId id="293" r:id="rId4"/>
    <p:sldId id="306" r:id="rId5"/>
    <p:sldId id="294" r:id="rId6"/>
    <p:sldId id="265" r:id="rId7"/>
    <p:sldId id="307" r:id="rId8"/>
    <p:sldId id="291" r:id="rId9"/>
    <p:sldId id="258" r:id="rId10"/>
    <p:sldId id="260" r:id="rId11"/>
    <p:sldId id="302" r:id="rId12"/>
    <p:sldId id="262" r:id="rId13"/>
    <p:sldId id="263" r:id="rId14"/>
    <p:sldId id="264" r:id="rId15"/>
    <p:sldId id="303" r:id="rId16"/>
    <p:sldId id="308" r:id="rId17"/>
    <p:sldId id="266" r:id="rId18"/>
    <p:sldId id="317" r:id="rId19"/>
    <p:sldId id="271" r:id="rId20"/>
    <p:sldId id="272" r:id="rId21"/>
    <p:sldId id="310" r:id="rId22"/>
    <p:sldId id="309" r:id="rId23"/>
    <p:sldId id="273" r:id="rId24"/>
    <p:sldId id="267" r:id="rId25"/>
    <p:sldId id="268" r:id="rId26"/>
    <p:sldId id="311" r:id="rId27"/>
    <p:sldId id="312" r:id="rId28"/>
    <p:sldId id="313" r:id="rId29"/>
    <p:sldId id="314" r:id="rId30"/>
    <p:sldId id="315" r:id="rId31"/>
    <p:sldId id="316" r:id="rId32"/>
    <p:sldId id="318" r:id="rId33"/>
    <p:sldId id="320" r:id="rId34"/>
    <p:sldId id="332" r:id="rId35"/>
    <p:sldId id="333" r:id="rId36"/>
    <p:sldId id="330" r:id="rId37"/>
    <p:sldId id="321" r:id="rId38"/>
    <p:sldId id="322" r:id="rId39"/>
    <p:sldId id="334" r:id="rId40"/>
    <p:sldId id="340" r:id="rId41"/>
    <p:sldId id="341" r:id="rId42"/>
    <p:sldId id="347" r:id="rId43"/>
    <p:sldId id="354" r:id="rId44"/>
    <p:sldId id="336" r:id="rId45"/>
    <p:sldId id="337" r:id="rId46"/>
    <p:sldId id="338" r:id="rId47"/>
    <p:sldId id="342" r:id="rId48"/>
    <p:sldId id="348" r:id="rId49"/>
    <p:sldId id="344" r:id="rId50"/>
    <p:sldId id="345" r:id="rId51"/>
    <p:sldId id="346" r:id="rId52"/>
    <p:sldId id="349" r:id="rId53"/>
    <p:sldId id="352" r:id="rId54"/>
    <p:sldId id="350" r:id="rId55"/>
  </p:sldIdLst>
  <p:sldSz cx="9144000" cy="5143500" type="screen16x9"/>
  <p:notesSz cx="9144000" cy="6858000"/>
  <p:defaultTextStyle>
    <a:defPPr>
      <a:defRPr lang="en-US"/>
    </a:defPPr>
    <a:lvl1pPr algn="r" rtl="0" eaLnBrk="0" fontAlgn="base" hangingPunct="0">
      <a:spcBef>
        <a:spcPct val="0"/>
      </a:spcBef>
      <a:spcAft>
        <a:spcPct val="0"/>
      </a:spcAft>
      <a:defRPr kumimoji="1" kern="1200">
        <a:solidFill>
          <a:schemeClr val="tx1"/>
        </a:solidFill>
        <a:latin typeface="Times New Roman" charset="0"/>
        <a:ea typeface="+mn-ea"/>
        <a:cs typeface="+mn-cs"/>
      </a:defRPr>
    </a:lvl1pPr>
    <a:lvl2pPr marL="457200" algn="r" rtl="0" eaLnBrk="0" fontAlgn="base" hangingPunct="0">
      <a:spcBef>
        <a:spcPct val="0"/>
      </a:spcBef>
      <a:spcAft>
        <a:spcPct val="0"/>
      </a:spcAft>
      <a:defRPr kumimoji="1" kern="1200">
        <a:solidFill>
          <a:schemeClr val="tx1"/>
        </a:solidFill>
        <a:latin typeface="Times New Roman" charset="0"/>
        <a:ea typeface="+mn-ea"/>
        <a:cs typeface="+mn-cs"/>
      </a:defRPr>
    </a:lvl2pPr>
    <a:lvl3pPr marL="914400" algn="r" rtl="0" eaLnBrk="0" fontAlgn="base" hangingPunct="0">
      <a:spcBef>
        <a:spcPct val="0"/>
      </a:spcBef>
      <a:spcAft>
        <a:spcPct val="0"/>
      </a:spcAft>
      <a:defRPr kumimoji="1" kern="1200">
        <a:solidFill>
          <a:schemeClr val="tx1"/>
        </a:solidFill>
        <a:latin typeface="Times New Roman" charset="0"/>
        <a:ea typeface="+mn-ea"/>
        <a:cs typeface="+mn-cs"/>
      </a:defRPr>
    </a:lvl3pPr>
    <a:lvl4pPr marL="1371600" algn="r" rtl="0" eaLnBrk="0" fontAlgn="base" hangingPunct="0">
      <a:spcBef>
        <a:spcPct val="0"/>
      </a:spcBef>
      <a:spcAft>
        <a:spcPct val="0"/>
      </a:spcAft>
      <a:defRPr kumimoji="1" kern="1200">
        <a:solidFill>
          <a:schemeClr val="tx1"/>
        </a:solidFill>
        <a:latin typeface="Times New Roman" charset="0"/>
        <a:ea typeface="+mn-ea"/>
        <a:cs typeface="+mn-cs"/>
      </a:defRPr>
    </a:lvl4pPr>
    <a:lvl5pPr marL="1828800" algn="r" rtl="0" eaLnBrk="0" fontAlgn="base" hangingPunct="0">
      <a:spcBef>
        <a:spcPct val="0"/>
      </a:spcBef>
      <a:spcAft>
        <a:spcPct val="0"/>
      </a:spcAft>
      <a:defRPr kumimoji="1" kern="1200">
        <a:solidFill>
          <a:schemeClr val="tx1"/>
        </a:solidFill>
        <a:latin typeface="Times New Roman" charset="0"/>
        <a:ea typeface="+mn-ea"/>
        <a:cs typeface="+mn-cs"/>
      </a:defRPr>
    </a:lvl5pPr>
    <a:lvl6pPr marL="2286000" algn="l" defTabSz="457200" rtl="0" eaLnBrk="1" latinLnBrk="0" hangingPunct="1">
      <a:defRPr kumimoji="1" kern="1200">
        <a:solidFill>
          <a:schemeClr val="tx1"/>
        </a:solidFill>
        <a:latin typeface="Times New Roman" charset="0"/>
        <a:ea typeface="+mn-ea"/>
        <a:cs typeface="+mn-cs"/>
      </a:defRPr>
    </a:lvl6pPr>
    <a:lvl7pPr marL="2743200" algn="l" defTabSz="457200" rtl="0" eaLnBrk="1" latinLnBrk="0" hangingPunct="1">
      <a:defRPr kumimoji="1" kern="1200">
        <a:solidFill>
          <a:schemeClr val="tx1"/>
        </a:solidFill>
        <a:latin typeface="Times New Roman" charset="0"/>
        <a:ea typeface="+mn-ea"/>
        <a:cs typeface="+mn-cs"/>
      </a:defRPr>
    </a:lvl7pPr>
    <a:lvl8pPr marL="3200400" algn="l" defTabSz="457200" rtl="0" eaLnBrk="1" latinLnBrk="0" hangingPunct="1">
      <a:defRPr kumimoji="1" kern="1200">
        <a:solidFill>
          <a:schemeClr val="tx1"/>
        </a:solidFill>
        <a:latin typeface="Times New Roman" charset="0"/>
        <a:ea typeface="+mn-ea"/>
        <a:cs typeface="+mn-cs"/>
      </a:defRPr>
    </a:lvl8pPr>
    <a:lvl9pPr marL="3657600" algn="l" defTabSz="457200" rtl="0" eaLnBrk="1" latinLnBrk="0" hangingPunct="1">
      <a:defRPr kumimoji="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009999"/>
    <a:srgbClr val="62B661"/>
    <a:srgbClr val="80C080"/>
    <a:srgbClr val="A0FFA0"/>
    <a:srgbClr val="B253B4"/>
    <a:srgbClr val="30BDC2"/>
    <a:srgbClr val="7DC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253" autoAdjust="0"/>
  </p:normalViewPr>
  <p:slideViewPr>
    <p:cSldViewPr snapToGrid="0" snapToObjects="1" showGuides="1">
      <p:cViewPr>
        <p:scale>
          <a:sx n="150" d="100"/>
          <a:sy n="150" d="100"/>
        </p:scale>
        <p:origin x="-176" y="-408"/>
      </p:cViewPr>
      <p:guideLst>
        <p:guide orient="horz" pos="2029"/>
        <p:guide pos="4446"/>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pro%20HD:Users:gam:Documents:WP:Talks:RSC%20Historical%20Group%2019iii14:NMR%20field%20vs%20date.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pro%20HD:Users:gam:Documents:WP:Talks:RSC%20Historical%20Group%2019iii14:NMR%20field%20vs%20d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820202971999"/>
          <c:y val="0.0517836080585692"/>
          <c:w val="0.736568830937313"/>
          <c:h val="0.693613652320132"/>
        </c:manualLayout>
      </c:layout>
      <c:scatterChart>
        <c:scatterStyle val="lineMarker"/>
        <c:varyColors val="0"/>
        <c:ser>
          <c:idx val="0"/>
          <c:order val="0"/>
          <c:spPr>
            <a:ln w="47625">
              <a:noFill/>
            </a:ln>
          </c:spPr>
          <c:marker>
            <c:symbol val="circle"/>
            <c:size val="9"/>
            <c:spPr>
              <a:solidFill>
                <a:schemeClr val="tx1"/>
              </a:solidFill>
              <a:ln>
                <a:solidFill>
                  <a:schemeClr val="tx1"/>
                </a:solidFill>
              </a:ln>
            </c:spPr>
          </c:marker>
          <c:xVal>
            <c:numRef>
              <c:f>Sheet1!$B$1:$B$17</c:f>
              <c:numCache>
                <c:formatCode>General</c:formatCode>
                <c:ptCount val="17"/>
                <c:pt idx="0">
                  <c:v>1953.0</c:v>
                </c:pt>
                <c:pt idx="1">
                  <c:v>1955.0</c:v>
                </c:pt>
                <c:pt idx="2">
                  <c:v>1958.0</c:v>
                </c:pt>
                <c:pt idx="3">
                  <c:v>1962.0</c:v>
                </c:pt>
                <c:pt idx="4">
                  <c:v>1964.0</c:v>
                </c:pt>
                <c:pt idx="5">
                  <c:v>1966.0</c:v>
                </c:pt>
                <c:pt idx="6">
                  <c:v>1969.0</c:v>
                </c:pt>
                <c:pt idx="7">
                  <c:v>1971.0</c:v>
                </c:pt>
                <c:pt idx="8">
                  <c:v>1974.0</c:v>
                </c:pt>
                <c:pt idx="9">
                  <c:v>1976.0</c:v>
                </c:pt>
                <c:pt idx="10">
                  <c:v>1978.0</c:v>
                </c:pt>
                <c:pt idx="11">
                  <c:v>1979.0</c:v>
                </c:pt>
                <c:pt idx="12">
                  <c:v>1987.0</c:v>
                </c:pt>
                <c:pt idx="13">
                  <c:v>1993.0</c:v>
                </c:pt>
                <c:pt idx="14">
                  <c:v>1995.0</c:v>
                </c:pt>
                <c:pt idx="15">
                  <c:v>2000.0</c:v>
                </c:pt>
                <c:pt idx="16">
                  <c:v>2010.0</c:v>
                </c:pt>
              </c:numCache>
            </c:numRef>
          </c:xVal>
          <c:yVal>
            <c:numRef>
              <c:f>Sheet1!$C$1:$C$17</c:f>
              <c:numCache>
                <c:formatCode>General</c:formatCode>
                <c:ptCount val="17"/>
                <c:pt idx="0">
                  <c:v>30.0</c:v>
                </c:pt>
                <c:pt idx="1">
                  <c:v>40.0</c:v>
                </c:pt>
                <c:pt idx="2">
                  <c:v>60.0</c:v>
                </c:pt>
                <c:pt idx="3">
                  <c:v>100.0</c:v>
                </c:pt>
                <c:pt idx="4">
                  <c:v>200.0</c:v>
                </c:pt>
                <c:pt idx="5">
                  <c:v>220.0</c:v>
                </c:pt>
                <c:pt idx="6">
                  <c:v>270.0</c:v>
                </c:pt>
                <c:pt idx="7">
                  <c:v>300.0</c:v>
                </c:pt>
                <c:pt idx="8">
                  <c:v>360.0</c:v>
                </c:pt>
                <c:pt idx="9">
                  <c:v>400.0</c:v>
                </c:pt>
                <c:pt idx="10">
                  <c:v>470.0</c:v>
                </c:pt>
                <c:pt idx="11">
                  <c:v>500.0</c:v>
                </c:pt>
                <c:pt idx="12">
                  <c:v>600.0</c:v>
                </c:pt>
                <c:pt idx="13">
                  <c:v>750.0</c:v>
                </c:pt>
                <c:pt idx="14">
                  <c:v>800.0</c:v>
                </c:pt>
                <c:pt idx="15">
                  <c:v>900.0</c:v>
                </c:pt>
                <c:pt idx="16">
                  <c:v>1000.0</c:v>
                </c:pt>
              </c:numCache>
            </c:numRef>
          </c:yVal>
          <c:smooth val="0"/>
        </c:ser>
        <c:dLbls>
          <c:showLegendKey val="0"/>
          <c:showVal val="0"/>
          <c:showCatName val="0"/>
          <c:showSerName val="0"/>
          <c:showPercent val="0"/>
          <c:showBubbleSize val="0"/>
        </c:dLbls>
        <c:axId val="2080446904"/>
        <c:axId val="2080449048"/>
      </c:scatterChart>
      <c:valAx>
        <c:axId val="2080446904"/>
        <c:scaling>
          <c:orientation val="minMax"/>
        </c:scaling>
        <c:delete val="0"/>
        <c:axPos val="b"/>
        <c:numFmt formatCode="General" sourceLinked="1"/>
        <c:majorTickMark val="out"/>
        <c:minorTickMark val="none"/>
        <c:tickLblPos val="nextTo"/>
        <c:spPr>
          <a:ln w="25400">
            <a:solidFill>
              <a:schemeClr val="tx1"/>
            </a:solidFill>
          </a:ln>
        </c:spPr>
        <c:txPr>
          <a:bodyPr/>
          <a:lstStyle/>
          <a:p>
            <a:pPr>
              <a:defRPr sz="1600">
                <a:latin typeface="Times"/>
              </a:defRPr>
            </a:pPr>
            <a:endParaRPr lang="en-US"/>
          </a:p>
        </c:txPr>
        <c:crossAx val="2080449048"/>
        <c:crosses val="autoZero"/>
        <c:crossBetween val="midCat"/>
      </c:valAx>
      <c:valAx>
        <c:axId val="2080449048"/>
        <c:scaling>
          <c:orientation val="minMax"/>
          <c:max val="1100.0"/>
          <c:min val="0.0"/>
        </c:scaling>
        <c:delete val="0"/>
        <c:axPos val="l"/>
        <c:majorGridlines>
          <c:spPr>
            <a:ln>
              <a:noFill/>
            </a:ln>
          </c:spPr>
        </c:majorGridlines>
        <c:numFmt formatCode="General" sourceLinked="1"/>
        <c:majorTickMark val="out"/>
        <c:minorTickMark val="none"/>
        <c:tickLblPos val="nextTo"/>
        <c:spPr>
          <a:ln w="25400">
            <a:solidFill>
              <a:schemeClr val="tx1"/>
            </a:solidFill>
          </a:ln>
        </c:spPr>
        <c:txPr>
          <a:bodyPr/>
          <a:lstStyle/>
          <a:p>
            <a:pPr>
              <a:defRPr sz="1600">
                <a:latin typeface="Times"/>
              </a:defRPr>
            </a:pPr>
            <a:endParaRPr lang="en-US"/>
          </a:p>
        </c:txPr>
        <c:crossAx val="2080446904"/>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751514788955"/>
          <c:y val="0.0390150252665529"/>
          <c:w val="0.860880308170887"/>
          <c:h val="0.848215518141082"/>
        </c:manualLayout>
      </c:layout>
      <c:scatterChart>
        <c:scatterStyle val="lineMarker"/>
        <c:varyColors val="0"/>
        <c:ser>
          <c:idx val="0"/>
          <c:order val="0"/>
          <c:spPr>
            <a:ln w="47625">
              <a:noFill/>
            </a:ln>
          </c:spPr>
          <c:marker>
            <c:symbol val="circle"/>
            <c:size val="9"/>
            <c:spPr>
              <a:solidFill>
                <a:schemeClr val="tx1"/>
              </a:solidFill>
              <a:ln>
                <a:solidFill>
                  <a:schemeClr val="tx1"/>
                </a:solidFill>
              </a:ln>
            </c:spPr>
          </c:marker>
          <c:xVal>
            <c:numRef>
              <c:f>Sheet1!$B$1:$B$17</c:f>
              <c:numCache>
                <c:formatCode>General</c:formatCode>
                <c:ptCount val="17"/>
                <c:pt idx="0">
                  <c:v>1953.0</c:v>
                </c:pt>
                <c:pt idx="1">
                  <c:v>1955.0</c:v>
                </c:pt>
                <c:pt idx="2">
                  <c:v>1958.0</c:v>
                </c:pt>
                <c:pt idx="3">
                  <c:v>1962.0</c:v>
                </c:pt>
                <c:pt idx="4">
                  <c:v>1964.0</c:v>
                </c:pt>
                <c:pt idx="5">
                  <c:v>1966.0</c:v>
                </c:pt>
                <c:pt idx="6">
                  <c:v>1969.0</c:v>
                </c:pt>
                <c:pt idx="7">
                  <c:v>1971.0</c:v>
                </c:pt>
                <c:pt idx="8">
                  <c:v>1974.0</c:v>
                </c:pt>
                <c:pt idx="9">
                  <c:v>1976.0</c:v>
                </c:pt>
                <c:pt idx="10">
                  <c:v>1978.0</c:v>
                </c:pt>
                <c:pt idx="11">
                  <c:v>1979.0</c:v>
                </c:pt>
                <c:pt idx="12">
                  <c:v>1987.0</c:v>
                </c:pt>
                <c:pt idx="13">
                  <c:v>1993.0</c:v>
                </c:pt>
                <c:pt idx="14">
                  <c:v>1995.0</c:v>
                </c:pt>
                <c:pt idx="15">
                  <c:v>2000.0</c:v>
                </c:pt>
                <c:pt idx="16">
                  <c:v>2010.0</c:v>
                </c:pt>
              </c:numCache>
            </c:numRef>
          </c:xVal>
          <c:yVal>
            <c:numRef>
              <c:f>Sheet1!$C$1:$C$17</c:f>
              <c:numCache>
                <c:formatCode>General</c:formatCode>
                <c:ptCount val="17"/>
                <c:pt idx="0">
                  <c:v>30.0</c:v>
                </c:pt>
                <c:pt idx="1">
                  <c:v>40.0</c:v>
                </c:pt>
                <c:pt idx="2">
                  <c:v>60.0</c:v>
                </c:pt>
                <c:pt idx="3">
                  <c:v>100.0</c:v>
                </c:pt>
                <c:pt idx="4">
                  <c:v>200.0</c:v>
                </c:pt>
                <c:pt idx="5">
                  <c:v>220.0</c:v>
                </c:pt>
                <c:pt idx="6">
                  <c:v>270.0</c:v>
                </c:pt>
                <c:pt idx="7">
                  <c:v>300.0</c:v>
                </c:pt>
                <c:pt idx="8">
                  <c:v>360.0</c:v>
                </c:pt>
                <c:pt idx="9">
                  <c:v>400.0</c:v>
                </c:pt>
                <c:pt idx="10">
                  <c:v>470.0</c:v>
                </c:pt>
                <c:pt idx="11">
                  <c:v>500.0</c:v>
                </c:pt>
                <c:pt idx="12">
                  <c:v>600.0</c:v>
                </c:pt>
                <c:pt idx="13">
                  <c:v>750.0</c:v>
                </c:pt>
                <c:pt idx="14">
                  <c:v>800.0</c:v>
                </c:pt>
                <c:pt idx="15">
                  <c:v>900.0</c:v>
                </c:pt>
                <c:pt idx="16">
                  <c:v>1000.0</c:v>
                </c:pt>
              </c:numCache>
            </c:numRef>
          </c:yVal>
          <c:smooth val="0"/>
        </c:ser>
        <c:dLbls>
          <c:showLegendKey val="0"/>
          <c:showVal val="0"/>
          <c:showCatName val="0"/>
          <c:showSerName val="0"/>
          <c:showPercent val="0"/>
          <c:showBubbleSize val="0"/>
        </c:dLbls>
        <c:axId val="-2039320792"/>
        <c:axId val="-2109198840"/>
      </c:scatterChart>
      <c:valAx>
        <c:axId val="-2039320792"/>
        <c:scaling>
          <c:orientation val="minMax"/>
        </c:scaling>
        <c:delete val="0"/>
        <c:axPos val="b"/>
        <c:numFmt formatCode="General" sourceLinked="1"/>
        <c:majorTickMark val="out"/>
        <c:minorTickMark val="none"/>
        <c:tickLblPos val="nextTo"/>
        <c:spPr>
          <a:ln w="25400">
            <a:solidFill>
              <a:schemeClr val="tx1"/>
            </a:solidFill>
          </a:ln>
        </c:spPr>
        <c:txPr>
          <a:bodyPr/>
          <a:lstStyle/>
          <a:p>
            <a:pPr>
              <a:defRPr sz="1600">
                <a:latin typeface="Times"/>
              </a:defRPr>
            </a:pPr>
            <a:endParaRPr lang="en-US"/>
          </a:p>
        </c:txPr>
        <c:crossAx val="-2109198840"/>
        <c:crosses val="autoZero"/>
        <c:crossBetween val="midCat"/>
      </c:valAx>
      <c:valAx>
        <c:axId val="-2109198840"/>
        <c:scaling>
          <c:logBase val="10.0"/>
          <c:orientation val="minMax"/>
          <c:min val="10.0"/>
        </c:scaling>
        <c:delete val="0"/>
        <c:axPos val="l"/>
        <c:majorGridlines>
          <c:spPr>
            <a:ln>
              <a:noFill/>
            </a:ln>
          </c:spPr>
        </c:majorGridlines>
        <c:numFmt formatCode="General" sourceLinked="1"/>
        <c:majorTickMark val="out"/>
        <c:minorTickMark val="none"/>
        <c:tickLblPos val="nextTo"/>
        <c:spPr>
          <a:ln w="25400">
            <a:solidFill>
              <a:schemeClr val="tx1"/>
            </a:solidFill>
          </a:ln>
        </c:spPr>
        <c:txPr>
          <a:bodyPr/>
          <a:lstStyle/>
          <a:p>
            <a:pPr>
              <a:defRPr sz="1600">
                <a:latin typeface="Times"/>
              </a:defRPr>
            </a:pPr>
            <a:endParaRPr lang="en-US"/>
          </a:p>
        </c:txPr>
        <c:crossAx val="-2039320792"/>
        <c:crosses val="autoZero"/>
        <c:crossBetween val="midCat"/>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435910C-BC81-9445-9822-C6EE4F75308E}" type="datetimeFigureOut">
              <a:rPr lang="en-US" smtClean="0"/>
              <a:t>28/06/2018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19C72A9-D884-454B-B0C5-2EB10AE2C30F}" type="slidenum">
              <a:rPr lang="en-US" smtClean="0"/>
              <a:t>‹#›</a:t>
            </a:fld>
            <a:endParaRPr lang="en-US"/>
          </a:p>
        </p:txBody>
      </p:sp>
    </p:spTree>
    <p:extLst>
      <p:ext uri="{BB962C8B-B14F-4D97-AF65-F5344CB8AC3E}">
        <p14:creationId xmlns:p14="http://schemas.microsoft.com/office/powerpoint/2010/main" val="1879217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15916B1-258F-814C-BE22-072BC48C8F75}" type="datetimeFigureOut">
              <a:rPr lang="en-US" smtClean="0"/>
              <a:t>28/06/2018</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6EF82A7-BB93-3C40-B557-33984DC6DFA2}" type="slidenum">
              <a:rPr lang="en-US" smtClean="0"/>
              <a:t>‹#›</a:t>
            </a:fld>
            <a:endParaRPr lang="en-US"/>
          </a:p>
        </p:txBody>
      </p:sp>
    </p:spTree>
    <p:extLst>
      <p:ext uri="{BB962C8B-B14F-4D97-AF65-F5344CB8AC3E}">
        <p14:creationId xmlns:p14="http://schemas.microsoft.com/office/powerpoint/2010/main" val="1882784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Rot="1" noChangeAspect="1" noChangeArrowheads="1"/>
          </p:cNvSpPr>
          <p:nvPr>
            <p:ph type="sldImg"/>
          </p:nvPr>
        </p:nvSpPr>
        <p:spPr bwMode="auto">
          <a:xfrm>
            <a:off x="2287588" y="514350"/>
            <a:ext cx="4572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8819"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xfrm>
            <a:off x="2286000" y="514350"/>
            <a:ext cx="4572000" cy="2571750"/>
          </a:xfrm>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xfrm>
            <a:off x="2286000" y="514350"/>
            <a:ext cx="4572000" cy="2571750"/>
          </a:xfrm>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p:cNvSpPr>
          <p:nvPr>
            <p:ph type="sldImg"/>
          </p:nvPr>
        </p:nvSpPr>
        <p:spPr>
          <a:xfrm>
            <a:off x="2286000" y="514350"/>
            <a:ext cx="4572000" cy="2571750"/>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p:cNvSpPr>
          <p:nvPr>
            <p:ph type="sldImg"/>
          </p:nvPr>
        </p:nvSpPr>
        <p:spPr>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p:cNvSpPr>
          <p:nvPr>
            <p:ph type="sldImg"/>
          </p:nvPr>
        </p:nvSpPr>
        <p:spPr bwMode="auto">
          <a:xfrm>
            <a:off x="2287588" y="514350"/>
            <a:ext cx="4572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27011"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p:cNvSpPr>
          <p:nvPr>
            <p:ph type="sldImg"/>
          </p:nvPr>
        </p:nvSpPr>
        <p:spPr bwMode="auto">
          <a:xfrm>
            <a:off x="2287588" y="514350"/>
            <a:ext cx="4572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27011"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p:cNvSpPr>
          <p:nvPr>
            <p:ph type="sldImg"/>
          </p:nvPr>
        </p:nvSpPr>
        <p:spPr bwMode="auto">
          <a:xfrm>
            <a:off x="2287588" y="514350"/>
            <a:ext cx="4572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6227"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p:cNvSpPr>
          <p:nvPr>
            <p:ph type="sldImg"/>
          </p:nvPr>
        </p:nvSpPr>
        <p:spPr bwMode="auto">
          <a:xfrm>
            <a:off x="2287588" y="514350"/>
            <a:ext cx="4572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24963"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ChangeArrowheads="1"/>
          </p:cNvSpPr>
          <p:nvPr>
            <p:ph type="sldImg"/>
          </p:nvPr>
        </p:nvSpPr>
        <p:spPr bwMode="auto">
          <a:xfrm>
            <a:off x="2287588" y="514350"/>
            <a:ext cx="4572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20867"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ChangeArrowheads="1"/>
          </p:cNvSpPr>
          <p:nvPr>
            <p:ph type="sldImg"/>
          </p:nvPr>
        </p:nvSpPr>
        <p:spPr bwMode="auto">
          <a:xfrm>
            <a:off x="2287588" y="514350"/>
            <a:ext cx="4572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20867"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xfrm>
            <a:off x="2286000" y="514350"/>
            <a:ext cx="4572000" cy="2571750"/>
          </a:xfrm>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p:cNvSpPr>
          <p:nvPr>
            <p:ph type="sldImg"/>
          </p:nvPr>
        </p:nvSpPr>
        <p:spPr>
          <a:xfrm>
            <a:off x="2286000" y="514350"/>
            <a:ext cx="4572000" cy="2571750"/>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6112484-EB9A-7D44-BF1E-B4CA6E92AEDB}" type="datetimeFigureOut">
              <a:rPr lang="en-US" smtClean="0"/>
              <a:t>28/06/2018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546C8C1-ED7C-BF4C-A9B5-C0074FCA2EB7}" type="slidenum">
              <a:rPr lang="en-US" smtClean="0"/>
              <a:t>‹#›</a:t>
            </a:fld>
            <a:endParaRPr lang="en-US"/>
          </a:p>
        </p:txBody>
      </p:sp>
    </p:spTree>
    <p:extLst>
      <p:ext uri="{BB962C8B-B14F-4D97-AF65-F5344CB8AC3E}">
        <p14:creationId xmlns:p14="http://schemas.microsoft.com/office/powerpoint/2010/main" val="264045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6112484-EB9A-7D44-BF1E-B4CA6E92AEDB}" type="datetimeFigureOut">
              <a:rPr lang="en-US" smtClean="0"/>
              <a:t>28/06/2018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546C8C1-ED7C-BF4C-A9B5-C0074FCA2EB7}" type="slidenum">
              <a:rPr lang="en-US" smtClean="0"/>
              <a:t>‹#›</a:t>
            </a:fld>
            <a:endParaRPr lang="en-US"/>
          </a:p>
        </p:txBody>
      </p:sp>
    </p:spTree>
    <p:extLst>
      <p:ext uri="{BB962C8B-B14F-4D97-AF65-F5344CB8AC3E}">
        <p14:creationId xmlns:p14="http://schemas.microsoft.com/office/powerpoint/2010/main" val="63488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6112484-EB9A-7D44-BF1E-B4CA6E92AEDB}" type="datetimeFigureOut">
              <a:rPr lang="en-US" smtClean="0"/>
              <a:t>28/06/2018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546C8C1-ED7C-BF4C-A9B5-C0074FCA2EB7}" type="slidenum">
              <a:rPr lang="en-US" smtClean="0"/>
              <a:t>‹#›</a:t>
            </a:fld>
            <a:endParaRPr lang="en-US"/>
          </a:p>
        </p:txBody>
      </p:sp>
    </p:spTree>
    <p:extLst>
      <p:ext uri="{BB962C8B-B14F-4D97-AF65-F5344CB8AC3E}">
        <p14:creationId xmlns:p14="http://schemas.microsoft.com/office/powerpoint/2010/main" val="160393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6112484-EB9A-7D44-BF1E-B4CA6E92AEDB}" type="datetimeFigureOut">
              <a:rPr lang="en-US" smtClean="0"/>
              <a:t>28/06/2018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546C8C1-ED7C-BF4C-A9B5-C0074FCA2EB7}" type="slidenum">
              <a:rPr lang="en-US" smtClean="0"/>
              <a:t>‹#›</a:t>
            </a:fld>
            <a:endParaRPr lang="en-US"/>
          </a:p>
        </p:txBody>
      </p:sp>
    </p:spTree>
    <p:extLst>
      <p:ext uri="{BB962C8B-B14F-4D97-AF65-F5344CB8AC3E}">
        <p14:creationId xmlns:p14="http://schemas.microsoft.com/office/powerpoint/2010/main" val="297683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6112484-EB9A-7D44-BF1E-B4CA6E92AEDB}" type="datetimeFigureOut">
              <a:rPr lang="en-US" smtClean="0"/>
              <a:t>28/06/2018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546C8C1-ED7C-BF4C-A9B5-C0074FCA2EB7}" type="slidenum">
              <a:rPr lang="en-US" smtClean="0"/>
              <a:t>‹#›</a:t>
            </a:fld>
            <a:endParaRPr lang="en-US"/>
          </a:p>
        </p:txBody>
      </p:sp>
    </p:spTree>
    <p:extLst>
      <p:ext uri="{BB962C8B-B14F-4D97-AF65-F5344CB8AC3E}">
        <p14:creationId xmlns:p14="http://schemas.microsoft.com/office/powerpoint/2010/main" val="395858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A6112484-EB9A-7D44-BF1E-B4CA6E92AEDB}" type="datetimeFigureOut">
              <a:rPr lang="en-US" smtClean="0"/>
              <a:t>28/06/2018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546C8C1-ED7C-BF4C-A9B5-C0074FCA2EB7}" type="slidenum">
              <a:rPr lang="en-US" smtClean="0"/>
              <a:t>‹#›</a:t>
            </a:fld>
            <a:endParaRPr lang="en-US"/>
          </a:p>
        </p:txBody>
      </p:sp>
    </p:spTree>
    <p:extLst>
      <p:ext uri="{BB962C8B-B14F-4D97-AF65-F5344CB8AC3E}">
        <p14:creationId xmlns:p14="http://schemas.microsoft.com/office/powerpoint/2010/main" val="282683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A6112484-EB9A-7D44-BF1E-B4CA6E92AEDB}" type="datetimeFigureOut">
              <a:rPr lang="en-US" smtClean="0"/>
              <a:t>28/06/2018</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546C8C1-ED7C-BF4C-A9B5-C0074FCA2EB7}" type="slidenum">
              <a:rPr lang="en-US" smtClean="0"/>
              <a:t>‹#›</a:t>
            </a:fld>
            <a:endParaRPr lang="en-US"/>
          </a:p>
        </p:txBody>
      </p:sp>
    </p:spTree>
    <p:extLst>
      <p:ext uri="{BB962C8B-B14F-4D97-AF65-F5344CB8AC3E}">
        <p14:creationId xmlns:p14="http://schemas.microsoft.com/office/powerpoint/2010/main" val="87950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A6112484-EB9A-7D44-BF1E-B4CA6E92AEDB}" type="datetimeFigureOut">
              <a:rPr lang="en-US" smtClean="0"/>
              <a:t>28/06/2018</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546C8C1-ED7C-BF4C-A9B5-C0074FCA2EB7}" type="slidenum">
              <a:rPr lang="en-US" smtClean="0"/>
              <a:t>‹#›</a:t>
            </a:fld>
            <a:endParaRPr lang="en-US"/>
          </a:p>
        </p:txBody>
      </p:sp>
    </p:spTree>
    <p:extLst>
      <p:ext uri="{BB962C8B-B14F-4D97-AF65-F5344CB8AC3E}">
        <p14:creationId xmlns:p14="http://schemas.microsoft.com/office/powerpoint/2010/main" val="1254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A6112484-EB9A-7D44-BF1E-B4CA6E92AEDB}" type="datetimeFigureOut">
              <a:rPr lang="en-US" smtClean="0"/>
              <a:t>28/06/2018</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546C8C1-ED7C-BF4C-A9B5-C0074FCA2EB7}" type="slidenum">
              <a:rPr lang="en-US" smtClean="0"/>
              <a:t>‹#›</a:t>
            </a:fld>
            <a:endParaRPr lang="en-US"/>
          </a:p>
        </p:txBody>
      </p:sp>
    </p:spTree>
    <p:extLst>
      <p:ext uri="{BB962C8B-B14F-4D97-AF65-F5344CB8AC3E}">
        <p14:creationId xmlns:p14="http://schemas.microsoft.com/office/powerpoint/2010/main" val="145910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A6112484-EB9A-7D44-BF1E-B4CA6E92AEDB}" type="datetimeFigureOut">
              <a:rPr lang="en-US" smtClean="0"/>
              <a:t>28/06/2018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546C8C1-ED7C-BF4C-A9B5-C0074FCA2EB7}" type="slidenum">
              <a:rPr lang="en-US" smtClean="0"/>
              <a:t>‹#›</a:t>
            </a:fld>
            <a:endParaRPr lang="en-US"/>
          </a:p>
        </p:txBody>
      </p:sp>
    </p:spTree>
    <p:extLst>
      <p:ext uri="{BB962C8B-B14F-4D97-AF65-F5344CB8AC3E}">
        <p14:creationId xmlns:p14="http://schemas.microsoft.com/office/powerpoint/2010/main" val="959355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A6112484-EB9A-7D44-BF1E-B4CA6E92AEDB}" type="datetimeFigureOut">
              <a:rPr lang="en-US" smtClean="0"/>
              <a:t>28/06/2018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546C8C1-ED7C-BF4C-A9B5-C0074FCA2EB7}" type="slidenum">
              <a:rPr lang="en-US" smtClean="0"/>
              <a:t>‹#›</a:t>
            </a:fld>
            <a:endParaRPr lang="en-US"/>
          </a:p>
        </p:txBody>
      </p:sp>
    </p:spTree>
    <p:extLst>
      <p:ext uri="{BB962C8B-B14F-4D97-AF65-F5344CB8AC3E}">
        <p14:creationId xmlns:p14="http://schemas.microsoft.com/office/powerpoint/2010/main" val="25915934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16216" y="4767263"/>
            <a:ext cx="2133600" cy="273844"/>
          </a:xfrm>
          <a:prstGeom prst="rect">
            <a:avLst/>
          </a:prstGeom>
        </p:spPr>
        <p:txBody>
          <a:bodyPr vert="horz" lIns="91440" tIns="45720" rIns="91440" bIns="45720" rtlCol="0" anchor="ctr"/>
          <a:lstStyle>
            <a:lvl1pPr algn="r">
              <a:defRPr sz="1800">
                <a:solidFill>
                  <a:srgbClr val="336699"/>
                </a:solidFill>
              </a:defRPr>
            </a:lvl1pPr>
          </a:lstStyle>
          <a:p>
            <a:fld id="{E546C8C1-ED7C-BF4C-A9B5-C0074FCA2EB7}" type="slidenum">
              <a:rPr lang="en-US" smtClean="0"/>
              <a:pPr/>
              <a:t>‹#›</a:t>
            </a:fld>
            <a:r>
              <a:rPr lang="en-US" smtClean="0"/>
              <a:t>/38</a:t>
            </a:r>
            <a:endParaRPr lang="en-US" dirty="0"/>
          </a:p>
        </p:txBody>
      </p:sp>
    </p:spTree>
    <p:extLst>
      <p:ext uri="{BB962C8B-B14F-4D97-AF65-F5344CB8AC3E}">
        <p14:creationId xmlns:p14="http://schemas.microsoft.com/office/powerpoint/2010/main" val="306713160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3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emf"/><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 Id="rId3"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emf"/><Relationship Id="rId3" Type="http://schemas.openxmlformats.org/officeDocument/2006/relationships/image" Target="../media/image5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 Id="rId3"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 Id="rId3" Type="http://schemas.openxmlformats.org/officeDocument/2006/relationships/image" Target="../media/image7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2.tiff"/></Relationships>
</file>

<file path=ppt/slides/_rels/slide54.xml.rels><?xml version="1.0" encoding="UTF-8" standalone="yes"?>
<Relationships xmlns="http://schemas.openxmlformats.org/package/2006/relationships"><Relationship Id="rId11" Type="http://schemas.openxmlformats.org/officeDocument/2006/relationships/image" Target="../media/image81.jpeg"/><Relationship Id="rId12"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73.png"/><Relationship Id="rId4" Type="http://schemas.openxmlformats.org/officeDocument/2006/relationships/image" Target="../media/image74.jpe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jpeg"/><Relationship Id="rId8" Type="http://schemas.openxmlformats.org/officeDocument/2006/relationships/image" Target="../media/image78.png"/><Relationship Id="rId9" Type="http://schemas.openxmlformats.org/officeDocument/2006/relationships/image" Target="../media/image79.gif"/><Relationship Id="rId10" Type="http://schemas.openxmlformats.org/officeDocument/2006/relationships/image" Target="../media/image8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00063" y="1003659"/>
            <a:ext cx="8382000" cy="579635"/>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800" b="1" dirty="0" smtClean="0">
                <a:solidFill>
                  <a:srgbClr val="000000"/>
                </a:solidFill>
                <a:latin typeface="Times" charset="0"/>
              </a:rPr>
              <a:t>Pure Shift NMR</a:t>
            </a:r>
          </a:p>
        </p:txBody>
      </p:sp>
      <p:sp>
        <p:nvSpPr>
          <p:cNvPr id="5" name="TextBox 4"/>
          <p:cNvSpPr txBox="1"/>
          <p:nvPr/>
        </p:nvSpPr>
        <p:spPr>
          <a:xfrm>
            <a:off x="2686050" y="4531262"/>
            <a:ext cx="6378670" cy="528350"/>
          </a:xfrm>
          <a:prstGeom prst="rect">
            <a:avLst/>
          </a:prstGeom>
          <a:noFill/>
        </p:spPr>
        <p:txBody>
          <a:bodyPr wrap="square" rtlCol="0" anchor="ctr">
            <a:spAutoFit/>
          </a:bodyPr>
          <a:lstStyle/>
          <a:p>
            <a:pPr lvl="2">
              <a:lnSpc>
                <a:spcPct val="150000"/>
              </a:lnSpc>
            </a:pPr>
            <a:r>
              <a:rPr lang="en-GB" sz="2000" dirty="0" smtClean="0"/>
              <a:t>Tutorial, EUROMAR 2018</a:t>
            </a:r>
            <a:endParaRPr lang="en-GB" sz="2000" dirty="0"/>
          </a:p>
        </p:txBody>
      </p:sp>
      <p:pic>
        <p:nvPicPr>
          <p:cNvPr id="6" name="Picture 3" descr="TUOM_4COL_cropped_300"/>
          <p:cNvPicPr>
            <a:picLocks noChangeAspect="1" noChangeArrowheads="1"/>
          </p:cNvPicPr>
          <p:nvPr/>
        </p:nvPicPr>
        <p:blipFill>
          <a:blip r:embed="rId2"/>
          <a:srcRect/>
          <a:stretch>
            <a:fillRect/>
          </a:stretch>
        </p:blipFill>
        <p:spPr bwMode="auto">
          <a:xfrm>
            <a:off x="0" y="0"/>
            <a:ext cx="2266950" cy="1947863"/>
          </a:xfrm>
          <a:prstGeom prst="rect">
            <a:avLst/>
          </a:prstGeom>
          <a:noFill/>
          <a:ln w="9525">
            <a:noFill/>
            <a:miter lim="800000"/>
            <a:headEnd/>
            <a:tailEnd/>
          </a:ln>
        </p:spPr>
      </p:pic>
      <p:sp>
        <p:nvSpPr>
          <p:cNvPr id="7" name="TextBox 6"/>
          <p:cNvSpPr txBox="1"/>
          <p:nvPr/>
        </p:nvSpPr>
        <p:spPr>
          <a:xfrm>
            <a:off x="3147699" y="2159000"/>
            <a:ext cx="3086727" cy="1707134"/>
          </a:xfrm>
          <a:prstGeom prst="rect">
            <a:avLst/>
          </a:prstGeom>
          <a:noFill/>
        </p:spPr>
        <p:txBody>
          <a:bodyPr wrap="none" rtlCol="0">
            <a:spAutoFit/>
          </a:bodyPr>
          <a:lstStyle/>
          <a:p>
            <a:pPr algn="ctr">
              <a:lnSpc>
                <a:spcPct val="120000"/>
              </a:lnSpc>
            </a:pPr>
            <a:r>
              <a:rPr lang="en-GB" sz="2800" kern="1200" dirty="0">
                <a:solidFill>
                  <a:schemeClr val="tx2"/>
                </a:solidFill>
              </a:rPr>
              <a:t>Gareth </a:t>
            </a:r>
            <a:r>
              <a:rPr lang="en-GB" sz="2800" kern="1200" dirty="0" smtClean="0">
                <a:solidFill>
                  <a:schemeClr val="tx2"/>
                </a:solidFill>
              </a:rPr>
              <a:t>Morris</a:t>
            </a:r>
            <a:endParaRPr lang="en-GB" sz="2800" kern="1200" dirty="0">
              <a:solidFill>
                <a:schemeClr val="tx2"/>
              </a:solidFill>
            </a:endParaRPr>
          </a:p>
          <a:p>
            <a:pPr algn="ctr">
              <a:lnSpc>
                <a:spcPct val="120000"/>
              </a:lnSpc>
            </a:pPr>
            <a:endParaRPr lang="en-GB" sz="2000" kern="1200" dirty="0" smtClean="0">
              <a:solidFill>
                <a:schemeClr val="tx2"/>
              </a:solidFill>
            </a:endParaRPr>
          </a:p>
          <a:p>
            <a:pPr algn="ctr">
              <a:lnSpc>
                <a:spcPct val="120000"/>
              </a:lnSpc>
            </a:pPr>
            <a:r>
              <a:rPr lang="en-GB" sz="2000" b="1" kern="1200" dirty="0" smtClean="0">
                <a:solidFill>
                  <a:schemeClr val="tx2"/>
                </a:solidFill>
              </a:rPr>
              <a:t>NMR Methodology Group</a:t>
            </a:r>
          </a:p>
          <a:p>
            <a:pPr algn="ctr">
              <a:lnSpc>
                <a:spcPct val="120000"/>
              </a:lnSpc>
            </a:pPr>
            <a:r>
              <a:rPr lang="en-GB" sz="2000" b="1" kern="1200" dirty="0" smtClean="0">
                <a:solidFill>
                  <a:schemeClr val="tx2"/>
                </a:solidFill>
              </a:rPr>
              <a:t>University of Manchester</a:t>
            </a:r>
          </a:p>
        </p:txBody>
      </p:sp>
    </p:spTree>
    <p:extLst>
      <p:ext uri="{BB962C8B-B14F-4D97-AF65-F5344CB8AC3E}">
        <p14:creationId xmlns:p14="http://schemas.microsoft.com/office/powerpoint/2010/main" val="31806172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95" name="Text Box 11"/>
          <p:cNvSpPr txBox="1">
            <a:spLocks noChangeArrowheads="1"/>
          </p:cNvSpPr>
          <p:nvPr/>
        </p:nvSpPr>
        <p:spPr bwMode="auto">
          <a:xfrm>
            <a:off x="0" y="4804946"/>
            <a:ext cx="26385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600" i="1" dirty="0"/>
              <a:t>J </a:t>
            </a:r>
            <a:r>
              <a:rPr lang="en-US" sz="1600" i="1" dirty="0" err="1"/>
              <a:t>Magn</a:t>
            </a:r>
            <a:r>
              <a:rPr lang="en-US" sz="1600" i="1" dirty="0"/>
              <a:t> </a:t>
            </a:r>
            <a:r>
              <a:rPr lang="en-US" sz="1600" i="1" dirty="0" err="1"/>
              <a:t>Reson</a:t>
            </a:r>
            <a:r>
              <a:rPr lang="en-US" sz="1600" dirty="0"/>
              <a:t> </a:t>
            </a:r>
            <a:r>
              <a:rPr lang="en-US" sz="1600" b="1" dirty="0"/>
              <a:t>35</a:t>
            </a:r>
            <a:r>
              <a:rPr lang="en-US" sz="1600" dirty="0"/>
              <a:t>, 167 (1979)</a:t>
            </a:r>
          </a:p>
        </p:txBody>
      </p:sp>
      <p:pic>
        <p:nvPicPr>
          <p:cNvPr id="42600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063" y="685800"/>
            <a:ext cx="61626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26001"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l="16174" t="2" r="12131" b="25934"/>
          <a:stretch/>
        </p:blipFill>
        <p:spPr bwMode="auto">
          <a:xfrm>
            <a:off x="4707467" y="2211917"/>
            <a:ext cx="3510535" cy="15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2600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1" y="1879735"/>
            <a:ext cx="3551936" cy="256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26003"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8833" y="1572680"/>
            <a:ext cx="15525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Rectangle 2"/>
          <p:cNvSpPr>
            <a:spLocks noChangeArrowheads="1"/>
          </p:cNvSpPr>
          <p:nvPr/>
        </p:nvSpPr>
        <p:spPr bwMode="auto">
          <a:xfrm>
            <a:off x="381000" y="14475"/>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FF"/>
                </a:solidFill>
                <a:latin typeface="Times" charset="0"/>
              </a:rPr>
              <a:t>1979: Constant-Time Evolution</a:t>
            </a:r>
            <a:endParaRPr lang="en-US" sz="2400" dirty="0">
              <a:solidFill>
                <a:srgbClr val="0000FF"/>
              </a:solidFill>
              <a:latin typeface="Times" charset="0"/>
            </a:endParaRPr>
          </a:p>
        </p:txBody>
      </p:sp>
      <p:sp>
        <p:nvSpPr>
          <p:cNvPr id="9" name="TextBox 8"/>
          <p:cNvSpPr txBox="1"/>
          <p:nvPr/>
        </p:nvSpPr>
        <p:spPr>
          <a:xfrm>
            <a:off x="3119037" y="4567190"/>
            <a:ext cx="5763584" cy="584776"/>
          </a:xfrm>
          <a:prstGeom prst="rect">
            <a:avLst/>
          </a:prstGeom>
          <a:noFill/>
        </p:spPr>
        <p:txBody>
          <a:bodyPr wrap="none" rtlCol="0">
            <a:spAutoFit/>
          </a:bodyPr>
          <a:lstStyle/>
          <a:p>
            <a:pPr algn="l"/>
            <a:r>
              <a:rPr lang="en-US" sz="1600" dirty="0" smtClean="0">
                <a:solidFill>
                  <a:srgbClr val="660066"/>
                </a:solidFill>
              </a:rPr>
              <a:t>Varying </a:t>
            </a:r>
            <a:r>
              <a:rPr lang="en-US" sz="1600" i="1" dirty="0" smtClean="0">
                <a:solidFill>
                  <a:srgbClr val="660066"/>
                </a:solidFill>
              </a:rPr>
              <a:t>t</a:t>
            </a:r>
            <a:r>
              <a:rPr lang="en-US" sz="1600" baseline="-25000" dirty="0" smtClean="0">
                <a:solidFill>
                  <a:srgbClr val="660066"/>
                </a:solidFill>
              </a:rPr>
              <a:t>1</a:t>
            </a:r>
            <a:r>
              <a:rPr lang="en-US" sz="1600" dirty="0" smtClean="0">
                <a:solidFill>
                  <a:srgbClr val="660066"/>
                </a:solidFill>
              </a:rPr>
              <a:t> maps out an FID that only depends on chemical shift, but</a:t>
            </a:r>
          </a:p>
          <a:p>
            <a:pPr algn="l"/>
            <a:r>
              <a:rPr lang="en-US" sz="1600" dirty="0" smtClean="0">
                <a:solidFill>
                  <a:srgbClr val="660066"/>
                </a:solidFill>
              </a:rPr>
              <a:t>signal amplitudes oscillate as a function of </a:t>
            </a:r>
            <a:r>
              <a:rPr lang="en-US" sz="1600" i="1" dirty="0" smtClean="0">
                <a:solidFill>
                  <a:srgbClr val="660066"/>
                </a:solidFill>
              </a:rPr>
              <a:t>T</a:t>
            </a:r>
            <a:endParaRPr lang="en-US" sz="1600" dirty="0">
              <a:solidFill>
                <a:srgbClr val="660066"/>
              </a:solidFill>
            </a:endParaRPr>
          </a:p>
        </p:txBody>
      </p:sp>
      <p:cxnSp>
        <p:nvCxnSpPr>
          <p:cNvPr id="10" name="Straight Arrow Connector 9"/>
          <p:cNvCxnSpPr/>
          <p:nvPr/>
        </p:nvCxnSpPr>
        <p:spPr bwMode="auto">
          <a:xfrm>
            <a:off x="7021654" y="3741583"/>
            <a:ext cx="302013" cy="0"/>
          </a:xfrm>
          <a:prstGeom prst="straightConnector1">
            <a:avLst/>
          </a:prstGeom>
          <a:solidFill>
            <a:schemeClr val="accent1"/>
          </a:solidFill>
          <a:ln w="9525" cap="flat" cmpd="sng" algn="ctr">
            <a:solidFill>
              <a:srgbClr val="010000"/>
            </a:solidFill>
            <a:prstDash val="solid"/>
            <a:round/>
            <a:headEnd type="arrow"/>
            <a:tailEnd type="arrow"/>
          </a:ln>
          <a:effectLst/>
        </p:spPr>
      </p:cxnSp>
      <p:sp>
        <p:nvSpPr>
          <p:cNvPr id="12" name="TextBox 11"/>
          <p:cNvSpPr txBox="1"/>
          <p:nvPr/>
        </p:nvSpPr>
        <p:spPr>
          <a:xfrm>
            <a:off x="7432249" y="3495890"/>
            <a:ext cx="371340" cy="400110"/>
          </a:xfrm>
          <a:prstGeom prst="rect">
            <a:avLst/>
          </a:prstGeom>
          <a:noFill/>
        </p:spPr>
        <p:txBody>
          <a:bodyPr wrap="none" rtlCol="0">
            <a:spAutoFit/>
          </a:bodyPr>
          <a:lstStyle/>
          <a:p>
            <a:r>
              <a:rPr lang="en-US" sz="2000" i="1" dirty="0" smtClean="0">
                <a:solidFill>
                  <a:srgbClr val="010000"/>
                </a:solidFill>
              </a:rPr>
              <a:t>t</a:t>
            </a:r>
            <a:r>
              <a:rPr lang="en-US" sz="2000" baseline="-25000" dirty="0" smtClean="0">
                <a:solidFill>
                  <a:srgbClr val="010000"/>
                </a:solidFill>
              </a:rPr>
              <a:t>1</a:t>
            </a:r>
            <a:endParaRPr lang="en-US" sz="2000" baseline="-25000" dirty="0">
              <a:solidFill>
                <a:srgbClr val="010000"/>
              </a:solidFill>
            </a:endParaRPr>
          </a:p>
        </p:txBody>
      </p:sp>
      <p:cxnSp>
        <p:nvCxnSpPr>
          <p:cNvPr id="13" name="Straight Arrow Connector 12"/>
          <p:cNvCxnSpPr/>
          <p:nvPr/>
        </p:nvCxnSpPr>
        <p:spPr bwMode="auto">
          <a:xfrm>
            <a:off x="4998121" y="4080253"/>
            <a:ext cx="2325546" cy="0"/>
          </a:xfrm>
          <a:prstGeom prst="straightConnector1">
            <a:avLst/>
          </a:prstGeom>
          <a:solidFill>
            <a:schemeClr val="accent1"/>
          </a:solidFill>
          <a:ln w="9525" cap="flat" cmpd="sng" algn="ctr">
            <a:solidFill>
              <a:srgbClr val="010000"/>
            </a:solidFill>
            <a:prstDash val="solid"/>
            <a:round/>
            <a:headEnd type="arrow"/>
            <a:tailEnd type="arrow"/>
          </a:ln>
          <a:effectLst/>
        </p:spPr>
      </p:cxnSp>
      <p:sp>
        <p:nvSpPr>
          <p:cNvPr id="15" name="TextBox 14"/>
          <p:cNvSpPr txBox="1"/>
          <p:nvPr/>
        </p:nvSpPr>
        <p:spPr>
          <a:xfrm>
            <a:off x="7429399" y="3896000"/>
            <a:ext cx="357256" cy="400110"/>
          </a:xfrm>
          <a:prstGeom prst="rect">
            <a:avLst/>
          </a:prstGeom>
          <a:noFill/>
        </p:spPr>
        <p:txBody>
          <a:bodyPr wrap="none" rtlCol="0">
            <a:spAutoFit/>
          </a:bodyPr>
          <a:lstStyle/>
          <a:p>
            <a:r>
              <a:rPr lang="en-US" sz="2000" i="1" dirty="0" smtClean="0">
                <a:solidFill>
                  <a:srgbClr val="010000"/>
                </a:solidFill>
              </a:rPr>
              <a:t>T</a:t>
            </a:r>
            <a:endParaRPr lang="en-US" sz="2000" baseline="-25000" dirty="0">
              <a:solidFill>
                <a:srgbClr val="010000"/>
              </a:solidFill>
            </a:endParaRPr>
          </a:p>
        </p:txBody>
      </p:sp>
    </p:spTree>
    <p:extLst>
      <p:ext uri="{BB962C8B-B14F-4D97-AF65-F5344CB8AC3E}">
        <p14:creationId xmlns:p14="http://schemas.microsoft.com/office/powerpoint/2010/main" val="2964761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43797" y="3244247"/>
            <a:ext cx="4178808" cy="772668"/>
          </a:xfrm>
          <a:prstGeom prst="rect">
            <a:avLst/>
          </a:prstGeom>
        </p:spPr>
      </p:pic>
      <p:sp>
        <p:nvSpPr>
          <p:cNvPr id="425995" name="Text Box 11"/>
          <p:cNvSpPr txBox="1">
            <a:spLocks noChangeArrowheads="1"/>
          </p:cNvSpPr>
          <p:nvPr/>
        </p:nvSpPr>
        <p:spPr bwMode="auto">
          <a:xfrm>
            <a:off x="0" y="4804946"/>
            <a:ext cx="27641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600" i="1" dirty="0" err="1" smtClean="0"/>
              <a:t>Chem</a:t>
            </a:r>
            <a:r>
              <a:rPr lang="en-US" sz="1600" i="1" dirty="0" smtClean="0"/>
              <a:t> </a:t>
            </a:r>
            <a:r>
              <a:rPr lang="en-US" sz="1600" i="1" dirty="0" err="1" smtClean="0"/>
              <a:t>Phys</a:t>
            </a:r>
            <a:r>
              <a:rPr lang="en-US" sz="1600" i="1" dirty="0" smtClean="0"/>
              <a:t> </a:t>
            </a:r>
            <a:r>
              <a:rPr lang="en-US" sz="1600" i="1" dirty="0" err="1" smtClean="0"/>
              <a:t>Lett</a:t>
            </a:r>
            <a:r>
              <a:rPr lang="en-US" sz="1600" dirty="0" smtClean="0"/>
              <a:t> </a:t>
            </a:r>
            <a:r>
              <a:rPr lang="en-US" sz="1600" b="1" dirty="0" smtClean="0"/>
              <a:t>93</a:t>
            </a:r>
            <a:r>
              <a:rPr lang="en-US" sz="1600" dirty="0" smtClean="0"/>
              <a:t>, 504 </a:t>
            </a:r>
            <a:r>
              <a:rPr lang="en-US" sz="1600" dirty="0"/>
              <a:t>(</a:t>
            </a:r>
            <a:r>
              <a:rPr lang="en-US" sz="1600" dirty="0" smtClean="0"/>
              <a:t>1982)</a:t>
            </a:r>
            <a:endParaRPr lang="en-US" sz="1600" dirty="0"/>
          </a:p>
        </p:txBody>
      </p:sp>
      <p:sp>
        <p:nvSpPr>
          <p:cNvPr id="11" name="Rectangle 2"/>
          <p:cNvSpPr>
            <a:spLocks noChangeArrowheads="1"/>
          </p:cNvSpPr>
          <p:nvPr/>
        </p:nvSpPr>
        <p:spPr bwMode="auto">
          <a:xfrm>
            <a:off x="381000" y="14475"/>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FF"/>
                </a:solidFill>
                <a:latin typeface="Times" charset="0"/>
              </a:rPr>
              <a:t>1982: BIRD</a:t>
            </a:r>
            <a:endParaRPr lang="en-US" sz="2400" dirty="0">
              <a:solidFill>
                <a:srgbClr val="0000FF"/>
              </a:solidFill>
              <a:latin typeface="Times" charset="0"/>
            </a:endParaRPr>
          </a:p>
        </p:txBody>
      </p:sp>
      <p:pic>
        <p:nvPicPr>
          <p:cNvPr id="4" name="Picture 3"/>
          <p:cNvPicPr>
            <a:picLocks noChangeAspect="1"/>
          </p:cNvPicPr>
          <p:nvPr/>
        </p:nvPicPr>
        <p:blipFill>
          <a:blip r:embed="rId4"/>
          <a:stretch>
            <a:fillRect/>
          </a:stretch>
        </p:blipFill>
        <p:spPr>
          <a:xfrm>
            <a:off x="521547" y="2230506"/>
            <a:ext cx="4258310" cy="844550"/>
          </a:xfrm>
          <a:prstGeom prst="rect">
            <a:avLst/>
          </a:prstGeom>
        </p:spPr>
      </p:pic>
      <p:sp>
        <p:nvSpPr>
          <p:cNvPr id="6" name="Rectangle 5"/>
          <p:cNvSpPr/>
          <p:nvPr/>
        </p:nvSpPr>
        <p:spPr>
          <a:xfrm>
            <a:off x="2614228" y="3828593"/>
            <a:ext cx="2044774" cy="253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74346" y="4031159"/>
            <a:ext cx="19571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08744" y="3444205"/>
            <a:ext cx="79817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588961" y="3627950"/>
            <a:ext cx="4070041" cy="196851"/>
            <a:chOff x="588961" y="3785042"/>
            <a:chExt cx="4070041" cy="196851"/>
          </a:xfrm>
        </p:grpSpPr>
        <p:cxnSp>
          <p:nvCxnSpPr>
            <p:cNvPr id="17" name="Straight Connector 16"/>
            <p:cNvCxnSpPr/>
            <p:nvPr/>
          </p:nvCxnSpPr>
          <p:spPr>
            <a:xfrm>
              <a:off x="3798209" y="3785042"/>
              <a:ext cx="86079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8961" y="3981893"/>
              <a:ext cx="117210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7" name="Picture 6"/>
          <p:cNvPicPr>
            <a:picLocks noChangeAspect="1"/>
          </p:cNvPicPr>
          <p:nvPr/>
        </p:nvPicPr>
        <p:blipFill>
          <a:blip r:embed="rId5"/>
          <a:stretch>
            <a:fillRect/>
          </a:stretch>
        </p:blipFill>
        <p:spPr>
          <a:xfrm>
            <a:off x="274105" y="643418"/>
            <a:ext cx="6530188" cy="1526591"/>
          </a:xfrm>
          <a:prstGeom prst="rect">
            <a:avLst/>
          </a:prstGeom>
        </p:spPr>
      </p:pic>
      <p:grpSp>
        <p:nvGrpSpPr>
          <p:cNvPr id="24" name="Group 23"/>
          <p:cNvGrpSpPr>
            <a:grpSpLocks noChangeAspect="1"/>
          </p:cNvGrpSpPr>
          <p:nvPr/>
        </p:nvGrpSpPr>
        <p:grpSpPr>
          <a:xfrm>
            <a:off x="5930419" y="1805362"/>
            <a:ext cx="2482428" cy="2182368"/>
            <a:chOff x="5418665" y="1641859"/>
            <a:chExt cx="3103035" cy="2727960"/>
          </a:xfrm>
        </p:grpSpPr>
        <p:pic>
          <p:nvPicPr>
            <p:cNvPr id="3" name="Picture 2"/>
            <p:cNvPicPr>
              <a:picLocks noChangeAspect="1"/>
            </p:cNvPicPr>
            <p:nvPr/>
          </p:nvPicPr>
          <p:blipFill>
            <a:blip r:embed="rId6"/>
            <a:stretch>
              <a:fillRect/>
            </a:stretch>
          </p:blipFill>
          <p:spPr>
            <a:xfrm>
              <a:off x="5626100" y="1641859"/>
              <a:ext cx="2895600" cy="2727960"/>
            </a:xfrm>
            <a:prstGeom prst="rect">
              <a:avLst/>
            </a:prstGeom>
          </p:spPr>
        </p:pic>
        <p:sp>
          <p:nvSpPr>
            <p:cNvPr id="20" name="Rectangle 19"/>
            <p:cNvSpPr/>
            <p:nvPr/>
          </p:nvSpPr>
          <p:spPr>
            <a:xfrm>
              <a:off x="5418665" y="2570261"/>
              <a:ext cx="552669" cy="253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418665" y="3421603"/>
              <a:ext cx="552669" cy="253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2814225" y="4294386"/>
            <a:ext cx="6329775" cy="830997"/>
          </a:xfrm>
          <a:prstGeom prst="rect">
            <a:avLst/>
          </a:prstGeom>
          <a:noFill/>
        </p:spPr>
        <p:txBody>
          <a:bodyPr wrap="square" rtlCol="0">
            <a:spAutoFit/>
          </a:bodyPr>
          <a:lstStyle/>
          <a:p>
            <a:pPr algn="l"/>
            <a:r>
              <a:rPr lang="en-US" sz="1600" dirty="0" smtClean="0">
                <a:solidFill>
                  <a:srgbClr val="660066"/>
                </a:solidFill>
              </a:rPr>
              <a:t>Using a BIRD sequence element that inverts only </a:t>
            </a:r>
            <a:r>
              <a:rPr lang="en-US" sz="1600" baseline="30000" dirty="0" smtClean="0">
                <a:solidFill>
                  <a:srgbClr val="660066"/>
                </a:solidFill>
              </a:rPr>
              <a:t>13</a:t>
            </a:r>
            <a:r>
              <a:rPr lang="en-US" sz="1600" dirty="0" smtClean="0">
                <a:solidFill>
                  <a:srgbClr val="660066"/>
                </a:solidFill>
              </a:rPr>
              <a:t>C-attached protons and </a:t>
            </a:r>
          </a:p>
          <a:p>
            <a:pPr algn="l"/>
            <a:r>
              <a:rPr lang="en-US" sz="1600" dirty="0" smtClean="0">
                <a:solidFill>
                  <a:srgbClr val="660066"/>
                </a:solidFill>
              </a:rPr>
              <a:t>a hard 180° pulse at the midpoint of </a:t>
            </a:r>
            <a:r>
              <a:rPr lang="en-US" sz="1600" i="1" dirty="0" smtClean="0">
                <a:solidFill>
                  <a:srgbClr val="660066"/>
                </a:solidFill>
              </a:rPr>
              <a:t>t</a:t>
            </a:r>
            <a:r>
              <a:rPr lang="en-US" sz="1600" baseline="-25000" dirty="0" smtClean="0">
                <a:solidFill>
                  <a:srgbClr val="660066"/>
                </a:solidFill>
              </a:rPr>
              <a:t>1</a:t>
            </a:r>
            <a:r>
              <a:rPr lang="en-US" sz="1600" dirty="0" smtClean="0">
                <a:solidFill>
                  <a:srgbClr val="660066"/>
                </a:solidFill>
              </a:rPr>
              <a:t> refocuses the effects of</a:t>
            </a:r>
            <a:r>
              <a:rPr lang="en-US" sz="1600" i="1" dirty="0" smtClean="0">
                <a:solidFill>
                  <a:srgbClr val="660066"/>
                </a:solidFill>
              </a:rPr>
              <a:t> J</a:t>
            </a:r>
            <a:r>
              <a:rPr lang="en-US" sz="1600" baseline="-25000" dirty="0" smtClean="0">
                <a:solidFill>
                  <a:srgbClr val="660066"/>
                </a:solidFill>
              </a:rPr>
              <a:t>HH</a:t>
            </a:r>
            <a:r>
              <a:rPr lang="en-US" sz="1600" dirty="0" smtClean="0">
                <a:solidFill>
                  <a:srgbClr val="660066"/>
                </a:solidFill>
              </a:rPr>
              <a:t>.</a:t>
            </a:r>
            <a:r>
              <a:rPr lang="en-US" sz="1600" i="1" dirty="0" smtClean="0">
                <a:solidFill>
                  <a:srgbClr val="660066"/>
                </a:solidFill>
              </a:rPr>
              <a:t> (First example of a “J-refocused” pure shift experiment)</a:t>
            </a:r>
            <a:endParaRPr lang="en-US" sz="1600" i="1" baseline="-25000" dirty="0">
              <a:solidFill>
                <a:srgbClr val="660066"/>
              </a:solidFill>
            </a:endParaRPr>
          </a:p>
        </p:txBody>
      </p:sp>
      <p:sp>
        <p:nvSpPr>
          <p:cNvPr id="27" name="Rectangle 26"/>
          <p:cNvSpPr/>
          <p:nvPr/>
        </p:nvSpPr>
        <p:spPr>
          <a:xfrm>
            <a:off x="5875865" y="1712546"/>
            <a:ext cx="552669" cy="253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925733" y="368300"/>
            <a:ext cx="313267" cy="3343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p:cNvGrpSpPr/>
          <p:nvPr/>
        </p:nvGrpSpPr>
        <p:grpSpPr>
          <a:xfrm>
            <a:off x="2531533" y="702687"/>
            <a:ext cx="6036726" cy="1912572"/>
            <a:chOff x="2531533" y="702687"/>
            <a:chExt cx="6036726" cy="1912572"/>
          </a:xfrm>
        </p:grpSpPr>
        <p:cxnSp>
          <p:nvCxnSpPr>
            <p:cNvPr id="28" name="Straight Arrow Connector 27"/>
            <p:cNvCxnSpPr/>
            <p:nvPr/>
          </p:nvCxnSpPr>
          <p:spPr>
            <a:xfrm flipH="1">
              <a:off x="2531533" y="1591733"/>
              <a:ext cx="4394200" cy="1023526"/>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a:off x="6934200" y="702687"/>
              <a:ext cx="1634059" cy="1140552"/>
              <a:chOff x="6934200" y="702687"/>
              <a:chExt cx="1634059" cy="1140552"/>
            </a:xfrm>
          </p:grpSpPr>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1134" t="27252" r="76606" b="-163"/>
              <a:stretch/>
            </p:blipFill>
            <p:spPr>
              <a:xfrm>
                <a:off x="7023859" y="702687"/>
                <a:ext cx="1544400" cy="1080051"/>
              </a:xfrm>
              <a:prstGeom prst="rect">
                <a:avLst/>
              </a:prstGeom>
            </p:spPr>
          </p:pic>
          <p:sp>
            <p:nvSpPr>
              <p:cNvPr id="51" name="TextBox 50"/>
              <p:cNvSpPr txBox="1"/>
              <p:nvPr/>
            </p:nvSpPr>
            <p:spPr>
              <a:xfrm>
                <a:off x="7119365" y="1473907"/>
                <a:ext cx="184666" cy="369332"/>
              </a:xfrm>
              <a:prstGeom prst="rect">
                <a:avLst/>
              </a:prstGeom>
              <a:solidFill>
                <a:schemeClr val="bg1"/>
              </a:solidFill>
            </p:spPr>
            <p:txBody>
              <a:bodyPr wrap="none" rtlCol="0">
                <a:spAutoFit/>
              </a:bodyPr>
              <a:lstStyle/>
              <a:p>
                <a:endParaRPr lang="en-US" dirty="0"/>
              </a:p>
            </p:txBody>
          </p:sp>
          <p:sp>
            <p:nvSpPr>
              <p:cNvPr id="29" name="TextBox 28"/>
              <p:cNvSpPr txBox="1"/>
              <p:nvPr/>
            </p:nvSpPr>
            <p:spPr>
              <a:xfrm>
                <a:off x="6934200" y="1483910"/>
                <a:ext cx="424106" cy="307777"/>
              </a:xfrm>
              <a:prstGeom prst="rect">
                <a:avLst/>
              </a:prstGeom>
              <a:noFill/>
            </p:spPr>
            <p:txBody>
              <a:bodyPr wrap="none" rtlCol="0">
                <a:spAutoFit/>
              </a:bodyPr>
              <a:lstStyle/>
              <a:p>
                <a:r>
                  <a:rPr lang="en-US" sz="1400" baseline="30000" dirty="0" smtClean="0"/>
                  <a:t>13</a:t>
                </a:r>
                <a:r>
                  <a:rPr lang="en-US" sz="1400" dirty="0" smtClean="0"/>
                  <a:t>C</a:t>
                </a:r>
                <a:endParaRPr lang="en-US" sz="1400" dirty="0"/>
              </a:p>
            </p:txBody>
          </p:sp>
        </p:grpSp>
      </p:grpSp>
    </p:spTree>
    <p:extLst>
      <p:ext uri="{BB962C8B-B14F-4D97-AF65-F5344CB8AC3E}">
        <p14:creationId xmlns:p14="http://schemas.microsoft.com/office/powerpoint/2010/main" val="4166696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6" name="Text Box 6"/>
          <p:cNvSpPr txBox="1">
            <a:spLocks noChangeArrowheads="1"/>
          </p:cNvSpPr>
          <p:nvPr/>
        </p:nvSpPr>
        <p:spPr bwMode="auto">
          <a:xfrm>
            <a:off x="0" y="4804946"/>
            <a:ext cx="2741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600" i="1" dirty="0"/>
              <a:t>J </a:t>
            </a:r>
            <a:r>
              <a:rPr lang="en-US" sz="1600" i="1" dirty="0" err="1"/>
              <a:t>Magn</a:t>
            </a:r>
            <a:r>
              <a:rPr lang="en-US" sz="1600" i="1" dirty="0"/>
              <a:t> </a:t>
            </a:r>
            <a:r>
              <a:rPr lang="en-US" sz="1600" i="1" dirty="0" err="1"/>
              <a:t>Reson</a:t>
            </a:r>
            <a:r>
              <a:rPr lang="en-US" sz="1600" dirty="0"/>
              <a:t> </a:t>
            </a:r>
            <a:r>
              <a:rPr lang="en-US" sz="1600" b="1" dirty="0"/>
              <a:t>124</a:t>
            </a:r>
            <a:r>
              <a:rPr lang="en-US" sz="1600" dirty="0"/>
              <a:t>, 104 (1997)</a:t>
            </a:r>
          </a:p>
        </p:txBody>
      </p:sp>
      <p:pic>
        <p:nvPicPr>
          <p:cNvPr id="4352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158" y="573607"/>
            <a:ext cx="62007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352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34" y="1541395"/>
            <a:ext cx="3873246" cy="31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352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334" y="1699002"/>
            <a:ext cx="4165854" cy="264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Rectangle 2"/>
          <p:cNvSpPr>
            <a:spLocks noChangeArrowheads="1"/>
          </p:cNvSpPr>
          <p:nvPr/>
        </p:nvSpPr>
        <p:spPr bwMode="auto">
          <a:xfrm>
            <a:off x="381000" y="14475"/>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FF"/>
                </a:solidFill>
                <a:latin typeface="Times" charset="0"/>
              </a:rPr>
              <a:t>1997: Pattern Recognition in Symmetrised 2D </a:t>
            </a:r>
            <a:r>
              <a:rPr lang="en-GB" sz="2400" i="1" dirty="0" smtClean="0">
                <a:solidFill>
                  <a:srgbClr val="0000FF"/>
                </a:solidFill>
                <a:latin typeface="Times" charset="0"/>
              </a:rPr>
              <a:t>J</a:t>
            </a:r>
            <a:r>
              <a:rPr lang="en-GB" sz="2400" dirty="0" smtClean="0">
                <a:solidFill>
                  <a:srgbClr val="0000FF"/>
                </a:solidFill>
                <a:latin typeface="Times" charset="0"/>
              </a:rPr>
              <a:t> Spectra </a:t>
            </a:r>
            <a:endParaRPr lang="en-US" sz="2400" dirty="0">
              <a:solidFill>
                <a:srgbClr val="0000FF"/>
              </a:solidFill>
              <a:latin typeface="Times" charset="0"/>
            </a:endParaRPr>
          </a:p>
        </p:txBody>
      </p:sp>
      <p:sp>
        <p:nvSpPr>
          <p:cNvPr id="7" name="TextBox 6"/>
          <p:cNvSpPr txBox="1"/>
          <p:nvPr/>
        </p:nvSpPr>
        <p:spPr>
          <a:xfrm>
            <a:off x="2958165" y="4567189"/>
            <a:ext cx="6168908" cy="584776"/>
          </a:xfrm>
          <a:prstGeom prst="rect">
            <a:avLst/>
          </a:prstGeom>
          <a:noFill/>
        </p:spPr>
        <p:txBody>
          <a:bodyPr wrap="square" rtlCol="0">
            <a:spAutoFit/>
          </a:bodyPr>
          <a:lstStyle/>
          <a:p>
            <a:pPr algn="l"/>
            <a:r>
              <a:rPr lang="en-US" sz="1600" dirty="0" smtClean="0">
                <a:solidFill>
                  <a:srgbClr val="660066"/>
                </a:solidFill>
              </a:rPr>
              <a:t>2D</a:t>
            </a:r>
            <a:r>
              <a:rPr lang="en-US" sz="1600" i="1" dirty="0" smtClean="0">
                <a:solidFill>
                  <a:srgbClr val="660066"/>
                </a:solidFill>
              </a:rPr>
              <a:t>J</a:t>
            </a:r>
            <a:r>
              <a:rPr lang="en-US" sz="1600" dirty="0" smtClean="0">
                <a:solidFill>
                  <a:srgbClr val="660066"/>
                </a:solidFill>
              </a:rPr>
              <a:t> spectroscopy with a </a:t>
            </a:r>
            <a:r>
              <a:rPr lang="en-US" sz="1600" i="1" dirty="0" smtClean="0">
                <a:solidFill>
                  <a:srgbClr val="660066"/>
                </a:solidFill>
              </a:rPr>
              <a:t>z</a:t>
            </a:r>
            <a:r>
              <a:rPr lang="en-US" sz="1600" dirty="0" smtClean="0">
                <a:solidFill>
                  <a:srgbClr val="660066"/>
                </a:solidFill>
              </a:rPr>
              <a:t>-filter gives cross-shaped multiplets; nonlinear pattern recognition processing converts these into a pure shift spectrum</a:t>
            </a:r>
            <a:endParaRPr lang="en-US" sz="1600" baseline="-25000" dirty="0">
              <a:solidFill>
                <a:srgbClr val="660066"/>
              </a:solidFill>
            </a:endParaRPr>
          </a:p>
        </p:txBody>
      </p:sp>
    </p:spTree>
    <p:extLst>
      <p:ext uri="{BB962C8B-B14F-4D97-AF65-F5344CB8AC3E}">
        <p14:creationId xmlns:p14="http://schemas.microsoft.com/office/powerpoint/2010/main" val="3844474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945466" y="3810015"/>
            <a:ext cx="5190073" cy="830997"/>
          </a:xfrm>
          <a:prstGeom prst="rect">
            <a:avLst/>
          </a:prstGeom>
          <a:noFill/>
        </p:spPr>
        <p:txBody>
          <a:bodyPr wrap="square" rtlCol="0">
            <a:spAutoFit/>
          </a:bodyPr>
          <a:lstStyle/>
          <a:p>
            <a:pPr algn="l"/>
            <a:r>
              <a:rPr lang="en-US" sz="1600" dirty="0" smtClean="0">
                <a:solidFill>
                  <a:srgbClr val="660066"/>
                </a:solidFill>
              </a:rPr>
              <a:t>Replacing the BIRD sequence element with a selective 180° pulse </a:t>
            </a:r>
            <a:r>
              <a:rPr lang="en-US" sz="1600" dirty="0">
                <a:solidFill>
                  <a:srgbClr val="660066"/>
                </a:solidFill>
              </a:rPr>
              <a:t>in </a:t>
            </a:r>
            <a:r>
              <a:rPr lang="en-US" sz="1600" dirty="0" smtClean="0">
                <a:solidFill>
                  <a:srgbClr val="660066"/>
                </a:solidFill>
              </a:rPr>
              <a:t>the presence </a:t>
            </a:r>
            <a:r>
              <a:rPr lang="en-US" sz="1600" dirty="0">
                <a:solidFill>
                  <a:srgbClr val="660066"/>
                </a:solidFill>
              </a:rPr>
              <a:t>of a field </a:t>
            </a:r>
            <a:r>
              <a:rPr lang="en-US" sz="1600" dirty="0" smtClean="0">
                <a:solidFill>
                  <a:srgbClr val="660066"/>
                </a:solidFill>
              </a:rPr>
              <a:t>gradient refocuses </a:t>
            </a:r>
            <a:r>
              <a:rPr lang="en-US" sz="1600" i="1" dirty="0" smtClean="0">
                <a:solidFill>
                  <a:srgbClr val="660066"/>
                </a:solidFill>
              </a:rPr>
              <a:t>J</a:t>
            </a:r>
            <a:r>
              <a:rPr lang="en-US" sz="1600" dirty="0" smtClean="0">
                <a:solidFill>
                  <a:srgbClr val="660066"/>
                </a:solidFill>
              </a:rPr>
              <a:t> in thin slices of the sample.</a:t>
            </a:r>
            <a:endParaRPr lang="en-US" sz="1600" dirty="0">
              <a:solidFill>
                <a:srgbClr val="660066"/>
              </a:solidFill>
            </a:endParaRPr>
          </a:p>
        </p:txBody>
      </p:sp>
      <p:grpSp>
        <p:nvGrpSpPr>
          <p:cNvPr id="4" name="Group 3"/>
          <p:cNvGrpSpPr/>
          <p:nvPr/>
        </p:nvGrpSpPr>
        <p:grpSpPr>
          <a:xfrm>
            <a:off x="969645" y="1843639"/>
            <a:ext cx="2412365" cy="2787294"/>
            <a:chOff x="5930582" y="1555750"/>
            <a:chExt cx="2412365" cy="3484118"/>
          </a:xfrm>
        </p:grpSpPr>
        <p:pic>
          <p:nvPicPr>
            <p:cNvPr id="42395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582" y="1555750"/>
              <a:ext cx="2412365" cy="348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5931112" y="1555750"/>
              <a:ext cx="195263"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930582" y="3289299"/>
              <a:ext cx="195263"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3942" name="Text Box 6"/>
          <p:cNvSpPr txBox="1">
            <a:spLocks noChangeArrowheads="1"/>
          </p:cNvSpPr>
          <p:nvPr/>
        </p:nvSpPr>
        <p:spPr bwMode="auto">
          <a:xfrm>
            <a:off x="0" y="4804946"/>
            <a:ext cx="2741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600" i="1" dirty="0"/>
              <a:t>J </a:t>
            </a:r>
            <a:r>
              <a:rPr lang="en-US" sz="1600" i="1" dirty="0" err="1"/>
              <a:t>Magn</a:t>
            </a:r>
            <a:r>
              <a:rPr lang="en-US" sz="1600" i="1" dirty="0"/>
              <a:t> </a:t>
            </a:r>
            <a:r>
              <a:rPr lang="en-US" sz="1600" i="1" dirty="0" err="1"/>
              <a:t>Reson</a:t>
            </a:r>
            <a:r>
              <a:rPr lang="en-US" sz="1600" dirty="0"/>
              <a:t> </a:t>
            </a:r>
            <a:r>
              <a:rPr lang="en-US" sz="1600" b="1" dirty="0"/>
              <a:t>124</a:t>
            </a:r>
            <a:r>
              <a:rPr lang="en-US" sz="1600" dirty="0"/>
              <a:t>, 486 (1997)</a:t>
            </a:r>
          </a:p>
        </p:txBody>
      </p:sp>
      <p:pic>
        <p:nvPicPr>
          <p:cNvPr id="42394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063" y="658282"/>
            <a:ext cx="68580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Rectangle 2"/>
          <p:cNvSpPr>
            <a:spLocks noChangeArrowheads="1"/>
          </p:cNvSpPr>
          <p:nvPr/>
        </p:nvSpPr>
        <p:spPr bwMode="auto">
          <a:xfrm>
            <a:off x="381000" y="14475"/>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FF"/>
                </a:solidFill>
                <a:latin typeface="Times" charset="0"/>
              </a:rPr>
              <a:t>1997 : the </a:t>
            </a:r>
            <a:r>
              <a:rPr lang="en-GB" sz="2400" dirty="0" err="1" smtClean="0">
                <a:solidFill>
                  <a:srgbClr val="0000FF"/>
                </a:solidFill>
                <a:latin typeface="Times" charset="0"/>
              </a:rPr>
              <a:t>Zangger-Sterk</a:t>
            </a:r>
            <a:r>
              <a:rPr lang="en-GB" sz="2400" dirty="0" smtClean="0">
                <a:solidFill>
                  <a:srgbClr val="0000FF"/>
                </a:solidFill>
                <a:latin typeface="Times" charset="0"/>
              </a:rPr>
              <a:t> Method</a:t>
            </a:r>
            <a:endParaRPr lang="en-US" sz="2400" dirty="0">
              <a:solidFill>
                <a:srgbClr val="0000FF"/>
              </a:solidFill>
              <a:latin typeface="Times" charset="0"/>
            </a:endParaRPr>
          </a:p>
        </p:txBody>
      </p:sp>
      <p:grpSp>
        <p:nvGrpSpPr>
          <p:cNvPr id="3" name="Group 2"/>
          <p:cNvGrpSpPr/>
          <p:nvPr/>
        </p:nvGrpSpPr>
        <p:grpSpPr>
          <a:xfrm>
            <a:off x="4389950" y="1822447"/>
            <a:ext cx="3949700" cy="1771650"/>
            <a:chOff x="381000" y="1971940"/>
            <a:chExt cx="3949700" cy="1771650"/>
          </a:xfrm>
        </p:grpSpPr>
        <p:pic>
          <p:nvPicPr>
            <p:cNvPr id="42394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71940"/>
              <a:ext cx="39497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7"/>
            <p:cNvSpPr/>
            <p:nvPr/>
          </p:nvSpPr>
          <p:spPr>
            <a:xfrm>
              <a:off x="397934" y="1980407"/>
              <a:ext cx="195263"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3945466" y="2921000"/>
            <a:ext cx="5190073" cy="1720012"/>
            <a:chOff x="3945466" y="2921000"/>
            <a:chExt cx="5190073" cy="1720012"/>
          </a:xfrm>
        </p:grpSpPr>
        <p:sp>
          <p:nvSpPr>
            <p:cNvPr id="50" name="TextBox 49"/>
            <p:cNvSpPr txBox="1"/>
            <p:nvPr/>
          </p:nvSpPr>
          <p:spPr>
            <a:xfrm>
              <a:off x="3945466" y="3810015"/>
              <a:ext cx="5190073" cy="830997"/>
            </a:xfrm>
            <a:prstGeom prst="rect">
              <a:avLst/>
            </a:prstGeom>
            <a:noFill/>
          </p:spPr>
          <p:txBody>
            <a:bodyPr wrap="square" rtlCol="0">
              <a:spAutoFit/>
            </a:bodyPr>
            <a:lstStyle/>
            <a:p>
              <a:pPr algn="l"/>
              <a:endParaRPr lang="en-US" sz="1600" dirty="0">
                <a:solidFill>
                  <a:srgbClr val="660066"/>
                </a:solidFill>
              </a:endParaRPr>
            </a:p>
            <a:p>
              <a:pPr algn="l"/>
              <a:endParaRPr lang="en-US" sz="1600" dirty="0" smtClean="0">
                <a:solidFill>
                  <a:srgbClr val="660066"/>
                </a:solidFill>
              </a:endParaRPr>
            </a:p>
            <a:p>
              <a:pPr algn="l"/>
              <a:endParaRPr lang="en-US" sz="1600" dirty="0" smtClean="0">
                <a:solidFill>
                  <a:srgbClr val="660066"/>
                </a:solidFill>
              </a:endParaRPr>
            </a:p>
          </p:txBody>
        </p:sp>
        <p:cxnSp>
          <p:nvCxnSpPr>
            <p:cNvPr id="14" name="Straight Arrow Connector 13"/>
            <p:cNvCxnSpPr/>
            <p:nvPr/>
          </p:nvCxnSpPr>
          <p:spPr>
            <a:xfrm flipH="1" flipV="1">
              <a:off x="6426202" y="2921000"/>
              <a:ext cx="1466613" cy="889015"/>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8" name="Rectangle 27"/>
          <p:cNvSpPr/>
          <p:nvPr/>
        </p:nvSpPr>
        <p:spPr>
          <a:xfrm>
            <a:off x="6714071" y="2387600"/>
            <a:ext cx="643996" cy="2964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5054604" y="2179078"/>
            <a:ext cx="643996" cy="504947"/>
            <a:chOff x="5054604" y="2179078"/>
            <a:chExt cx="643996" cy="504947"/>
          </a:xfrm>
        </p:grpSpPr>
        <p:sp>
          <p:nvSpPr>
            <p:cNvPr id="20" name="Rectangle 19"/>
            <p:cNvSpPr/>
            <p:nvPr/>
          </p:nvSpPr>
          <p:spPr>
            <a:xfrm>
              <a:off x="5054604" y="2387600"/>
              <a:ext cx="643996" cy="2964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164822" y="2179078"/>
              <a:ext cx="533778" cy="400110"/>
            </a:xfrm>
            <a:prstGeom prst="rect">
              <a:avLst/>
            </a:prstGeom>
            <a:noFill/>
          </p:spPr>
          <p:txBody>
            <a:bodyPr wrap="none" rtlCol="0">
              <a:spAutoFit/>
            </a:bodyPr>
            <a:lstStyle/>
            <a:p>
              <a:r>
                <a:rPr lang="en-US" sz="2000" dirty="0" smtClean="0">
                  <a:solidFill>
                    <a:srgbClr val="010000"/>
                  </a:solidFill>
                </a:rPr>
                <a:t>½</a:t>
              </a:r>
              <a:r>
                <a:rPr lang="en-US" sz="2000" i="1" dirty="0" smtClean="0">
                  <a:solidFill>
                    <a:srgbClr val="010000"/>
                  </a:solidFill>
                </a:rPr>
                <a:t>t</a:t>
              </a:r>
              <a:r>
                <a:rPr lang="en-US" sz="2000" baseline="-25000" dirty="0" smtClean="0">
                  <a:solidFill>
                    <a:srgbClr val="010000"/>
                  </a:solidFill>
                </a:rPr>
                <a:t>1</a:t>
              </a:r>
              <a:endParaRPr lang="en-US" sz="2000" baseline="-25000" dirty="0">
                <a:solidFill>
                  <a:srgbClr val="010000"/>
                </a:solidFill>
              </a:endParaRPr>
            </a:p>
          </p:txBody>
        </p:sp>
      </p:grpSp>
      <p:grpSp>
        <p:nvGrpSpPr>
          <p:cNvPr id="31" name="Group 30"/>
          <p:cNvGrpSpPr/>
          <p:nvPr/>
        </p:nvGrpSpPr>
        <p:grpSpPr>
          <a:xfrm>
            <a:off x="6714071" y="2177461"/>
            <a:ext cx="643996" cy="462612"/>
            <a:chOff x="5054604" y="2221413"/>
            <a:chExt cx="643996" cy="462612"/>
          </a:xfrm>
        </p:grpSpPr>
        <p:sp>
          <p:nvSpPr>
            <p:cNvPr id="32" name="Rectangle 31"/>
            <p:cNvSpPr/>
            <p:nvPr/>
          </p:nvSpPr>
          <p:spPr>
            <a:xfrm>
              <a:off x="5054604" y="2387600"/>
              <a:ext cx="643996" cy="2964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5164822" y="2221413"/>
              <a:ext cx="533778" cy="400110"/>
            </a:xfrm>
            <a:prstGeom prst="rect">
              <a:avLst/>
            </a:prstGeom>
            <a:noFill/>
          </p:spPr>
          <p:txBody>
            <a:bodyPr wrap="none" rtlCol="0">
              <a:spAutoFit/>
            </a:bodyPr>
            <a:lstStyle/>
            <a:p>
              <a:r>
                <a:rPr lang="en-US" sz="2000" dirty="0" smtClean="0">
                  <a:solidFill>
                    <a:srgbClr val="010000"/>
                  </a:solidFill>
                </a:rPr>
                <a:t>½</a:t>
              </a:r>
              <a:r>
                <a:rPr lang="en-US" sz="2000" i="1" dirty="0" smtClean="0">
                  <a:solidFill>
                    <a:srgbClr val="010000"/>
                  </a:solidFill>
                </a:rPr>
                <a:t>t</a:t>
              </a:r>
              <a:r>
                <a:rPr lang="en-US" sz="2000" baseline="-25000" dirty="0" smtClean="0">
                  <a:solidFill>
                    <a:srgbClr val="010000"/>
                  </a:solidFill>
                </a:rPr>
                <a:t>1</a:t>
              </a:r>
              <a:endParaRPr lang="en-US" sz="2000" baseline="-25000" dirty="0">
                <a:solidFill>
                  <a:srgbClr val="010000"/>
                </a:solidFill>
              </a:endParaRPr>
            </a:p>
          </p:txBody>
        </p:sp>
      </p:grpSp>
      <p:cxnSp>
        <p:nvCxnSpPr>
          <p:cNvPr id="25" name="Straight Arrow Connector 24"/>
          <p:cNvCxnSpPr/>
          <p:nvPr/>
        </p:nvCxnSpPr>
        <p:spPr bwMode="auto">
          <a:xfrm flipV="1">
            <a:off x="5015833" y="2600727"/>
            <a:ext cx="775367" cy="1"/>
          </a:xfrm>
          <a:prstGeom prst="straightConnector1">
            <a:avLst/>
          </a:prstGeom>
          <a:solidFill>
            <a:schemeClr val="accent1"/>
          </a:solidFill>
          <a:ln w="9525" cap="flat" cmpd="sng" algn="ctr">
            <a:solidFill>
              <a:srgbClr val="010000"/>
            </a:solidFill>
            <a:prstDash val="solid"/>
            <a:round/>
            <a:headEnd type="arrow"/>
            <a:tailEnd type="arrow"/>
          </a:ln>
          <a:effectLst/>
        </p:spPr>
      </p:cxnSp>
      <p:cxnSp>
        <p:nvCxnSpPr>
          <p:cNvPr id="34" name="Straight Arrow Connector 33"/>
          <p:cNvCxnSpPr/>
          <p:nvPr/>
        </p:nvCxnSpPr>
        <p:spPr bwMode="auto">
          <a:xfrm flipV="1">
            <a:off x="6714071" y="2600727"/>
            <a:ext cx="775367" cy="1"/>
          </a:xfrm>
          <a:prstGeom prst="straightConnector1">
            <a:avLst/>
          </a:prstGeom>
          <a:solidFill>
            <a:schemeClr val="accent1"/>
          </a:solidFill>
          <a:ln w="9525" cap="flat" cmpd="sng" algn="ctr">
            <a:solidFill>
              <a:srgbClr val="010000"/>
            </a:solidFill>
            <a:prstDash val="solid"/>
            <a:round/>
            <a:headEnd type="arrow"/>
            <a:tailEnd type="arrow"/>
          </a:ln>
          <a:effectLst/>
        </p:spPr>
      </p:cxnSp>
      <p:grpSp>
        <p:nvGrpSpPr>
          <p:cNvPr id="51" name="Group 50"/>
          <p:cNvGrpSpPr/>
          <p:nvPr/>
        </p:nvGrpSpPr>
        <p:grpSpPr>
          <a:xfrm>
            <a:off x="3945466" y="2785537"/>
            <a:ext cx="5190073" cy="2328949"/>
            <a:chOff x="3945466" y="2785537"/>
            <a:chExt cx="5190073" cy="2328949"/>
          </a:xfrm>
        </p:grpSpPr>
        <p:sp>
          <p:nvSpPr>
            <p:cNvPr id="56" name="TextBox 55"/>
            <p:cNvSpPr txBox="1"/>
            <p:nvPr/>
          </p:nvSpPr>
          <p:spPr>
            <a:xfrm>
              <a:off x="3945466" y="4529710"/>
              <a:ext cx="5190073" cy="584776"/>
            </a:xfrm>
            <a:prstGeom prst="rect">
              <a:avLst/>
            </a:prstGeom>
            <a:noFill/>
          </p:spPr>
          <p:txBody>
            <a:bodyPr wrap="square" rtlCol="0">
              <a:spAutoFit/>
            </a:bodyPr>
            <a:lstStyle/>
            <a:p>
              <a:pPr algn="l"/>
              <a:r>
                <a:rPr lang="en-US" sz="1600" dirty="0" smtClean="0">
                  <a:solidFill>
                    <a:srgbClr val="660066"/>
                  </a:solidFill>
                </a:rPr>
                <a:t>Observing only these slices gives a pure shift spectrum. </a:t>
              </a:r>
              <a:r>
                <a:rPr lang="en-US" sz="1600" i="1" dirty="0" smtClean="0">
                  <a:solidFill>
                    <a:srgbClr val="660066"/>
                  </a:solidFill>
                </a:rPr>
                <a:t>(First example of “chunked” pure shift data acquisition)</a:t>
              </a:r>
              <a:endParaRPr lang="en-US" sz="1600" dirty="0">
                <a:solidFill>
                  <a:srgbClr val="660066"/>
                </a:solidFill>
              </a:endParaRPr>
            </a:p>
          </p:txBody>
        </p:sp>
        <p:cxnSp>
          <p:nvCxnSpPr>
            <p:cNvPr id="21" name="Straight Arrow Connector 20"/>
            <p:cNvCxnSpPr/>
            <p:nvPr/>
          </p:nvCxnSpPr>
          <p:spPr>
            <a:xfrm flipH="1" flipV="1">
              <a:off x="4851403" y="2785537"/>
              <a:ext cx="766230" cy="1079496"/>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766833" y="4095985"/>
              <a:ext cx="62652" cy="83903"/>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927699" y="4333045"/>
              <a:ext cx="229965" cy="307967"/>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62365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1828790"/>
            <a:ext cx="3340100" cy="3136900"/>
            <a:chOff x="4885276" y="1938861"/>
            <a:chExt cx="3340100" cy="3136900"/>
          </a:xfrm>
        </p:grpSpPr>
        <p:pic>
          <p:nvPicPr>
            <p:cNvPr id="4198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276" y="1938861"/>
              <a:ext cx="33401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7"/>
            <p:cNvSpPr/>
            <p:nvPr/>
          </p:nvSpPr>
          <p:spPr>
            <a:xfrm>
              <a:off x="5109644" y="1990722"/>
              <a:ext cx="195263" cy="1905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9846" name="Text Box 6"/>
          <p:cNvSpPr txBox="1">
            <a:spLocks noChangeArrowheads="1"/>
          </p:cNvSpPr>
          <p:nvPr/>
        </p:nvSpPr>
        <p:spPr bwMode="auto">
          <a:xfrm>
            <a:off x="0" y="4804946"/>
            <a:ext cx="30262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600" i="1" dirty="0" err="1"/>
              <a:t>Magn</a:t>
            </a:r>
            <a:r>
              <a:rPr lang="en-US" sz="1600" i="1" dirty="0"/>
              <a:t> </a:t>
            </a:r>
            <a:r>
              <a:rPr lang="en-US" sz="1600" i="1" dirty="0" err="1"/>
              <a:t>Reson</a:t>
            </a:r>
            <a:r>
              <a:rPr lang="en-US" sz="1600" i="1" dirty="0"/>
              <a:t> </a:t>
            </a:r>
            <a:r>
              <a:rPr lang="en-US" sz="1600" i="1" dirty="0" err="1"/>
              <a:t>Chem</a:t>
            </a:r>
            <a:r>
              <a:rPr lang="en-US" sz="1600" dirty="0"/>
              <a:t> </a:t>
            </a:r>
            <a:r>
              <a:rPr lang="en-US" sz="1600" b="1" dirty="0"/>
              <a:t>45</a:t>
            </a:r>
            <a:r>
              <a:rPr lang="en-US" sz="1600" dirty="0"/>
              <a:t>, 296 (2007)</a:t>
            </a:r>
          </a:p>
        </p:txBody>
      </p:sp>
      <p:pic>
        <p:nvPicPr>
          <p:cNvPr id="4198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531282"/>
            <a:ext cx="85090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Rectangle 2"/>
          <p:cNvSpPr>
            <a:spLocks noChangeArrowheads="1"/>
          </p:cNvSpPr>
          <p:nvPr/>
        </p:nvSpPr>
        <p:spPr bwMode="auto">
          <a:xfrm>
            <a:off x="381000" y="14475"/>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FF"/>
                </a:solidFill>
                <a:latin typeface="Times" charset="0"/>
              </a:rPr>
              <a:t>2007 : Anti-z-COSY</a:t>
            </a:r>
            <a:endParaRPr lang="en-US" sz="2400" dirty="0">
              <a:solidFill>
                <a:srgbClr val="0000FF"/>
              </a:solidFill>
              <a:latin typeface="Times" charset="0"/>
            </a:endParaRPr>
          </a:p>
        </p:txBody>
      </p:sp>
      <p:grpSp>
        <p:nvGrpSpPr>
          <p:cNvPr id="2" name="Group 1"/>
          <p:cNvGrpSpPr/>
          <p:nvPr/>
        </p:nvGrpSpPr>
        <p:grpSpPr>
          <a:xfrm>
            <a:off x="4318009" y="1763182"/>
            <a:ext cx="4042664" cy="1448816"/>
            <a:chOff x="304800" y="2343150"/>
            <a:chExt cx="4042664" cy="1448816"/>
          </a:xfrm>
        </p:grpSpPr>
        <p:pic>
          <p:nvPicPr>
            <p:cNvPr id="41985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43150"/>
              <a:ext cx="4042664" cy="144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6"/>
            <p:cNvSpPr/>
            <p:nvPr/>
          </p:nvSpPr>
          <p:spPr>
            <a:xfrm>
              <a:off x="457201" y="2562228"/>
              <a:ext cx="195263" cy="1905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3826934" y="4064004"/>
            <a:ext cx="5308606" cy="1077218"/>
          </a:xfrm>
          <a:prstGeom prst="rect">
            <a:avLst/>
          </a:prstGeom>
          <a:noFill/>
        </p:spPr>
        <p:txBody>
          <a:bodyPr wrap="square" rtlCol="0">
            <a:spAutoFit/>
          </a:bodyPr>
          <a:lstStyle/>
          <a:p>
            <a:pPr algn="l"/>
            <a:r>
              <a:rPr lang="en-US" sz="1600" dirty="0" smtClean="0">
                <a:solidFill>
                  <a:srgbClr val="660066"/>
                </a:solidFill>
              </a:rPr>
              <a:t>A </a:t>
            </a:r>
            <a:r>
              <a:rPr lang="en-US" sz="1600" i="1" dirty="0" smtClean="0">
                <a:solidFill>
                  <a:srgbClr val="660066"/>
                </a:solidFill>
              </a:rPr>
              <a:t>z</a:t>
            </a:r>
            <a:r>
              <a:rPr lang="en-US" sz="1600" dirty="0" smtClean="0">
                <a:solidFill>
                  <a:srgbClr val="660066"/>
                </a:solidFill>
              </a:rPr>
              <a:t>-filtered anti-z-COSY mixing period restricts multiplet components to those at right angles to the diagonal; filtering out cross-peaks and projecting in this direction gives a pure shift spectrum</a:t>
            </a:r>
            <a:endParaRPr lang="en-US" sz="1600" dirty="0">
              <a:solidFill>
                <a:srgbClr val="660066"/>
              </a:solidFill>
            </a:endParaRPr>
          </a:p>
        </p:txBody>
      </p:sp>
    </p:spTree>
    <p:extLst>
      <p:ext uri="{BB962C8B-B14F-4D97-AF65-F5344CB8AC3E}">
        <p14:creationId xmlns:p14="http://schemas.microsoft.com/office/powerpoint/2010/main" val="333876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81000" y="14475"/>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FF"/>
                </a:solidFill>
                <a:latin typeface="Times" charset="0"/>
              </a:rPr>
              <a:t>2007 : </a:t>
            </a:r>
            <a:r>
              <a:rPr lang="en-GB" sz="2400" dirty="0" err="1" smtClean="0">
                <a:solidFill>
                  <a:srgbClr val="0000FF"/>
                </a:solidFill>
                <a:latin typeface="Times" charset="0"/>
              </a:rPr>
              <a:t>Zangger-Sterk</a:t>
            </a:r>
            <a:r>
              <a:rPr lang="en-GB" sz="2400" dirty="0">
                <a:solidFill>
                  <a:srgbClr val="0000FF"/>
                </a:solidFill>
                <a:latin typeface="Times" charset="0"/>
              </a:rPr>
              <a:t> </a:t>
            </a:r>
            <a:r>
              <a:rPr lang="en-GB" sz="2400" dirty="0" smtClean="0">
                <a:solidFill>
                  <a:srgbClr val="0000FF"/>
                </a:solidFill>
                <a:latin typeface="Times" charset="0"/>
              </a:rPr>
              <a:t>Revisited / </a:t>
            </a:r>
            <a:r>
              <a:rPr lang="en-GB" sz="2400" dirty="0">
                <a:solidFill>
                  <a:srgbClr val="0000FF"/>
                </a:solidFill>
                <a:latin typeface="Times" charset="0"/>
              </a:rPr>
              <a:t>Pure Shift DOSY</a:t>
            </a:r>
            <a:endParaRPr lang="en-US" sz="2400" dirty="0">
              <a:solidFill>
                <a:srgbClr val="0000FF"/>
              </a:solidFill>
              <a:latin typeface="Times" charset="0"/>
            </a:endParaRPr>
          </a:p>
        </p:txBody>
      </p:sp>
      <p:sp>
        <p:nvSpPr>
          <p:cNvPr id="11" name="Text Box 11"/>
          <p:cNvSpPr txBox="1">
            <a:spLocks noChangeArrowheads="1"/>
          </p:cNvSpPr>
          <p:nvPr/>
        </p:nvSpPr>
        <p:spPr bwMode="auto">
          <a:xfrm>
            <a:off x="6075521" y="4804946"/>
            <a:ext cx="3043555" cy="338554"/>
          </a:xfrm>
          <a:prstGeom prst="rect">
            <a:avLst/>
          </a:prstGeom>
          <a:noFill/>
          <a:ln w="9525">
            <a:noFill/>
            <a:miter lim="800000"/>
            <a:headEnd/>
            <a:tailEnd/>
          </a:ln>
        </p:spPr>
        <p:txBody>
          <a:bodyPr wrap="none">
            <a:prstTxWarp prst="textNoShape">
              <a:avLst/>
            </a:prstTxWarp>
            <a:spAutoFit/>
          </a:bodyPr>
          <a:lstStyle/>
          <a:p>
            <a:r>
              <a:rPr lang="en-US" sz="1600" i="1" dirty="0" smtClean="0">
                <a:solidFill>
                  <a:schemeClr val="accent3"/>
                </a:solidFill>
              </a:rPr>
              <a:t>Chem. </a:t>
            </a:r>
            <a:r>
              <a:rPr lang="en-US" sz="1600" i="1" dirty="0" err="1" smtClean="0">
                <a:solidFill>
                  <a:schemeClr val="accent3"/>
                </a:solidFill>
              </a:rPr>
              <a:t>Commun</a:t>
            </a:r>
            <a:r>
              <a:rPr lang="en-US" sz="1600" i="1" dirty="0" smtClean="0">
                <a:solidFill>
                  <a:schemeClr val="accent3"/>
                </a:solidFill>
              </a:rPr>
              <a:t>.</a:t>
            </a:r>
            <a:r>
              <a:rPr lang="en-US" sz="1600" dirty="0" smtClean="0">
                <a:solidFill>
                  <a:schemeClr val="accent3"/>
                </a:solidFill>
              </a:rPr>
              <a:t> </a:t>
            </a:r>
            <a:r>
              <a:rPr lang="en-US" sz="1600" b="1" dirty="0">
                <a:solidFill>
                  <a:schemeClr val="accent3"/>
                </a:solidFill>
              </a:rPr>
              <a:t>2007</a:t>
            </a:r>
            <a:r>
              <a:rPr lang="en-US" sz="1600" dirty="0">
                <a:solidFill>
                  <a:schemeClr val="accent3"/>
                </a:solidFill>
              </a:rPr>
              <a:t>, </a:t>
            </a:r>
            <a:r>
              <a:rPr lang="en-US" sz="1600" dirty="0" smtClean="0">
                <a:solidFill>
                  <a:schemeClr val="accent3"/>
                </a:solidFill>
              </a:rPr>
              <a:t>933 (2007)</a:t>
            </a:r>
            <a:endParaRPr lang="en-US" sz="1600" dirty="0">
              <a:solidFill>
                <a:schemeClr val="accent3"/>
              </a:solidFill>
            </a:endParaRPr>
          </a:p>
        </p:txBody>
      </p:sp>
      <p:pic>
        <p:nvPicPr>
          <p:cNvPr id="12" name="Picture 12" descr="pureshiftDosy3"/>
          <p:cNvPicPr>
            <a:picLocks noChangeArrowheads="1"/>
          </p:cNvPicPr>
          <p:nvPr/>
        </p:nvPicPr>
        <p:blipFill>
          <a:blip r:embed="rId3"/>
          <a:srcRect t="45020"/>
          <a:stretch>
            <a:fillRect/>
          </a:stretch>
        </p:blipFill>
        <p:spPr bwMode="auto">
          <a:xfrm>
            <a:off x="373063" y="2482802"/>
            <a:ext cx="4343400" cy="1402435"/>
          </a:xfrm>
          <a:prstGeom prst="rect">
            <a:avLst/>
          </a:prstGeom>
          <a:noFill/>
          <a:ln w="9525">
            <a:noFill/>
            <a:miter lim="800000"/>
            <a:headEnd/>
            <a:tailEnd/>
          </a:ln>
        </p:spPr>
      </p:pic>
      <p:sp>
        <p:nvSpPr>
          <p:cNvPr id="18" name="Rectangle 15"/>
          <p:cNvSpPr>
            <a:spLocks noChangeArrowheads="1"/>
          </p:cNvSpPr>
          <p:nvPr/>
        </p:nvSpPr>
        <p:spPr bwMode="auto">
          <a:xfrm>
            <a:off x="914400" y="1657350"/>
            <a:ext cx="304800" cy="171450"/>
          </a:xfrm>
          <a:prstGeom prst="rect">
            <a:avLst/>
          </a:prstGeom>
          <a:solidFill>
            <a:srgbClr val="FFFFFF"/>
          </a:solidFill>
          <a:ln w="9525">
            <a:noFill/>
            <a:round/>
            <a:headEnd/>
            <a:tailEnd/>
          </a:ln>
        </p:spPr>
        <p:txBody>
          <a:bodyPr>
            <a:prstTxWarp prst="textNoShape">
              <a:avLst/>
            </a:prstTxWarp>
          </a:bodyPr>
          <a:lstStyle/>
          <a:p>
            <a:pPr algn="ctr"/>
            <a:endParaRPr lang="en-US"/>
          </a:p>
        </p:txBody>
      </p:sp>
      <p:sp>
        <p:nvSpPr>
          <p:cNvPr id="19" name="Rectangle 16"/>
          <p:cNvSpPr>
            <a:spLocks noChangeArrowheads="1"/>
          </p:cNvSpPr>
          <p:nvPr/>
        </p:nvSpPr>
        <p:spPr bwMode="auto">
          <a:xfrm>
            <a:off x="6281738" y="1396604"/>
            <a:ext cx="482600" cy="171450"/>
          </a:xfrm>
          <a:prstGeom prst="rect">
            <a:avLst/>
          </a:prstGeom>
          <a:solidFill>
            <a:srgbClr val="FFFFFF"/>
          </a:solidFill>
          <a:ln w="9525">
            <a:noFill/>
            <a:round/>
            <a:headEnd/>
            <a:tailEnd/>
          </a:ln>
        </p:spPr>
        <p:txBody>
          <a:bodyPr>
            <a:prstTxWarp prst="textNoShape">
              <a:avLst/>
            </a:prstTxWarp>
          </a:bodyPr>
          <a:lstStyle/>
          <a:p>
            <a:pPr algn="ctr"/>
            <a:endParaRPr lang="en-US"/>
          </a:p>
        </p:txBody>
      </p:sp>
      <p:sp>
        <p:nvSpPr>
          <p:cNvPr id="22" name="Rectangle 19"/>
          <p:cNvSpPr>
            <a:spLocks noChangeArrowheads="1"/>
          </p:cNvSpPr>
          <p:nvPr/>
        </p:nvSpPr>
        <p:spPr bwMode="auto">
          <a:xfrm>
            <a:off x="3574382" y="2718737"/>
            <a:ext cx="1066800" cy="86167"/>
          </a:xfrm>
          <a:prstGeom prst="rect">
            <a:avLst/>
          </a:prstGeom>
          <a:solidFill>
            <a:srgbClr val="FFFFFF"/>
          </a:solidFill>
          <a:ln w="9525">
            <a:noFill/>
            <a:round/>
            <a:headEnd/>
            <a:tailEnd/>
          </a:ln>
        </p:spPr>
        <p:txBody>
          <a:bodyPr>
            <a:prstTxWarp prst="textNoShape">
              <a:avLst/>
            </a:prstTxWarp>
          </a:bodyPr>
          <a:lstStyle/>
          <a:p>
            <a:pPr algn="ctr"/>
            <a:endParaRPr lang="en-US"/>
          </a:p>
        </p:txBody>
      </p:sp>
      <p:sp>
        <p:nvSpPr>
          <p:cNvPr id="35" name="Rectangle 17"/>
          <p:cNvSpPr>
            <a:spLocks noChangeArrowheads="1"/>
          </p:cNvSpPr>
          <p:nvPr/>
        </p:nvSpPr>
        <p:spPr bwMode="auto">
          <a:xfrm>
            <a:off x="3746500" y="2501853"/>
            <a:ext cx="1076325" cy="216884"/>
          </a:xfrm>
          <a:prstGeom prst="rect">
            <a:avLst/>
          </a:prstGeom>
          <a:solidFill>
            <a:srgbClr val="FFFFFF"/>
          </a:solidFill>
          <a:ln w="9525">
            <a:noFill/>
            <a:round/>
            <a:headEnd/>
            <a:tailEnd/>
          </a:ln>
        </p:spPr>
        <p:txBody>
          <a:bodyPr>
            <a:prstTxWarp prst="textNoShape">
              <a:avLst/>
            </a:prstTxWarp>
          </a:bodyPr>
          <a:lstStyle/>
          <a:p>
            <a:pPr algn="ctr"/>
            <a:endParaRPr lang="en-US"/>
          </a:p>
        </p:txBody>
      </p:sp>
      <p:sp>
        <p:nvSpPr>
          <p:cNvPr id="28" name="Text Box 21"/>
          <p:cNvSpPr txBox="1">
            <a:spLocks noChangeArrowheads="1"/>
          </p:cNvSpPr>
          <p:nvPr/>
        </p:nvSpPr>
        <p:spPr bwMode="auto">
          <a:xfrm>
            <a:off x="3990572" y="2461371"/>
            <a:ext cx="473883" cy="230832"/>
          </a:xfrm>
          <a:prstGeom prst="rect">
            <a:avLst/>
          </a:prstGeom>
          <a:noFill/>
          <a:ln w="9525">
            <a:noFill/>
            <a:miter lim="800000"/>
            <a:headEnd/>
            <a:tailEnd/>
          </a:ln>
        </p:spPr>
        <p:txBody>
          <a:bodyPr wrap="none">
            <a:prstTxWarp prst="textNoShape">
              <a:avLst/>
            </a:prstTxWarp>
            <a:spAutoFit/>
          </a:bodyPr>
          <a:lstStyle/>
          <a:p>
            <a:pPr algn="ctr">
              <a:defRPr/>
            </a:pPr>
            <a:r>
              <a:rPr lang="en-US" sz="900" dirty="0">
                <a:solidFill>
                  <a:srgbClr val="000000"/>
                </a:solidFill>
                <a:latin typeface="+mj-lt"/>
              </a:rPr>
              <a:t>1/sw1</a:t>
            </a:r>
          </a:p>
        </p:txBody>
      </p:sp>
      <p:sp>
        <p:nvSpPr>
          <p:cNvPr id="29" name="Line 22"/>
          <p:cNvSpPr>
            <a:spLocks noChangeShapeType="1"/>
          </p:cNvSpPr>
          <p:nvPr/>
        </p:nvSpPr>
        <p:spPr bwMode="auto">
          <a:xfrm>
            <a:off x="3492500" y="2576787"/>
            <a:ext cx="304800" cy="0"/>
          </a:xfrm>
          <a:prstGeom prst="line">
            <a:avLst/>
          </a:prstGeom>
          <a:noFill/>
          <a:ln w="12700" cap="flat" cmpd="sng" algn="ctr">
            <a:solidFill>
              <a:srgbClr val="000000"/>
            </a:solidFill>
            <a:prstDash val="solid"/>
            <a:round/>
            <a:headEnd type="none" w="med" len="med"/>
            <a:tailEnd type="arrow" w="sm" len="med"/>
          </a:ln>
        </p:spPr>
        <p:txBody>
          <a:bodyPr wrap="none" anchor="ctr">
            <a:prstTxWarp prst="textNoShape">
              <a:avLst/>
            </a:prstTxWarp>
          </a:bodyPr>
          <a:lstStyle/>
          <a:p>
            <a:pPr>
              <a:defRPr/>
            </a:pPr>
            <a:endParaRPr lang="en-US" sz="900">
              <a:latin typeface="+mj-lt"/>
            </a:endParaRPr>
          </a:p>
        </p:txBody>
      </p:sp>
      <p:sp>
        <p:nvSpPr>
          <p:cNvPr id="30" name="Line 23"/>
          <p:cNvSpPr>
            <a:spLocks noChangeShapeType="1"/>
          </p:cNvSpPr>
          <p:nvPr/>
        </p:nvSpPr>
        <p:spPr bwMode="auto">
          <a:xfrm flipH="1">
            <a:off x="4628096" y="2576787"/>
            <a:ext cx="304800" cy="0"/>
          </a:xfrm>
          <a:prstGeom prst="line">
            <a:avLst/>
          </a:prstGeom>
          <a:noFill/>
          <a:ln w="12700" cap="flat" cmpd="sng" algn="ctr">
            <a:solidFill>
              <a:srgbClr val="000000"/>
            </a:solidFill>
            <a:prstDash val="solid"/>
            <a:round/>
            <a:headEnd type="none" w="med" len="med"/>
            <a:tailEnd type="arrow" w="sm" len="med"/>
          </a:ln>
        </p:spPr>
        <p:txBody>
          <a:bodyPr wrap="none" anchor="ctr">
            <a:prstTxWarp prst="textNoShape">
              <a:avLst/>
            </a:prstTxWarp>
          </a:bodyPr>
          <a:lstStyle/>
          <a:p>
            <a:pPr>
              <a:defRPr/>
            </a:pPr>
            <a:endParaRPr lang="en-US" sz="900" dirty="0">
              <a:latin typeface="+mj-lt"/>
            </a:endParaRPr>
          </a:p>
        </p:txBody>
      </p:sp>
      <p:pic>
        <p:nvPicPr>
          <p:cNvPr id="2" name="Picture 1"/>
          <p:cNvPicPr>
            <a:picLocks noChangeAspect="1"/>
          </p:cNvPicPr>
          <p:nvPr/>
        </p:nvPicPr>
        <p:blipFill>
          <a:blip r:embed="rId4"/>
          <a:stretch>
            <a:fillRect/>
          </a:stretch>
        </p:blipFill>
        <p:spPr>
          <a:xfrm>
            <a:off x="499138" y="777240"/>
            <a:ext cx="8293608" cy="1051560"/>
          </a:xfrm>
          <a:prstGeom prst="rect">
            <a:avLst/>
          </a:prstGeom>
        </p:spPr>
      </p:pic>
      <p:grpSp>
        <p:nvGrpSpPr>
          <p:cNvPr id="3" name="Group 2"/>
          <p:cNvGrpSpPr>
            <a:grpSpLocks noChangeAspect="1"/>
          </p:cNvGrpSpPr>
          <p:nvPr/>
        </p:nvGrpSpPr>
        <p:grpSpPr>
          <a:xfrm>
            <a:off x="5227188" y="1260005"/>
            <a:ext cx="3730413" cy="2739197"/>
            <a:chOff x="5486400" y="2774363"/>
            <a:chExt cx="3276600" cy="2412000"/>
          </a:xfrm>
        </p:grpSpPr>
        <p:pic>
          <p:nvPicPr>
            <p:cNvPr id="13" name="Picture 13"/>
            <p:cNvPicPr>
              <a:picLocks noChangeAspect="1" noChangeArrowheads="1"/>
            </p:cNvPicPr>
            <p:nvPr/>
          </p:nvPicPr>
          <p:blipFill rotWithShape="1">
            <a:blip r:embed="rId5"/>
            <a:srcRect t="50785" b="-324"/>
            <a:stretch/>
          </p:blipFill>
          <p:spPr bwMode="auto">
            <a:xfrm>
              <a:off x="5486400" y="2774363"/>
              <a:ext cx="3276600" cy="2412000"/>
            </a:xfrm>
            <a:prstGeom prst="rect">
              <a:avLst/>
            </a:prstGeom>
            <a:noFill/>
            <a:ln w="9525">
              <a:noFill/>
              <a:miter lim="800000"/>
              <a:headEnd/>
              <a:tailEnd/>
            </a:ln>
          </p:spPr>
        </p:pic>
        <p:sp>
          <p:nvSpPr>
            <p:cNvPr id="20" name="Rectangle 17"/>
            <p:cNvSpPr>
              <a:spLocks noChangeArrowheads="1"/>
            </p:cNvSpPr>
            <p:nvPr/>
          </p:nvSpPr>
          <p:spPr bwMode="auto">
            <a:xfrm>
              <a:off x="6019800" y="3693525"/>
              <a:ext cx="482600" cy="228600"/>
            </a:xfrm>
            <a:prstGeom prst="rect">
              <a:avLst/>
            </a:prstGeom>
            <a:solidFill>
              <a:srgbClr val="FFFFFF"/>
            </a:solidFill>
            <a:ln w="9525">
              <a:noFill/>
              <a:round/>
              <a:headEnd/>
              <a:tailEnd/>
            </a:ln>
          </p:spPr>
          <p:txBody>
            <a:bodyPr>
              <a:prstTxWarp prst="textNoShape">
                <a:avLst/>
              </a:prstTxWarp>
            </a:bodyPr>
            <a:lstStyle/>
            <a:p>
              <a:pPr algn="ctr"/>
              <a:endParaRPr lang="en-US"/>
            </a:p>
          </p:txBody>
        </p:sp>
        <p:sp>
          <p:nvSpPr>
            <p:cNvPr id="33" name="Rectangle 17"/>
            <p:cNvSpPr>
              <a:spLocks noChangeArrowheads="1"/>
            </p:cNvSpPr>
            <p:nvPr/>
          </p:nvSpPr>
          <p:spPr bwMode="auto">
            <a:xfrm>
              <a:off x="6223000" y="2906125"/>
              <a:ext cx="482600" cy="228600"/>
            </a:xfrm>
            <a:prstGeom prst="rect">
              <a:avLst/>
            </a:prstGeom>
            <a:solidFill>
              <a:srgbClr val="FFFFFF"/>
            </a:solidFill>
            <a:ln w="9525">
              <a:noFill/>
              <a:round/>
              <a:headEnd/>
              <a:tailEnd/>
            </a:ln>
          </p:spPr>
          <p:txBody>
            <a:bodyPr>
              <a:prstTxWarp prst="textNoShape">
                <a:avLst/>
              </a:prstTxWarp>
            </a:bodyPr>
            <a:lstStyle/>
            <a:p>
              <a:pPr algn="ctr"/>
              <a:endParaRPr lang="en-US"/>
            </a:p>
          </p:txBody>
        </p:sp>
      </p:grpSp>
      <p:sp>
        <p:nvSpPr>
          <p:cNvPr id="21" name="TextBox 20"/>
          <p:cNvSpPr txBox="1"/>
          <p:nvPr/>
        </p:nvSpPr>
        <p:spPr>
          <a:xfrm>
            <a:off x="3251200" y="4064004"/>
            <a:ext cx="5884340" cy="830997"/>
          </a:xfrm>
          <a:prstGeom prst="rect">
            <a:avLst/>
          </a:prstGeom>
          <a:noFill/>
        </p:spPr>
        <p:txBody>
          <a:bodyPr wrap="square" rtlCol="0">
            <a:spAutoFit/>
          </a:bodyPr>
          <a:lstStyle/>
          <a:p>
            <a:pPr algn="l"/>
            <a:r>
              <a:rPr lang="en-US" sz="1600" dirty="0" smtClean="0">
                <a:solidFill>
                  <a:srgbClr val="660066"/>
                </a:solidFill>
              </a:rPr>
              <a:t>Using pure shift acquisition avoids signal overlap which would otherwise lead to incorrect apparent </a:t>
            </a:r>
            <a:r>
              <a:rPr lang="en-US" sz="1600" i="1" dirty="0" smtClean="0">
                <a:solidFill>
                  <a:srgbClr val="660066"/>
                </a:solidFill>
              </a:rPr>
              <a:t>D</a:t>
            </a:r>
            <a:r>
              <a:rPr lang="en-US" sz="1600" dirty="0" smtClean="0">
                <a:solidFill>
                  <a:srgbClr val="660066"/>
                </a:solidFill>
              </a:rPr>
              <a:t> values. </a:t>
            </a:r>
          </a:p>
          <a:p>
            <a:pPr algn="l"/>
            <a:r>
              <a:rPr lang="en-US" sz="1600" i="1" dirty="0" smtClean="0">
                <a:solidFill>
                  <a:srgbClr val="660066"/>
                </a:solidFill>
              </a:rPr>
              <a:t>(Updated the ZS method to use PFGs, and changed chunk timing)</a:t>
            </a:r>
            <a:endParaRPr lang="en-US" sz="1600" dirty="0">
              <a:solidFill>
                <a:srgbClr val="660066"/>
              </a:solidFill>
            </a:endParaRPr>
          </a:p>
        </p:txBody>
      </p:sp>
      <p:sp>
        <p:nvSpPr>
          <p:cNvPr id="4" name="Rectangle 3"/>
          <p:cNvSpPr/>
          <p:nvPr/>
        </p:nvSpPr>
        <p:spPr>
          <a:xfrm>
            <a:off x="2438401" y="3113086"/>
            <a:ext cx="1388533" cy="203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Box 21"/>
          <p:cNvSpPr txBox="1">
            <a:spLocks noChangeArrowheads="1"/>
          </p:cNvSpPr>
          <p:nvPr/>
        </p:nvSpPr>
        <p:spPr bwMode="auto">
          <a:xfrm>
            <a:off x="2409519" y="3071441"/>
            <a:ext cx="561516" cy="230832"/>
          </a:xfrm>
          <a:prstGeom prst="rect">
            <a:avLst/>
          </a:prstGeom>
          <a:noFill/>
          <a:ln w="9525">
            <a:noFill/>
            <a:miter lim="800000"/>
            <a:headEnd/>
            <a:tailEnd/>
          </a:ln>
        </p:spPr>
        <p:txBody>
          <a:bodyPr wrap="none">
            <a:prstTxWarp prst="textNoShape">
              <a:avLst/>
            </a:prstTxWarp>
            <a:spAutoFit/>
          </a:bodyPr>
          <a:lstStyle/>
          <a:p>
            <a:pPr algn="ctr">
              <a:defRPr/>
            </a:pPr>
            <a:r>
              <a:rPr lang="en-US" sz="900" dirty="0" smtClean="0">
                <a:solidFill>
                  <a:srgbClr val="000000"/>
                </a:solidFill>
                <a:latin typeface="+mj-lt"/>
              </a:rPr>
              <a:t>0.5/sw1</a:t>
            </a:r>
            <a:endParaRPr lang="en-US" sz="900" dirty="0">
              <a:solidFill>
                <a:srgbClr val="000000"/>
              </a:solidFill>
              <a:latin typeface="+mj-lt"/>
            </a:endParaRPr>
          </a:p>
        </p:txBody>
      </p:sp>
      <p:sp>
        <p:nvSpPr>
          <p:cNvPr id="24" name="Line 22"/>
          <p:cNvSpPr>
            <a:spLocks noChangeShapeType="1"/>
          </p:cNvSpPr>
          <p:nvPr/>
        </p:nvSpPr>
        <p:spPr bwMode="auto">
          <a:xfrm>
            <a:off x="2166937" y="3186857"/>
            <a:ext cx="304800" cy="0"/>
          </a:xfrm>
          <a:prstGeom prst="line">
            <a:avLst/>
          </a:prstGeom>
          <a:noFill/>
          <a:ln w="12700" cap="flat" cmpd="sng" algn="ctr">
            <a:solidFill>
              <a:srgbClr val="000000"/>
            </a:solidFill>
            <a:prstDash val="solid"/>
            <a:round/>
            <a:headEnd type="none" w="med" len="med"/>
            <a:tailEnd type="arrow" w="sm" len="med"/>
          </a:ln>
        </p:spPr>
        <p:txBody>
          <a:bodyPr wrap="none" anchor="ctr">
            <a:prstTxWarp prst="textNoShape">
              <a:avLst/>
            </a:prstTxWarp>
          </a:bodyPr>
          <a:lstStyle/>
          <a:p>
            <a:pPr>
              <a:defRPr/>
            </a:pPr>
            <a:endParaRPr lang="en-US" sz="900">
              <a:latin typeface="+mj-lt"/>
            </a:endParaRPr>
          </a:p>
        </p:txBody>
      </p:sp>
      <p:sp>
        <p:nvSpPr>
          <p:cNvPr id="25" name="Line 23"/>
          <p:cNvSpPr>
            <a:spLocks noChangeShapeType="1"/>
          </p:cNvSpPr>
          <p:nvPr/>
        </p:nvSpPr>
        <p:spPr bwMode="auto">
          <a:xfrm flipH="1">
            <a:off x="2879183" y="3186857"/>
            <a:ext cx="304800" cy="0"/>
          </a:xfrm>
          <a:prstGeom prst="line">
            <a:avLst/>
          </a:prstGeom>
          <a:noFill/>
          <a:ln w="12700" cap="flat" cmpd="sng" algn="ctr">
            <a:solidFill>
              <a:srgbClr val="000000"/>
            </a:solidFill>
            <a:prstDash val="solid"/>
            <a:round/>
            <a:headEnd type="none" w="med" len="med"/>
            <a:tailEnd type="arrow" w="sm" len="med"/>
          </a:ln>
        </p:spPr>
        <p:txBody>
          <a:bodyPr wrap="none" anchor="ctr">
            <a:prstTxWarp prst="textNoShape">
              <a:avLst/>
            </a:prstTxWarp>
          </a:bodyPr>
          <a:lstStyle/>
          <a:p>
            <a:pPr>
              <a:defRPr/>
            </a:pPr>
            <a:endParaRPr lang="en-US" sz="900" dirty="0">
              <a:latin typeface="+mj-lt"/>
            </a:endParaRPr>
          </a:p>
        </p:txBody>
      </p:sp>
    </p:spTree>
    <p:extLst>
      <p:ext uri="{BB962C8B-B14F-4D97-AF65-F5344CB8AC3E}">
        <p14:creationId xmlns:p14="http://schemas.microsoft.com/office/powerpoint/2010/main" val="2464942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65" y="934021"/>
            <a:ext cx="8012868" cy="2985433"/>
          </a:xfrm>
          <a:prstGeom prst="rect">
            <a:avLst/>
          </a:prstGeom>
          <a:noFill/>
        </p:spPr>
        <p:txBody>
          <a:bodyPr wrap="square" rtlCol="0">
            <a:spAutoFit/>
          </a:bodyPr>
          <a:lstStyle/>
          <a:p>
            <a:pPr algn="l">
              <a:lnSpc>
                <a:spcPct val="200000"/>
              </a:lnSpc>
            </a:pPr>
            <a:r>
              <a:rPr lang="en-GB" sz="2400" dirty="0" smtClean="0"/>
              <a:t>The History: What ? Why ? Who ? When ? </a:t>
            </a:r>
            <a:r>
              <a:rPr lang="en-GB" sz="2400" dirty="0" smtClean="0">
                <a:solidFill>
                  <a:srgbClr val="FF0000"/>
                </a:solidFill>
              </a:rPr>
              <a:t>How</a:t>
            </a:r>
            <a:r>
              <a:rPr lang="en-GB" sz="2400" dirty="0" smtClean="0"/>
              <a:t> ?</a:t>
            </a:r>
          </a:p>
          <a:p>
            <a:pPr algn="l">
              <a:lnSpc>
                <a:spcPct val="200000"/>
              </a:lnSpc>
            </a:pPr>
            <a:r>
              <a:rPr lang="en-GB" sz="2400" dirty="0" smtClean="0"/>
              <a:t>The Mechanics</a:t>
            </a:r>
          </a:p>
          <a:p>
            <a:pPr algn="l">
              <a:lnSpc>
                <a:spcPct val="200000"/>
              </a:lnSpc>
            </a:pPr>
            <a:r>
              <a:rPr lang="en-GB" sz="2400" dirty="0" smtClean="0"/>
              <a:t>Some Applications</a:t>
            </a:r>
            <a:br>
              <a:rPr lang="en-GB" sz="2400" dirty="0" smtClean="0"/>
            </a:br>
            <a:r>
              <a:rPr lang="en-GB" sz="2400" dirty="0" smtClean="0"/>
              <a:t>Some Problems</a:t>
            </a:r>
            <a:endParaRPr lang="en-GB" sz="2400" dirty="0"/>
          </a:p>
        </p:txBody>
      </p:sp>
      <p:sp>
        <p:nvSpPr>
          <p:cNvPr id="6" name="Rectangle 2"/>
          <p:cNvSpPr>
            <a:spLocks noChangeArrowheads="1"/>
          </p:cNvSpPr>
          <p:nvPr/>
        </p:nvSpPr>
        <p:spPr bwMode="auto">
          <a:xfrm>
            <a:off x="381000" y="-20122"/>
            <a:ext cx="8382000" cy="351755"/>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Pure Shift NMR</a:t>
            </a:r>
          </a:p>
        </p:txBody>
      </p:sp>
    </p:spTree>
    <p:extLst>
      <p:ext uri="{BB962C8B-B14F-4D97-AF65-F5344CB8AC3E}">
        <p14:creationId xmlns:p14="http://schemas.microsoft.com/office/powerpoint/2010/main" val="1367678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81000" y="14475"/>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Pure Shift NMR: Broadband Homonuclear Decoupling</a:t>
            </a:r>
            <a:endParaRPr lang="en-US" sz="2400" dirty="0">
              <a:solidFill>
                <a:srgbClr val="000000"/>
              </a:solidFill>
              <a:latin typeface="Times" charset="0"/>
            </a:endParaRPr>
          </a:p>
        </p:txBody>
      </p:sp>
      <p:pic>
        <p:nvPicPr>
          <p:cNvPr id="6" name="Picture 5" descr="Hamiltonian.png"/>
          <p:cNvPicPr>
            <a:picLocks noChangeAspect="1"/>
          </p:cNvPicPr>
          <p:nvPr/>
        </p:nvPicPr>
        <p:blipFill>
          <a:blip r:embed="rId2"/>
          <a:stretch>
            <a:fillRect/>
          </a:stretch>
        </p:blipFill>
        <p:spPr>
          <a:xfrm>
            <a:off x="1591760" y="859578"/>
            <a:ext cx="5733288" cy="810768"/>
          </a:xfrm>
          <a:prstGeom prst="rect">
            <a:avLst/>
          </a:prstGeom>
        </p:spPr>
      </p:pic>
      <p:grpSp>
        <p:nvGrpSpPr>
          <p:cNvPr id="23" name="Group 22"/>
          <p:cNvGrpSpPr/>
          <p:nvPr/>
        </p:nvGrpSpPr>
        <p:grpSpPr>
          <a:xfrm>
            <a:off x="5415080" y="859578"/>
            <a:ext cx="769586" cy="2004384"/>
            <a:chOff x="6012160" y="1484784"/>
            <a:chExt cx="1026114" cy="2672511"/>
          </a:xfrm>
        </p:grpSpPr>
        <p:sp>
          <p:nvSpPr>
            <p:cNvPr id="12" name="Oval 11"/>
            <p:cNvSpPr>
              <a:spLocks noChangeAspect="1"/>
            </p:cNvSpPr>
            <p:nvPr/>
          </p:nvSpPr>
          <p:spPr bwMode="auto">
            <a:xfrm>
              <a:off x="6012160" y="1484784"/>
              <a:ext cx="1026114" cy="1026114"/>
            </a:xfrm>
            <a:prstGeom prst="ellipse">
              <a:avLst/>
            </a:prstGeom>
            <a:noFill/>
            <a:ln w="28575"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2"/>
                </a:solidFill>
                <a:effectLst/>
                <a:latin typeface="Times New Roman" charset="0"/>
              </a:endParaRPr>
            </a:p>
          </p:txBody>
        </p:sp>
        <p:sp>
          <p:nvSpPr>
            <p:cNvPr id="14" name="TextBox 13"/>
            <p:cNvSpPr txBox="1"/>
            <p:nvPr/>
          </p:nvSpPr>
          <p:spPr>
            <a:xfrm>
              <a:off x="6126877" y="3623815"/>
              <a:ext cx="783287" cy="533480"/>
            </a:xfrm>
            <a:prstGeom prst="rect">
              <a:avLst/>
            </a:prstGeom>
            <a:noFill/>
            <a:ln>
              <a:noFill/>
            </a:ln>
          </p:spPr>
          <p:txBody>
            <a:bodyPr wrap="none" rtlCol="0">
              <a:spAutoFit/>
            </a:bodyPr>
            <a:lstStyle/>
            <a:p>
              <a:pPr algn="l"/>
              <a:r>
                <a:rPr lang="en-US" sz="2000" dirty="0" smtClean="0">
                  <a:solidFill>
                    <a:srgbClr val="3366FF"/>
                  </a:solidFill>
                </a:rPr>
                <a:t>Shifts</a:t>
              </a:r>
              <a:endParaRPr lang="en-US" sz="2000" dirty="0">
                <a:solidFill>
                  <a:srgbClr val="3366FF"/>
                </a:solidFill>
              </a:endParaRPr>
            </a:p>
          </p:txBody>
        </p:sp>
        <p:cxnSp>
          <p:nvCxnSpPr>
            <p:cNvPr id="15" name="Straight Connector 14"/>
            <p:cNvCxnSpPr/>
            <p:nvPr/>
          </p:nvCxnSpPr>
          <p:spPr bwMode="auto">
            <a:xfrm flipH="1">
              <a:off x="6516216" y="2527052"/>
              <a:ext cx="6328" cy="817240"/>
            </a:xfrm>
            <a:prstGeom prst="line">
              <a:avLst/>
            </a:prstGeom>
            <a:solidFill>
              <a:schemeClr val="accent1"/>
            </a:solidFill>
            <a:ln w="38100" cap="flat" cmpd="sng" algn="ctr">
              <a:solidFill>
                <a:srgbClr val="3366FF"/>
              </a:solidFill>
              <a:prstDash val="solid"/>
              <a:round/>
              <a:headEnd type="none" w="med" len="med"/>
              <a:tailEnd type="none" w="med" len="med"/>
            </a:ln>
            <a:effectLst/>
          </p:spPr>
        </p:cxnSp>
      </p:grpSp>
      <p:grpSp>
        <p:nvGrpSpPr>
          <p:cNvPr id="24" name="Group 23"/>
          <p:cNvGrpSpPr/>
          <p:nvPr/>
        </p:nvGrpSpPr>
        <p:grpSpPr>
          <a:xfrm>
            <a:off x="6333183" y="859578"/>
            <a:ext cx="1180031" cy="2337945"/>
            <a:chOff x="7236296" y="1484784"/>
            <a:chExt cx="1573375" cy="3117259"/>
          </a:xfrm>
        </p:grpSpPr>
        <p:sp>
          <p:nvSpPr>
            <p:cNvPr id="17" name="Oval 16"/>
            <p:cNvSpPr>
              <a:spLocks noChangeAspect="1"/>
            </p:cNvSpPr>
            <p:nvPr/>
          </p:nvSpPr>
          <p:spPr bwMode="auto">
            <a:xfrm>
              <a:off x="7236296" y="1484784"/>
              <a:ext cx="1573375" cy="10261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9" name="TextBox 18"/>
            <p:cNvSpPr txBox="1"/>
            <p:nvPr/>
          </p:nvSpPr>
          <p:spPr>
            <a:xfrm>
              <a:off x="7405712" y="4068563"/>
              <a:ext cx="1239267" cy="533480"/>
            </a:xfrm>
            <a:prstGeom prst="rect">
              <a:avLst/>
            </a:prstGeom>
            <a:noFill/>
          </p:spPr>
          <p:txBody>
            <a:bodyPr wrap="none" rtlCol="0">
              <a:spAutoFit/>
            </a:bodyPr>
            <a:lstStyle/>
            <a:p>
              <a:r>
                <a:rPr lang="en-US" sz="2000" dirty="0" smtClean="0">
                  <a:solidFill>
                    <a:srgbClr val="FF0000"/>
                  </a:solidFill>
                </a:rPr>
                <a:t>Couplings</a:t>
              </a:r>
              <a:endParaRPr lang="en-US" sz="2000" dirty="0">
                <a:solidFill>
                  <a:srgbClr val="FF0000"/>
                </a:solidFill>
              </a:endParaRPr>
            </a:p>
          </p:txBody>
        </p:sp>
        <p:cxnSp>
          <p:nvCxnSpPr>
            <p:cNvPr id="20" name="Straight Connector 19"/>
            <p:cNvCxnSpPr/>
            <p:nvPr/>
          </p:nvCxnSpPr>
          <p:spPr bwMode="auto">
            <a:xfrm flipH="1" flipV="1">
              <a:off x="8014072" y="2523604"/>
              <a:ext cx="5804" cy="1265436"/>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3" name="Group 2"/>
          <p:cNvGrpSpPr/>
          <p:nvPr/>
        </p:nvGrpSpPr>
        <p:grpSpPr>
          <a:xfrm>
            <a:off x="505837" y="2156626"/>
            <a:ext cx="5827345" cy="2679978"/>
            <a:chOff x="505837" y="1902626"/>
            <a:chExt cx="5827345" cy="2679978"/>
          </a:xfrm>
        </p:grpSpPr>
        <p:sp>
          <p:nvSpPr>
            <p:cNvPr id="8" name="TextBox 11"/>
            <p:cNvSpPr txBox="1">
              <a:spLocks noChangeArrowheads="1"/>
            </p:cNvSpPr>
            <p:nvPr/>
          </p:nvSpPr>
          <p:spPr bwMode="auto">
            <a:xfrm>
              <a:off x="505838" y="1902626"/>
              <a:ext cx="4896544" cy="584776"/>
            </a:xfrm>
            <a:prstGeom prst="rect">
              <a:avLst/>
            </a:prstGeom>
            <a:noFill/>
            <a:ln w="9525">
              <a:noFill/>
              <a:miter lim="800000"/>
              <a:headEnd/>
              <a:tailEnd/>
            </a:ln>
          </p:spPr>
          <p:txBody>
            <a:bodyPr wrap="square">
              <a:prstTxWarp prst="textNoShape">
                <a:avLst/>
              </a:prstTxWarp>
              <a:spAutoFit/>
            </a:bodyPr>
            <a:lstStyle/>
            <a:p>
              <a:pPr algn="l"/>
              <a:r>
                <a:rPr lang="en-US" sz="1600" dirty="0" smtClean="0"/>
                <a:t>We need a way to separate the effects of shifts (</a:t>
              </a:r>
              <a:r>
                <a:rPr lang="el-GR" sz="1600" i="1" dirty="0">
                  <a:solidFill>
                    <a:srgbClr val="3366FF"/>
                  </a:solidFill>
                </a:rPr>
                <a:t>δ</a:t>
              </a:r>
              <a:r>
                <a:rPr lang="en-US" sz="1600" dirty="0" smtClean="0"/>
                <a:t>) and couplings (</a:t>
              </a:r>
              <a:r>
                <a:rPr lang="en-US" sz="1600" i="1" dirty="0" smtClean="0">
                  <a:solidFill>
                    <a:srgbClr val="FF0000"/>
                  </a:solidFill>
                </a:rPr>
                <a:t>J</a:t>
              </a:r>
              <a:r>
                <a:rPr lang="en-US" sz="1600" dirty="0" smtClean="0"/>
                <a:t>), e.g.</a:t>
              </a:r>
              <a:endParaRPr lang="en-US" sz="1600" dirty="0"/>
            </a:p>
          </p:txBody>
        </p:sp>
        <p:sp>
          <p:nvSpPr>
            <p:cNvPr id="25" name="TextBox 11"/>
            <p:cNvSpPr txBox="1">
              <a:spLocks noChangeArrowheads="1"/>
            </p:cNvSpPr>
            <p:nvPr/>
          </p:nvSpPr>
          <p:spPr bwMode="auto">
            <a:xfrm>
              <a:off x="505837" y="2766722"/>
              <a:ext cx="5827345" cy="1815882"/>
            </a:xfrm>
            <a:prstGeom prst="rect">
              <a:avLst/>
            </a:prstGeom>
            <a:noFill/>
            <a:ln w="9525">
              <a:noFill/>
              <a:miter lim="800000"/>
              <a:headEnd/>
              <a:tailEnd/>
            </a:ln>
          </p:spPr>
          <p:txBody>
            <a:bodyPr wrap="square">
              <a:prstTxWarp prst="textNoShape">
                <a:avLst/>
              </a:prstTxWarp>
              <a:spAutoFit/>
            </a:bodyPr>
            <a:lstStyle/>
            <a:p>
              <a:pPr marL="342900" indent="-342900" algn="l">
                <a:buFont typeface="Arial"/>
                <a:buChar char="•"/>
              </a:pPr>
              <a:r>
                <a:rPr lang="en-US" sz="1600" dirty="0" smtClean="0"/>
                <a:t>hard 180° pulse</a:t>
              </a:r>
              <a:br>
                <a:rPr lang="en-US" sz="1600" dirty="0" smtClean="0"/>
              </a:br>
              <a:r>
                <a:rPr lang="en-US" sz="1600" dirty="0" smtClean="0"/>
                <a:t>reverses effects of </a:t>
              </a:r>
              <a:r>
                <a:rPr lang="el-GR" sz="1600" i="1" dirty="0" smtClean="0">
                  <a:solidFill>
                    <a:srgbClr val="3366FF"/>
                  </a:solidFill>
                </a:rPr>
                <a:t>δ</a:t>
              </a:r>
              <a:r>
                <a:rPr lang="en-GB" sz="1600" i="1" dirty="0" smtClean="0"/>
                <a:t> </a:t>
              </a:r>
              <a:r>
                <a:rPr lang="en-US" sz="1600" dirty="0" smtClean="0"/>
                <a:t>but not of </a:t>
              </a:r>
              <a:r>
                <a:rPr lang="en-US" sz="1600" i="1" dirty="0" smtClean="0">
                  <a:solidFill>
                    <a:srgbClr val="FF0000"/>
                  </a:solidFill>
                </a:rPr>
                <a:t>J</a:t>
              </a:r>
              <a:br>
                <a:rPr lang="en-US" sz="1600" i="1" dirty="0" smtClean="0">
                  <a:solidFill>
                    <a:srgbClr val="FF0000"/>
                  </a:solidFill>
                </a:rPr>
              </a:br>
              <a:endParaRPr lang="en-US" sz="1600" dirty="0" smtClean="0"/>
            </a:p>
            <a:p>
              <a:pPr marL="342900" indent="-342900" algn="l">
                <a:buFont typeface="Arial"/>
                <a:buChar char="•"/>
              </a:pPr>
              <a:r>
                <a:rPr lang="en-US" sz="1600" i="1" dirty="0" smtClean="0"/>
                <a:t>J-</a:t>
              </a:r>
              <a:r>
                <a:rPr lang="en-US" sz="1600" dirty="0"/>
                <a:t>refocusing </a:t>
              </a:r>
              <a:r>
                <a:rPr lang="en-US" sz="1600" dirty="0" smtClean="0"/>
                <a:t/>
              </a:r>
              <a:br>
                <a:rPr lang="en-US" sz="1600" dirty="0" smtClean="0"/>
              </a:br>
              <a:r>
                <a:rPr lang="en-US" sz="1600" dirty="0" smtClean="0"/>
                <a:t>reverses effect of </a:t>
              </a:r>
              <a:r>
                <a:rPr lang="en-US" sz="1600" i="1" dirty="0" smtClean="0">
                  <a:solidFill>
                    <a:srgbClr val="FF0000"/>
                  </a:solidFill>
                </a:rPr>
                <a:t>J </a:t>
              </a:r>
              <a:r>
                <a:rPr lang="en-US" sz="1600" dirty="0" smtClean="0"/>
                <a:t>but </a:t>
              </a:r>
              <a:r>
                <a:rPr lang="en-US" sz="1600" dirty="0"/>
                <a:t>not of </a:t>
              </a:r>
              <a:r>
                <a:rPr lang="el-GR" sz="1600" i="1" dirty="0" smtClean="0">
                  <a:solidFill>
                    <a:srgbClr val="3366FF"/>
                  </a:solidFill>
                </a:rPr>
                <a:t>δ</a:t>
              </a:r>
              <a:r>
                <a:rPr lang="el-GR" sz="1600" dirty="0"/>
                <a:t>, e.g. </a:t>
              </a:r>
              <a:r>
                <a:rPr lang="en-US" sz="1600" dirty="0"/>
                <a:t> </a:t>
              </a:r>
              <a:r>
                <a:rPr lang="en-US" sz="1600" dirty="0" smtClean="0"/>
                <a:t>by combining “</a:t>
              </a:r>
              <a:r>
                <a:rPr lang="en-US" sz="1600" dirty="0"/>
                <a:t>active spin refocusing</a:t>
              </a:r>
              <a:r>
                <a:rPr lang="en-US" sz="1600" dirty="0" smtClean="0"/>
                <a:t>” (reverse </a:t>
              </a:r>
              <a:r>
                <a:rPr lang="el-GR" sz="1600" i="1" dirty="0" smtClean="0">
                  <a:solidFill>
                    <a:srgbClr val="3366FF"/>
                  </a:solidFill>
                </a:rPr>
                <a:t>δ</a:t>
              </a:r>
              <a:r>
                <a:rPr lang="en-US" sz="1600" dirty="0" smtClean="0"/>
                <a:t> for chosen spins only) with a hard 180° pulse (inverts all spins)</a:t>
              </a:r>
              <a:endParaRPr lang="en-US" sz="1600" dirty="0"/>
            </a:p>
          </p:txBody>
        </p:sp>
      </p:grpSp>
    </p:spTree>
    <p:extLst>
      <p:ext uri="{BB962C8B-B14F-4D97-AF65-F5344CB8AC3E}">
        <p14:creationId xmlns:p14="http://schemas.microsoft.com/office/powerpoint/2010/main" val="3561513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65" y="934021"/>
            <a:ext cx="8495468" cy="3046988"/>
          </a:xfrm>
          <a:prstGeom prst="rect">
            <a:avLst/>
          </a:prstGeom>
          <a:noFill/>
        </p:spPr>
        <p:txBody>
          <a:bodyPr wrap="square" rtlCol="0">
            <a:spAutoFit/>
          </a:bodyPr>
          <a:lstStyle/>
          <a:p>
            <a:pPr algn="l"/>
            <a:r>
              <a:rPr lang="en-GB" sz="2400" dirty="0" smtClean="0"/>
              <a:t>The History: What ? Why ? Who ? When ? How ?</a:t>
            </a:r>
          </a:p>
          <a:p>
            <a:pPr algn="l"/>
            <a:endParaRPr lang="en-GB" sz="2400" dirty="0" smtClean="0"/>
          </a:p>
          <a:p>
            <a:pPr algn="l"/>
            <a:r>
              <a:rPr lang="en-GB" sz="2400" dirty="0" smtClean="0">
                <a:solidFill>
                  <a:srgbClr val="FF0000"/>
                </a:solidFill>
              </a:rPr>
              <a:t>The Mechanics: </a:t>
            </a:r>
          </a:p>
          <a:p>
            <a:pPr algn="l"/>
            <a:r>
              <a:rPr lang="en-GB" sz="2400" dirty="0">
                <a:solidFill>
                  <a:srgbClr val="FF0000"/>
                </a:solidFill>
              </a:rPr>
              <a:t>	</a:t>
            </a:r>
            <a:r>
              <a:rPr lang="en-GB" sz="2400" dirty="0" smtClean="0">
                <a:solidFill>
                  <a:srgbClr val="FF0000"/>
                </a:solidFill>
              </a:rPr>
              <a:t>the </a:t>
            </a:r>
            <a:r>
              <a:rPr lang="en-GB" sz="2400" dirty="0" err="1" smtClean="0">
                <a:solidFill>
                  <a:srgbClr val="FF0000"/>
                </a:solidFill>
              </a:rPr>
              <a:t>Zangger-Sterk</a:t>
            </a:r>
            <a:r>
              <a:rPr lang="en-GB" sz="2400" dirty="0" smtClean="0">
                <a:solidFill>
                  <a:srgbClr val="FF0000"/>
                </a:solidFill>
              </a:rPr>
              <a:t> experiment, </a:t>
            </a:r>
            <a:r>
              <a:rPr lang="en-GB" sz="2400" i="1" dirty="0" smtClean="0">
                <a:solidFill>
                  <a:srgbClr val="FF0000"/>
                </a:solidFill>
              </a:rPr>
              <a:t>J</a:t>
            </a:r>
            <a:r>
              <a:rPr lang="en-GB" sz="2400" dirty="0" smtClean="0">
                <a:solidFill>
                  <a:srgbClr val="FF0000"/>
                </a:solidFill>
              </a:rPr>
              <a:t>-refocusing and PSYCHE</a:t>
            </a:r>
          </a:p>
          <a:p>
            <a:pPr algn="l"/>
            <a:endParaRPr lang="en-GB" sz="2400" dirty="0" smtClean="0"/>
          </a:p>
          <a:p>
            <a:pPr algn="l"/>
            <a:r>
              <a:rPr lang="en-GB" sz="2400" dirty="0" smtClean="0"/>
              <a:t>Some Applications</a:t>
            </a:r>
            <a:br>
              <a:rPr lang="en-GB" sz="2400" dirty="0" smtClean="0"/>
            </a:br>
            <a:endParaRPr lang="en-GB" sz="2400" dirty="0" smtClean="0"/>
          </a:p>
          <a:p>
            <a:pPr algn="l"/>
            <a:r>
              <a:rPr lang="en-GB" sz="2400" dirty="0" smtClean="0"/>
              <a:t>Some Problems</a:t>
            </a:r>
            <a:endParaRPr lang="en-GB" sz="2400" dirty="0"/>
          </a:p>
        </p:txBody>
      </p:sp>
      <p:sp>
        <p:nvSpPr>
          <p:cNvPr id="6" name="Rectangle 2"/>
          <p:cNvSpPr>
            <a:spLocks noChangeArrowheads="1"/>
          </p:cNvSpPr>
          <p:nvPr/>
        </p:nvSpPr>
        <p:spPr bwMode="auto">
          <a:xfrm>
            <a:off x="381000" y="-20122"/>
            <a:ext cx="8382000" cy="351755"/>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Pure Shift NMR</a:t>
            </a:r>
          </a:p>
        </p:txBody>
      </p:sp>
    </p:spTree>
    <p:extLst>
      <p:ext uri="{BB962C8B-B14F-4D97-AF65-F5344CB8AC3E}">
        <p14:creationId xmlns:p14="http://schemas.microsoft.com/office/powerpoint/2010/main" val="36910273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ChangeArrowheads="1"/>
          </p:cNvSpPr>
          <p:nvPr/>
        </p:nvSpPr>
        <p:spPr bwMode="auto">
          <a:xfrm>
            <a:off x="457200" y="4950"/>
            <a:ext cx="8229600" cy="475059"/>
          </a:xfrm>
          <a:prstGeom prst="rect">
            <a:avLst/>
          </a:prstGeom>
          <a:noFill/>
          <a:ln w="9525">
            <a:noFill/>
            <a:miter lim="800000"/>
            <a:headEnd/>
            <a:tailEnd/>
          </a:ln>
        </p:spPr>
        <p:txBody>
          <a:bodyPr anchor="ctr">
            <a:prstTxWarp prst="textNoShape">
              <a:avLst/>
            </a:prstTxWarp>
          </a:bodyPr>
          <a:lstStyle/>
          <a:p>
            <a:pPr algn="ctr">
              <a:lnSpc>
                <a:spcPct val="70000"/>
              </a:lnSpc>
            </a:pPr>
            <a:r>
              <a:rPr lang="en-GB" sz="2400" i="1" dirty="0" smtClean="0">
                <a:solidFill>
                  <a:srgbClr val="000000"/>
                </a:solidFill>
                <a:latin typeface="Times" charset="0"/>
              </a:rPr>
              <a:t>J</a:t>
            </a:r>
            <a:r>
              <a:rPr lang="en-GB" sz="2400" dirty="0" smtClean="0">
                <a:solidFill>
                  <a:srgbClr val="000000"/>
                </a:solidFill>
                <a:latin typeface="Times" charset="0"/>
              </a:rPr>
              <a:t>-Refocusing: the </a:t>
            </a:r>
            <a:r>
              <a:rPr lang="en-GB" sz="2400" dirty="0" err="1" smtClean="0">
                <a:solidFill>
                  <a:srgbClr val="000000"/>
                </a:solidFill>
                <a:latin typeface="Times" charset="0"/>
              </a:rPr>
              <a:t>Zangger-Sterk</a:t>
            </a:r>
            <a:r>
              <a:rPr lang="en-GB" sz="2400" dirty="0" smtClean="0">
                <a:solidFill>
                  <a:srgbClr val="000000"/>
                </a:solidFill>
                <a:latin typeface="Times" charset="0"/>
              </a:rPr>
              <a:t> Sequence Revisited</a:t>
            </a:r>
            <a:endParaRPr lang="en-US" sz="2400" dirty="0">
              <a:solidFill>
                <a:srgbClr val="000000"/>
              </a:solidFill>
              <a:latin typeface="Times" charset="0"/>
            </a:endParaRPr>
          </a:p>
        </p:txBody>
      </p:sp>
      <p:sp>
        <p:nvSpPr>
          <p:cNvPr id="48134" name="Rectangle 3"/>
          <p:cNvSpPr>
            <a:spLocks noChangeArrowheads="1"/>
          </p:cNvSpPr>
          <p:nvPr/>
        </p:nvSpPr>
        <p:spPr bwMode="auto">
          <a:xfrm>
            <a:off x="190500" y="4032409"/>
            <a:ext cx="8864600" cy="857250"/>
          </a:xfrm>
          <a:prstGeom prst="rect">
            <a:avLst/>
          </a:prstGeom>
          <a:noFill/>
          <a:ln w="9525">
            <a:noFill/>
            <a:miter lim="800000"/>
            <a:headEnd/>
            <a:tailEnd/>
          </a:ln>
        </p:spPr>
        <p:txBody>
          <a:bodyPr anchor="ctr">
            <a:prstTxWarp prst="textNoShape">
              <a:avLst/>
            </a:prstTxWarp>
          </a:bodyPr>
          <a:lstStyle/>
          <a:p>
            <a:pPr algn="l"/>
            <a:r>
              <a:rPr lang="en-US" sz="1600" dirty="0" smtClean="0">
                <a:solidFill>
                  <a:srgbClr val="660066"/>
                </a:solidFill>
              </a:rPr>
              <a:t>The combination of a hard </a:t>
            </a:r>
            <a:r>
              <a:rPr lang="en-US" sz="1600" dirty="0">
                <a:solidFill>
                  <a:srgbClr val="660066"/>
                </a:solidFill>
              </a:rPr>
              <a:t> 180° </a:t>
            </a:r>
            <a:r>
              <a:rPr lang="en-US" sz="1600" dirty="0" smtClean="0">
                <a:solidFill>
                  <a:srgbClr val="660066"/>
                </a:solidFill>
              </a:rPr>
              <a:t>pulse and a slice- and shift-selective 180° pulse leaves the active spins (within the slice) unperturbed and the passive (outside the slice or at a different shift) inverted, refocusing the </a:t>
            </a:r>
            <a:r>
              <a:rPr lang="en-US" sz="1600" i="1" dirty="0" smtClean="0">
                <a:solidFill>
                  <a:srgbClr val="660066"/>
                </a:solidFill>
              </a:rPr>
              <a:t>J</a:t>
            </a:r>
            <a:r>
              <a:rPr lang="en-US" sz="1600" dirty="0" smtClean="0">
                <a:solidFill>
                  <a:srgbClr val="660066"/>
                </a:solidFill>
              </a:rPr>
              <a:t> modulation of the active spins.</a:t>
            </a:r>
            <a:endParaRPr lang="en-US" sz="1600" dirty="0">
              <a:solidFill>
                <a:srgbClr val="660066"/>
              </a:solidFill>
            </a:endParaRPr>
          </a:p>
        </p:txBody>
      </p:sp>
      <p:sp>
        <p:nvSpPr>
          <p:cNvPr id="15" name="Text Box 6"/>
          <p:cNvSpPr txBox="1">
            <a:spLocks noChangeArrowheads="1"/>
          </p:cNvSpPr>
          <p:nvPr/>
        </p:nvSpPr>
        <p:spPr bwMode="auto">
          <a:xfrm>
            <a:off x="17824" y="4804946"/>
            <a:ext cx="2741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r>
              <a:rPr lang="en-US" sz="1600" i="1" dirty="0" smtClean="0"/>
              <a:t>J </a:t>
            </a:r>
            <a:r>
              <a:rPr lang="en-US" sz="1600" i="1" dirty="0" err="1" smtClean="0"/>
              <a:t>Magn</a:t>
            </a:r>
            <a:r>
              <a:rPr lang="en-US" sz="1600" i="1" dirty="0" smtClean="0"/>
              <a:t> </a:t>
            </a:r>
            <a:r>
              <a:rPr lang="en-US" sz="1600" i="1" dirty="0" err="1" smtClean="0"/>
              <a:t>Reson</a:t>
            </a:r>
            <a:r>
              <a:rPr lang="en-US" sz="1600" i="1" dirty="0" smtClean="0"/>
              <a:t> </a:t>
            </a:r>
            <a:r>
              <a:rPr lang="en-US" sz="1600" b="1" dirty="0" smtClean="0"/>
              <a:t>124</a:t>
            </a:r>
            <a:r>
              <a:rPr lang="en-US" sz="1600" dirty="0"/>
              <a:t>, 486 (1997)</a:t>
            </a:r>
          </a:p>
        </p:txBody>
      </p:sp>
      <p:sp>
        <p:nvSpPr>
          <p:cNvPr id="16" name="Text Box 11"/>
          <p:cNvSpPr txBox="1">
            <a:spLocks noChangeArrowheads="1"/>
          </p:cNvSpPr>
          <p:nvPr/>
        </p:nvSpPr>
        <p:spPr bwMode="auto">
          <a:xfrm>
            <a:off x="6698766" y="4804946"/>
            <a:ext cx="24452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r>
              <a:rPr lang="en-US" sz="1600" i="1" dirty="0" smtClean="0">
                <a:solidFill>
                  <a:srgbClr val="009999"/>
                </a:solidFill>
              </a:rPr>
              <a:t>Chem. </a:t>
            </a:r>
            <a:r>
              <a:rPr lang="en-US" sz="1600" i="1" dirty="0" err="1" smtClean="0">
                <a:solidFill>
                  <a:srgbClr val="009999"/>
                </a:solidFill>
              </a:rPr>
              <a:t>Commun</a:t>
            </a:r>
            <a:r>
              <a:rPr lang="en-US" sz="1600" i="1" dirty="0" smtClean="0">
                <a:solidFill>
                  <a:srgbClr val="009999"/>
                </a:solidFill>
              </a:rPr>
              <a:t>.</a:t>
            </a:r>
            <a:r>
              <a:rPr lang="en-US" sz="1600" dirty="0" smtClean="0">
                <a:solidFill>
                  <a:srgbClr val="009999"/>
                </a:solidFill>
              </a:rPr>
              <a:t> </a:t>
            </a:r>
            <a:r>
              <a:rPr lang="en-US" sz="1600" b="1" dirty="0">
                <a:solidFill>
                  <a:srgbClr val="009999"/>
                </a:solidFill>
              </a:rPr>
              <a:t>2007</a:t>
            </a:r>
            <a:r>
              <a:rPr lang="en-US" sz="1600" dirty="0">
                <a:solidFill>
                  <a:srgbClr val="009999"/>
                </a:solidFill>
              </a:rPr>
              <a:t>, 933</a:t>
            </a:r>
          </a:p>
        </p:txBody>
      </p:sp>
      <p:grpSp>
        <p:nvGrpSpPr>
          <p:cNvPr id="6" name="Group 5"/>
          <p:cNvGrpSpPr/>
          <p:nvPr/>
        </p:nvGrpSpPr>
        <p:grpSpPr>
          <a:xfrm>
            <a:off x="1064930" y="919764"/>
            <a:ext cx="5757428" cy="3209002"/>
            <a:chOff x="755577" y="843558"/>
            <a:chExt cx="7676571" cy="3209002"/>
          </a:xfrm>
        </p:grpSpPr>
        <p:grpSp>
          <p:nvGrpSpPr>
            <p:cNvPr id="2" name="Group 1"/>
            <p:cNvGrpSpPr>
              <a:grpSpLocks noChangeAspect="1"/>
            </p:cNvGrpSpPr>
            <p:nvPr/>
          </p:nvGrpSpPr>
          <p:grpSpPr>
            <a:xfrm>
              <a:off x="755577" y="843558"/>
              <a:ext cx="7676571" cy="2381665"/>
              <a:chOff x="251520" y="1268760"/>
              <a:chExt cx="8529523" cy="3528392"/>
            </a:xfrm>
          </p:grpSpPr>
          <p:sp>
            <p:nvSpPr>
              <p:cNvPr id="9" name="Rectangle 8"/>
              <p:cNvSpPr/>
              <p:nvPr/>
            </p:nvSpPr>
            <p:spPr bwMode="auto">
              <a:xfrm>
                <a:off x="6691223" y="1268760"/>
                <a:ext cx="974204" cy="3528392"/>
              </a:xfrm>
              <a:prstGeom prst="rect">
                <a:avLst/>
              </a:prstGeom>
              <a:solidFill>
                <a:srgbClr val="A0FF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8" name="Rectangle 7"/>
              <p:cNvSpPr/>
              <p:nvPr/>
            </p:nvSpPr>
            <p:spPr bwMode="auto">
              <a:xfrm>
                <a:off x="3056915" y="1268760"/>
                <a:ext cx="2016224" cy="3528392"/>
              </a:xfrm>
              <a:prstGeom prst="rect">
                <a:avLst/>
              </a:prstGeom>
              <a:solidFill>
                <a:srgbClr val="FFA1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 name="Rectangle 2"/>
              <p:cNvSpPr/>
              <p:nvPr/>
            </p:nvSpPr>
            <p:spPr bwMode="auto">
              <a:xfrm>
                <a:off x="1256715" y="1268760"/>
                <a:ext cx="216024" cy="3528392"/>
              </a:xfrm>
              <a:prstGeom prst="rect">
                <a:avLst/>
              </a:prstGeom>
              <a:solidFill>
                <a:srgbClr val="FFB4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pic>
            <p:nvPicPr>
              <p:cNvPr id="10" name="Picture 9" descr="ZS pulse sequence no phases no 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40768"/>
                <a:ext cx="8529523" cy="3372307"/>
              </a:xfrm>
              <a:prstGeom prst="rect">
                <a:avLst/>
              </a:prstGeom>
            </p:spPr>
          </p:pic>
        </p:grpSp>
        <p:grpSp>
          <p:nvGrpSpPr>
            <p:cNvPr id="5" name="Group 4"/>
            <p:cNvGrpSpPr/>
            <p:nvPr/>
          </p:nvGrpSpPr>
          <p:grpSpPr>
            <a:xfrm>
              <a:off x="786863" y="3327834"/>
              <a:ext cx="6368513" cy="724726"/>
              <a:chOff x="786863" y="4437112"/>
              <a:chExt cx="6368513" cy="966301"/>
            </a:xfrm>
          </p:grpSpPr>
          <p:sp>
            <p:nvSpPr>
              <p:cNvPr id="4" name="TextBox 3"/>
              <p:cNvSpPr txBox="1"/>
              <p:nvPr/>
            </p:nvSpPr>
            <p:spPr>
              <a:xfrm>
                <a:off x="786863" y="4787860"/>
                <a:ext cx="422261" cy="615553"/>
              </a:xfrm>
              <a:prstGeom prst="rect">
                <a:avLst/>
              </a:prstGeom>
              <a:noFill/>
            </p:spPr>
            <p:txBody>
              <a:bodyPr wrap="none" rtlCol="0">
                <a:spAutoFit/>
              </a:bodyPr>
              <a:lstStyle/>
              <a:p>
                <a:r>
                  <a:rPr lang="en-US" sz="2400" i="1" dirty="0" smtClean="0">
                    <a:solidFill>
                      <a:srgbClr val="810081"/>
                    </a:solidFill>
                  </a:rPr>
                  <a:t>J</a:t>
                </a:r>
                <a:endParaRPr lang="en-US" sz="2400" i="1" dirty="0">
                  <a:solidFill>
                    <a:srgbClr val="810081"/>
                  </a:solidFill>
                </a:endParaRPr>
              </a:p>
            </p:txBody>
          </p:sp>
          <p:sp>
            <p:nvSpPr>
              <p:cNvPr id="12" name="TextBox 11"/>
              <p:cNvSpPr txBox="1"/>
              <p:nvPr/>
            </p:nvSpPr>
            <p:spPr>
              <a:xfrm>
                <a:off x="844401" y="4437112"/>
                <a:ext cx="329688" cy="615553"/>
              </a:xfrm>
              <a:prstGeom prst="rect">
                <a:avLst/>
              </a:prstGeom>
              <a:noFill/>
            </p:spPr>
            <p:txBody>
              <a:bodyPr wrap="none" rtlCol="0">
                <a:spAutoFit/>
              </a:bodyPr>
              <a:lstStyle/>
              <a:p>
                <a:r>
                  <a:rPr lang="el-GR" sz="2400" dirty="0" smtClean="0">
                    <a:solidFill>
                      <a:srgbClr val="810081"/>
                    </a:solidFill>
                  </a:rPr>
                  <a:t>δ</a:t>
                </a:r>
                <a:endParaRPr lang="en-US" sz="2400" dirty="0">
                  <a:solidFill>
                    <a:srgbClr val="810081"/>
                  </a:solidFill>
                </a:endParaRPr>
              </a:p>
            </p:txBody>
          </p:sp>
          <p:sp>
            <p:nvSpPr>
              <p:cNvPr id="13" name="TextBox 12"/>
              <p:cNvSpPr txBox="1"/>
              <p:nvPr/>
            </p:nvSpPr>
            <p:spPr>
              <a:xfrm>
                <a:off x="2301874" y="4787860"/>
                <a:ext cx="351377" cy="615553"/>
              </a:xfrm>
              <a:prstGeom prst="rect">
                <a:avLst/>
              </a:prstGeom>
              <a:noFill/>
            </p:spPr>
            <p:txBody>
              <a:bodyPr wrap="none" rtlCol="0">
                <a:spAutoFit/>
              </a:bodyPr>
              <a:lstStyle/>
              <a:p>
                <a:pPr algn="ctr"/>
                <a:r>
                  <a:rPr lang="en-US" sz="2400" b="1" dirty="0">
                    <a:solidFill>
                      <a:srgbClr val="810081"/>
                    </a:solidFill>
                  </a:rPr>
                  <a:t>–</a:t>
                </a:r>
              </a:p>
            </p:txBody>
          </p:sp>
          <p:sp>
            <p:nvSpPr>
              <p:cNvPr id="14" name="TextBox 13"/>
              <p:cNvSpPr txBox="1"/>
              <p:nvPr/>
            </p:nvSpPr>
            <p:spPr>
              <a:xfrm>
                <a:off x="2333090" y="4437112"/>
                <a:ext cx="364202" cy="615553"/>
              </a:xfrm>
              <a:prstGeom prst="rect">
                <a:avLst/>
              </a:prstGeom>
              <a:noFill/>
            </p:spPr>
            <p:txBody>
              <a:bodyPr wrap="none" rtlCol="0">
                <a:spAutoFit/>
              </a:bodyPr>
              <a:lstStyle/>
              <a:p>
                <a:pPr algn="ctr"/>
                <a:r>
                  <a:rPr lang="en-GB" sz="2400" b="1" dirty="0">
                    <a:solidFill>
                      <a:srgbClr val="810081"/>
                    </a:solidFill>
                  </a:rPr>
                  <a:t>+</a:t>
                </a:r>
                <a:endParaRPr lang="en-US" sz="2400" b="1" dirty="0">
                  <a:solidFill>
                    <a:srgbClr val="810081"/>
                  </a:solidFill>
                </a:endParaRPr>
              </a:p>
            </p:txBody>
          </p:sp>
          <p:sp>
            <p:nvSpPr>
              <p:cNvPr id="17" name="TextBox 16"/>
              <p:cNvSpPr txBox="1"/>
              <p:nvPr/>
            </p:nvSpPr>
            <p:spPr>
              <a:xfrm>
                <a:off x="5711054" y="4787860"/>
                <a:ext cx="364202" cy="615553"/>
              </a:xfrm>
              <a:prstGeom prst="rect">
                <a:avLst/>
              </a:prstGeom>
              <a:noFill/>
            </p:spPr>
            <p:txBody>
              <a:bodyPr wrap="none" rtlCol="0">
                <a:spAutoFit/>
              </a:bodyPr>
              <a:lstStyle/>
              <a:p>
                <a:pPr algn="ctr"/>
                <a:r>
                  <a:rPr lang="en-US" sz="2400" b="1" dirty="0" smtClean="0">
                    <a:solidFill>
                      <a:srgbClr val="810081"/>
                    </a:solidFill>
                  </a:rPr>
                  <a:t>+</a:t>
                </a:r>
                <a:endParaRPr lang="en-US" sz="2400" b="1" dirty="0">
                  <a:solidFill>
                    <a:srgbClr val="810081"/>
                  </a:solidFill>
                </a:endParaRPr>
              </a:p>
            </p:txBody>
          </p:sp>
          <p:sp>
            <p:nvSpPr>
              <p:cNvPr id="18" name="TextBox 17"/>
              <p:cNvSpPr txBox="1"/>
              <p:nvPr/>
            </p:nvSpPr>
            <p:spPr>
              <a:xfrm>
                <a:off x="5711054" y="4437112"/>
                <a:ext cx="364202" cy="615553"/>
              </a:xfrm>
              <a:prstGeom prst="rect">
                <a:avLst/>
              </a:prstGeom>
              <a:noFill/>
            </p:spPr>
            <p:txBody>
              <a:bodyPr wrap="none" rtlCol="0">
                <a:spAutoFit/>
              </a:bodyPr>
              <a:lstStyle/>
              <a:p>
                <a:pPr algn="ctr"/>
                <a:r>
                  <a:rPr lang="en-GB" sz="2400" b="1" dirty="0">
                    <a:solidFill>
                      <a:srgbClr val="810081"/>
                    </a:solidFill>
                  </a:rPr>
                  <a:t>+</a:t>
                </a:r>
                <a:endParaRPr lang="en-US" sz="2400" b="1" dirty="0">
                  <a:solidFill>
                    <a:srgbClr val="810081"/>
                  </a:solidFill>
                </a:endParaRPr>
              </a:p>
            </p:txBody>
          </p:sp>
          <p:sp>
            <p:nvSpPr>
              <p:cNvPr id="19" name="TextBox 18"/>
              <p:cNvSpPr txBox="1"/>
              <p:nvPr/>
            </p:nvSpPr>
            <p:spPr>
              <a:xfrm>
                <a:off x="6791174" y="4787860"/>
                <a:ext cx="364202" cy="615553"/>
              </a:xfrm>
              <a:prstGeom prst="rect">
                <a:avLst/>
              </a:prstGeom>
              <a:noFill/>
            </p:spPr>
            <p:txBody>
              <a:bodyPr wrap="none" rtlCol="0">
                <a:spAutoFit/>
              </a:bodyPr>
              <a:lstStyle/>
              <a:p>
                <a:pPr algn="ctr"/>
                <a:r>
                  <a:rPr lang="en-US" sz="2400" b="1" dirty="0" smtClean="0">
                    <a:solidFill>
                      <a:srgbClr val="810081"/>
                    </a:solidFill>
                  </a:rPr>
                  <a:t>+</a:t>
                </a:r>
                <a:endParaRPr lang="en-US" sz="2400" b="1" dirty="0">
                  <a:solidFill>
                    <a:srgbClr val="810081"/>
                  </a:solidFill>
                </a:endParaRPr>
              </a:p>
            </p:txBody>
          </p:sp>
          <p:sp>
            <p:nvSpPr>
              <p:cNvPr id="20" name="TextBox 19"/>
              <p:cNvSpPr txBox="1"/>
              <p:nvPr/>
            </p:nvSpPr>
            <p:spPr>
              <a:xfrm>
                <a:off x="6791174" y="4437112"/>
                <a:ext cx="364202" cy="615553"/>
              </a:xfrm>
              <a:prstGeom prst="rect">
                <a:avLst/>
              </a:prstGeom>
              <a:noFill/>
            </p:spPr>
            <p:txBody>
              <a:bodyPr wrap="none" rtlCol="0">
                <a:spAutoFit/>
              </a:bodyPr>
              <a:lstStyle/>
              <a:p>
                <a:pPr algn="ctr"/>
                <a:r>
                  <a:rPr lang="en-GB" sz="2400" b="1" dirty="0">
                    <a:solidFill>
                      <a:srgbClr val="810081"/>
                    </a:solidFill>
                  </a:rPr>
                  <a:t>+</a:t>
                </a:r>
                <a:endParaRPr lang="en-US" sz="2400" b="1" dirty="0">
                  <a:solidFill>
                    <a:srgbClr val="810081"/>
                  </a:solidFill>
                </a:endParaRPr>
              </a:p>
            </p:txBody>
          </p:sp>
        </p:grpSp>
      </p:grpSp>
      <p:sp>
        <p:nvSpPr>
          <p:cNvPr id="7" name="TextBox 6"/>
          <p:cNvSpPr txBox="1"/>
          <p:nvPr/>
        </p:nvSpPr>
        <p:spPr>
          <a:xfrm>
            <a:off x="1450082" y="516564"/>
            <a:ext cx="774571" cy="369332"/>
          </a:xfrm>
          <a:prstGeom prst="rect">
            <a:avLst/>
          </a:prstGeom>
          <a:noFill/>
        </p:spPr>
        <p:txBody>
          <a:bodyPr wrap="none" rtlCol="0">
            <a:spAutoFit/>
          </a:bodyPr>
          <a:lstStyle/>
          <a:p>
            <a:pPr algn="ctr"/>
            <a:r>
              <a:rPr lang="en-US" dirty="0" smtClean="0">
                <a:solidFill>
                  <a:schemeClr val="accent6">
                    <a:lumMod val="75000"/>
                  </a:schemeClr>
                </a:solidFill>
              </a:rPr>
              <a:t>Excite</a:t>
            </a:r>
            <a:endParaRPr lang="en-US" dirty="0">
              <a:solidFill>
                <a:schemeClr val="accent6">
                  <a:lumMod val="75000"/>
                </a:schemeClr>
              </a:solidFill>
            </a:endParaRPr>
          </a:p>
        </p:txBody>
      </p:sp>
      <p:sp>
        <p:nvSpPr>
          <p:cNvPr id="22" name="TextBox 21"/>
          <p:cNvSpPr txBox="1"/>
          <p:nvPr/>
        </p:nvSpPr>
        <p:spPr>
          <a:xfrm>
            <a:off x="3084368" y="516564"/>
            <a:ext cx="1062001" cy="369332"/>
          </a:xfrm>
          <a:prstGeom prst="rect">
            <a:avLst/>
          </a:prstGeom>
          <a:noFill/>
        </p:spPr>
        <p:txBody>
          <a:bodyPr wrap="none" rtlCol="0">
            <a:spAutoFit/>
          </a:bodyPr>
          <a:lstStyle/>
          <a:p>
            <a:pPr algn="ctr"/>
            <a:r>
              <a:rPr lang="en-US" i="1" dirty="0" smtClean="0">
                <a:solidFill>
                  <a:srgbClr val="B253B4"/>
                </a:solidFill>
              </a:rPr>
              <a:t>J</a:t>
            </a:r>
            <a:r>
              <a:rPr lang="en-US" dirty="0" smtClean="0">
                <a:solidFill>
                  <a:srgbClr val="B253B4"/>
                </a:solidFill>
              </a:rPr>
              <a:t>-refocus</a:t>
            </a:r>
            <a:endParaRPr lang="en-US" dirty="0">
              <a:solidFill>
                <a:srgbClr val="B253B4"/>
              </a:solidFill>
            </a:endParaRPr>
          </a:p>
        </p:txBody>
      </p:sp>
      <p:sp>
        <p:nvSpPr>
          <p:cNvPr id="23" name="TextBox 22"/>
          <p:cNvSpPr txBox="1"/>
          <p:nvPr/>
        </p:nvSpPr>
        <p:spPr>
          <a:xfrm>
            <a:off x="5275017" y="516564"/>
            <a:ext cx="928459" cy="369332"/>
          </a:xfrm>
          <a:prstGeom prst="rect">
            <a:avLst/>
          </a:prstGeom>
          <a:noFill/>
        </p:spPr>
        <p:txBody>
          <a:bodyPr wrap="none" rtlCol="0">
            <a:spAutoFit/>
          </a:bodyPr>
          <a:lstStyle/>
          <a:p>
            <a:pPr algn="ctr"/>
            <a:r>
              <a:rPr lang="en-US" dirty="0" smtClean="0">
                <a:solidFill>
                  <a:srgbClr val="62B661"/>
                </a:solidFill>
              </a:rPr>
              <a:t>Acquire</a:t>
            </a:r>
            <a:endParaRPr lang="en-US" dirty="0">
              <a:solidFill>
                <a:srgbClr val="62B661"/>
              </a:solidFill>
            </a:endParaRPr>
          </a:p>
        </p:txBody>
      </p:sp>
      <p:grpSp>
        <p:nvGrpSpPr>
          <p:cNvPr id="28" name="Group 27"/>
          <p:cNvGrpSpPr/>
          <p:nvPr/>
        </p:nvGrpSpPr>
        <p:grpSpPr>
          <a:xfrm>
            <a:off x="2700839" y="2116665"/>
            <a:ext cx="6354261" cy="1749040"/>
            <a:chOff x="2700839" y="2116665"/>
            <a:chExt cx="6354261" cy="1749040"/>
          </a:xfrm>
        </p:grpSpPr>
        <p:sp>
          <p:nvSpPr>
            <p:cNvPr id="11" name="Oval 10"/>
            <p:cNvSpPr/>
            <p:nvPr/>
          </p:nvSpPr>
          <p:spPr>
            <a:xfrm>
              <a:off x="2700839" y="2116665"/>
              <a:ext cx="1888067" cy="1388533"/>
            </a:xfrm>
            <a:prstGeom prst="ellipse">
              <a:avLst/>
            </a:prstGeom>
            <a:noFill/>
            <a:ln w="28575"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946900" y="2542266"/>
              <a:ext cx="2108200" cy="1323439"/>
            </a:xfrm>
            <a:prstGeom prst="rect">
              <a:avLst/>
            </a:prstGeom>
            <a:noFill/>
          </p:spPr>
          <p:txBody>
            <a:bodyPr wrap="square" rtlCol="0">
              <a:spAutoFit/>
            </a:bodyPr>
            <a:lstStyle/>
            <a:p>
              <a:pPr algn="l"/>
              <a:r>
                <a:rPr lang="en-US" sz="1600" dirty="0" smtClean="0">
                  <a:solidFill>
                    <a:srgbClr val="660066"/>
                  </a:solidFill>
                </a:rPr>
                <a:t>Using gradient pulses to enforce CTPs cleans up results and can remove the need for a slice-selective 90°pulse</a:t>
              </a:r>
              <a:endParaRPr lang="en-US" sz="1600" dirty="0">
                <a:solidFill>
                  <a:srgbClr val="660066"/>
                </a:solidFill>
              </a:endParaRPr>
            </a:p>
          </p:txBody>
        </p:sp>
        <p:cxnSp>
          <p:nvCxnSpPr>
            <p:cNvPr id="25" name="Straight Connector 24"/>
            <p:cNvCxnSpPr/>
            <p:nvPr/>
          </p:nvCxnSpPr>
          <p:spPr>
            <a:xfrm>
              <a:off x="4588906" y="2912533"/>
              <a:ext cx="2233452" cy="254000"/>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94390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64" y="934021"/>
            <a:ext cx="8351535" cy="2985433"/>
          </a:xfrm>
          <a:prstGeom prst="rect">
            <a:avLst/>
          </a:prstGeom>
          <a:noFill/>
        </p:spPr>
        <p:txBody>
          <a:bodyPr wrap="square" rtlCol="0">
            <a:spAutoFit/>
          </a:bodyPr>
          <a:lstStyle/>
          <a:p>
            <a:pPr algn="l">
              <a:lnSpc>
                <a:spcPct val="200000"/>
              </a:lnSpc>
            </a:pPr>
            <a:r>
              <a:rPr lang="en-GB" sz="2400" dirty="0" smtClean="0"/>
              <a:t>The History: What ? Why ? Who ? When ? How ?</a:t>
            </a:r>
          </a:p>
          <a:p>
            <a:pPr algn="l">
              <a:lnSpc>
                <a:spcPct val="200000"/>
              </a:lnSpc>
            </a:pPr>
            <a:r>
              <a:rPr lang="en-GB" sz="2400" dirty="0" smtClean="0"/>
              <a:t>The Mechanics</a:t>
            </a:r>
          </a:p>
          <a:p>
            <a:pPr algn="l">
              <a:lnSpc>
                <a:spcPct val="200000"/>
              </a:lnSpc>
            </a:pPr>
            <a:r>
              <a:rPr lang="en-GB" sz="2400" dirty="0" smtClean="0"/>
              <a:t>Some Applications</a:t>
            </a:r>
            <a:br>
              <a:rPr lang="en-GB" sz="2400" dirty="0" smtClean="0"/>
            </a:br>
            <a:r>
              <a:rPr lang="en-GB" sz="2400" dirty="0" smtClean="0"/>
              <a:t>Some Problems</a:t>
            </a:r>
            <a:endParaRPr lang="en-GB" sz="2400" dirty="0"/>
          </a:p>
        </p:txBody>
      </p:sp>
      <p:sp>
        <p:nvSpPr>
          <p:cNvPr id="6" name="Rectangle 2"/>
          <p:cNvSpPr>
            <a:spLocks noChangeArrowheads="1"/>
          </p:cNvSpPr>
          <p:nvPr/>
        </p:nvSpPr>
        <p:spPr bwMode="auto">
          <a:xfrm>
            <a:off x="381000" y="-20122"/>
            <a:ext cx="8382000" cy="351755"/>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Pure Shift NMR</a:t>
            </a:r>
          </a:p>
        </p:txBody>
      </p:sp>
    </p:spTree>
    <p:extLst>
      <p:ext uri="{BB962C8B-B14F-4D97-AF65-F5344CB8AC3E}">
        <p14:creationId xmlns:p14="http://schemas.microsoft.com/office/powerpoint/2010/main" val="27622932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457200" y="13417"/>
            <a:ext cx="8229600" cy="432048"/>
          </a:xfrm>
          <a:prstGeom prst="rect">
            <a:avLst/>
          </a:prstGeom>
          <a:noFill/>
          <a:ln w="9525">
            <a:noFill/>
            <a:miter lim="800000"/>
            <a:headEnd/>
            <a:tailEnd/>
          </a:ln>
        </p:spPr>
        <p:txBody>
          <a:bodyPr anchor="ctr">
            <a:prstTxWarp prst="textNoShape">
              <a:avLst/>
            </a:prstTxWarp>
          </a:bodyPr>
          <a:lstStyle/>
          <a:p>
            <a:pPr algn="ctr">
              <a:lnSpc>
                <a:spcPct val="70000"/>
              </a:lnSpc>
            </a:pPr>
            <a:r>
              <a:rPr lang="en-GB" sz="2400" dirty="0" smtClean="0">
                <a:solidFill>
                  <a:srgbClr val="000000"/>
                </a:solidFill>
                <a:latin typeface="Times" charset="0"/>
              </a:rPr>
              <a:t>Mechanics </a:t>
            </a:r>
            <a:r>
              <a:rPr lang="en-GB" sz="2400" dirty="0">
                <a:solidFill>
                  <a:srgbClr val="000000"/>
                </a:solidFill>
                <a:latin typeface="Times" charset="0"/>
              </a:rPr>
              <a:t>of the </a:t>
            </a:r>
            <a:r>
              <a:rPr lang="en-GB" sz="2400" dirty="0" err="1" smtClean="0">
                <a:solidFill>
                  <a:srgbClr val="000000"/>
                </a:solidFill>
                <a:latin typeface="Times" charset="0"/>
              </a:rPr>
              <a:t>Zangger-Sterk</a:t>
            </a:r>
            <a:r>
              <a:rPr lang="en-GB" sz="2400" dirty="0" smtClean="0">
                <a:solidFill>
                  <a:srgbClr val="000000"/>
                </a:solidFill>
                <a:latin typeface="Times" charset="0"/>
              </a:rPr>
              <a:t> Experiment</a:t>
            </a:r>
            <a:endParaRPr lang="en-US" sz="2400" dirty="0">
              <a:solidFill>
                <a:srgbClr val="000000"/>
              </a:solidFill>
              <a:latin typeface="Times" charset="0"/>
            </a:endParaRPr>
          </a:p>
        </p:txBody>
      </p:sp>
      <p:grpSp>
        <p:nvGrpSpPr>
          <p:cNvPr id="2" name="Group 1"/>
          <p:cNvGrpSpPr/>
          <p:nvPr/>
        </p:nvGrpSpPr>
        <p:grpSpPr>
          <a:xfrm>
            <a:off x="304800" y="533339"/>
            <a:ext cx="3733800" cy="4037541"/>
            <a:chOff x="304800" y="753481"/>
            <a:chExt cx="3733800" cy="4037541"/>
          </a:xfrm>
        </p:grpSpPr>
        <p:sp>
          <p:nvSpPr>
            <p:cNvPr id="41992" name="Text Box 7"/>
            <p:cNvSpPr txBox="1">
              <a:spLocks noChangeArrowheads="1"/>
            </p:cNvSpPr>
            <p:nvPr/>
          </p:nvSpPr>
          <p:spPr bwMode="auto">
            <a:xfrm>
              <a:off x="304800" y="3960025"/>
              <a:ext cx="3733800" cy="830997"/>
            </a:xfrm>
            <a:prstGeom prst="rect">
              <a:avLst/>
            </a:prstGeom>
            <a:noFill/>
            <a:ln w="9525">
              <a:noFill/>
              <a:miter lim="800000"/>
              <a:headEnd/>
              <a:tailEnd/>
            </a:ln>
          </p:spPr>
          <p:txBody>
            <a:bodyPr>
              <a:prstTxWarp prst="textNoShape">
                <a:avLst/>
              </a:prstTxWarp>
              <a:spAutoFit/>
            </a:bodyPr>
            <a:lstStyle/>
            <a:p>
              <a:pPr algn="l"/>
              <a:r>
                <a:rPr kumimoji="0" lang="en-GB" sz="1600" dirty="0" smtClean="0">
                  <a:solidFill>
                    <a:srgbClr val="660066"/>
                  </a:solidFill>
                  <a:latin typeface="Times" charset="0"/>
                </a:rPr>
                <a:t>The soft and hard 180</a:t>
              </a:r>
              <a:r>
                <a:rPr kumimoji="0" lang="en-GB" sz="1600" dirty="0">
                  <a:solidFill>
                    <a:srgbClr val="660066"/>
                  </a:solidFill>
                  <a:latin typeface="Times" charset="0"/>
                </a:rPr>
                <a:t>° pulses invert </a:t>
              </a:r>
              <a:r>
                <a:rPr kumimoji="0" lang="en-GB" sz="1600" dirty="0" smtClean="0">
                  <a:solidFill>
                    <a:srgbClr val="660066"/>
                  </a:solidFill>
                  <a:latin typeface="Times" charset="0"/>
                </a:rPr>
                <a:t>the passive spins, </a:t>
              </a:r>
              <a:r>
                <a:rPr kumimoji="0" lang="en-GB" sz="1600" dirty="0">
                  <a:solidFill>
                    <a:srgbClr val="660066"/>
                  </a:solidFill>
                  <a:latin typeface="Times" charset="0"/>
                </a:rPr>
                <a:t>refocusing </a:t>
              </a:r>
              <a:r>
                <a:rPr kumimoji="0" lang="en-GB" sz="1600" i="1" dirty="0">
                  <a:solidFill>
                    <a:srgbClr val="660066"/>
                  </a:solidFill>
                  <a:latin typeface="Times" charset="0"/>
                </a:rPr>
                <a:t>J </a:t>
              </a:r>
              <a:r>
                <a:rPr kumimoji="0" lang="en-GB" sz="1600" dirty="0">
                  <a:solidFill>
                    <a:srgbClr val="660066"/>
                  </a:solidFill>
                  <a:latin typeface="Times" charset="0"/>
                </a:rPr>
                <a:t>modulation but leaving shift evolution intact</a:t>
              </a:r>
              <a:endParaRPr kumimoji="0" lang="en-US" sz="1600" dirty="0">
                <a:solidFill>
                  <a:srgbClr val="660066"/>
                </a:solidFill>
                <a:latin typeface="Times" charset="0"/>
              </a:endParaRPr>
            </a:p>
          </p:txBody>
        </p:sp>
        <p:grpSp>
          <p:nvGrpSpPr>
            <p:cNvPr id="41993" name="Group 31"/>
            <p:cNvGrpSpPr>
              <a:grpSpLocks/>
            </p:cNvGrpSpPr>
            <p:nvPr/>
          </p:nvGrpSpPr>
          <p:grpSpPr bwMode="auto">
            <a:xfrm>
              <a:off x="643481" y="1304931"/>
              <a:ext cx="3120629" cy="2313385"/>
              <a:chOff x="1600200" y="1536700"/>
              <a:chExt cx="5943600" cy="4406900"/>
            </a:xfrm>
          </p:grpSpPr>
          <p:pic>
            <p:nvPicPr>
              <p:cNvPr id="41994" name="Picture 11" descr="ZS spatial encoding.png"/>
              <p:cNvPicPr>
                <a:picLocks noChangeAspect="1"/>
              </p:cNvPicPr>
              <p:nvPr/>
            </p:nvPicPr>
            <p:blipFill>
              <a:blip r:embed="rId3"/>
              <a:srcRect/>
              <a:stretch>
                <a:fillRect/>
              </a:stretch>
            </p:blipFill>
            <p:spPr bwMode="auto">
              <a:xfrm>
                <a:off x="1600200" y="1536700"/>
                <a:ext cx="5943600" cy="4406900"/>
              </a:xfrm>
              <a:prstGeom prst="rect">
                <a:avLst/>
              </a:prstGeom>
              <a:noFill/>
              <a:ln w="9525">
                <a:noFill/>
                <a:miter lim="800000"/>
                <a:headEnd/>
                <a:tailEnd/>
              </a:ln>
            </p:spPr>
          </p:pic>
          <p:sp>
            <p:nvSpPr>
              <p:cNvPr id="41995" name="Line 9"/>
              <p:cNvSpPr>
                <a:spLocks noChangeShapeType="1"/>
              </p:cNvSpPr>
              <p:nvPr/>
            </p:nvSpPr>
            <p:spPr bwMode="auto">
              <a:xfrm flipH="1">
                <a:off x="2819400" y="2971800"/>
                <a:ext cx="2286000" cy="0"/>
              </a:xfrm>
              <a:prstGeom prst="line">
                <a:avLst/>
              </a:prstGeom>
              <a:noFill/>
              <a:ln w="28575">
                <a:solidFill>
                  <a:srgbClr val="9B2A13"/>
                </a:solidFill>
                <a:prstDash val="dash"/>
                <a:round/>
                <a:headEnd/>
                <a:tailEnd/>
              </a:ln>
            </p:spPr>
            <p:txBody>
              <a:bodyPr wrap="none" anchor="ctr">
                <a:prstTxWarp prst="textNoShape">
                  <a:avLst/>
                </a:prstTxWarp>
              </a:bodyPr>
              <a:lstStyle/>
              <a:p>
                <a:endParaRPr lang="en-US"/>
              </a:p>
            </p:txBody>
          </p:sp>
          <p:sp>
            <p:nvSpPr>
              <p:cNvPr id="41996" name="Line 10"/>
              <p:cNvSpPr>
                <a:spLocks noChangeShapeType="1"/>
              </p:cNvSpPr>
              <p:nvPr/>
            </p:nvSpPr>
            <p:spPr bwMode="auto">
              <a:xfrm flipH="1">
                <a:off x="2819400" y="3276600"/>
                <a:ext cx="1905000" cy="0"/>
              </a:xfrm>
              <a:prstGeom prst="line">
                <a:avLst/>
              </a:prstGeom>
              <a:noFill/>
              <a:ln w="28575">
                <a:solidFill>
                  <a:srgbClr val="9B2A13"/>
                </a:solidFill>
                <a:prstDash val="dash"/>
                <a:round/>
                <a:headEnd/>
                <a:tailEnd/>
              </a:ln>
            </p:spPr>
            <p:txBody>
              <a:bodyPr wrap="none" anchor="ctr">
                <a:prstTxWarp prst="textNoShape">
                  <a:avLst/>
                </a:prstTxWarp>
              </a:bodyPr>
              <a:lstStyle/>
              <a:p>
                <a:endParaRPr lang="en-US"/>
              </a:p>
            </p:txBody>
          </p:sp>
          <p:sp>
            <p:nvSpPr>
              <p:cNvPr id="41997" name="Line 11"/>
              <p:cNvSpPr>
                <a:spLocks noChangeShapeType="1"/>
              </p:cNvSpPr>
              <p:nvPr/>
            </p:nvSpPr>
            <p:spPr bwMode="auto">
              <a:xfrm flipH="1">
                <a:off x="2774950" y="4038600"/>
                <a:ext cx="990600" cy="0"/>
              </a:xfrm>
              <a:prstGeom prst="line">
                <a:avLst/>
              </a:prstGeom>
              <a:noFill/>
              <a:ln w="28575">
                <a:solidFill>
                  <a:srgbClr val="9B2A13"/>
                </a:solidFill>
                <a:prstDash val="dash"/>
                <a:round/>
                <a:headEnd/>
                <a:tailEnd/>
              </a:ln>
            </p:spPr>
            <p:txBody>
              <a:bodyPr wrap="none" anchor="ctr">
                <a:prstTxWarp prst="textNoShape">
                  <a:avLst/>
                </a:prstTxWarp>
              </a:bodyPr>
              <a:lstStyle/>
              <a:p>
                <a:endParaRPr lang="en-US"/>
              </a:p>
            </p:txBody>
          </p:sp>
        </p:grpSp>
        <p:sp>
          <p:nvSpPr>
            <p:cNvPr id="27" name="TextBox 26"/>
            <p:cNvSpPr txBox="1"/>
            <p:nvPr/>
          </p:nvSpPr>
          <p:spPr>
            <a:xfrm>
              <a:off x="1557881" y="753481"/>
              <a:ext cx="1312319" cy="338554"/>
            </a:xfrm>
            <a:prstGeom prst="rect">
              <a:avLst/>
            </a:prstGeom>
            <a:noFill/>
          </p:spPr>
          <p:txBody>
            <a:bodyPr wrap="square" rtlCol="0">
              <a:spAutoFit/>
            </a:bodyPr>
            <a:lstStyle/>
            <a:p>
              <a:pPr algn="l"/>
              <a:r>
                <a:rPr lang="en-US" sz="1600" b="1" i="1" dirty="0" smtClean="0">
                  <a:solidFill>
                    <a:srgbClr val="660066"/>
                  </a:solidFill>
                </a:rPr>
                <a:t>J</a:t>
              </a:r>
              <a:r>
                <a:rPr lang="en-US" sz="1600" b="1" dirty="0" smtClean="0">
                  <a:solidFill>
                    <a:srgbClr val="660066"/>
                  </a:solidFill>
                </a:rPr>
                <a:t>-refocusing</a:t>
              </a:r>
              <a:endParaRPr lang="en-US" sz="1600" b="1" dirty="0">
                <a:solidFill>
                  <a:srgbClr val="660066"/>
                </a:solidFill>
              </a:endParaRPr>
            </a:p>
          </p:txBody>
        </p:sp>
      </p:grpSp>
      <p:grpSp>
        <p:nvGrpSpPr>
          <p:cNvPr id="3" name="Group 2"/>
          <p:cNvGrpSpPr/>
          <p:nvPr/>
        </p:nvGrpSpPr>
        <p:grpSpPr>
          <a:xfrm>
            <a:off x="4648200" y="533339"/>
            <a:ext cx="4038600" cy="4529983"/>
            <a:chOff x="4648200" y="753481"/>
            <a:chExt cx="4038600" cy="4529983"/>
          </a:xfrm>
        </p:grpSpPr>
        <p:sp>
          <p:nvSpPr>
            <p:cNvPr id="41989" name="Text Box 8"/>
            <p:cNvSpPr txBox="1">
              <a:spLocks noChangeArrowheads="1"/>
            </p:cNvSpPr>
            <p:nvPr/>
          </p:nvSpPr>
          <p:spPr bwMode="auto">
            <a:xfrm>
              <a:off x="4648200" y="3960025"/>
              <a:ext cx="4038600" cy="1323439"/>
            </a:xfrm>
            <a:prstGeom prst="rect">
              <a:avLst/>
            </a:prstGeom>
            <a:noFill/>
            <a:ln w="9525">
              <a:noFill/>
              <a:miter lim="800000"/>
              <a:headEnd/>
              <a:tailEnd/>
            </a:ln>
          </p:spPr>
          <p:txBody>
            <a:bodyPr>
              <a:prstTxWarp prst="textNoShape">
                <a:avLst/>
              </a:prstTxWarp>
              <a:spAutoFit/>
            </a:bodyPr>
            <a:lstStyle/>
            <a:p>
              <a:pPr algn="l"/>
              <a:r>
                <a:rPr kumimoji="0" lang="en-GB" sz="1600" i="1" dirty="0">
                  <a:solidFill>
                    <a:srgbClr val="660066"/>
                  </a:solidFill>
                  <a:latin typeface="Times" charset="0"/>
                </a:rPr>
                <a:t>J</a:t>
              </a:r>
              <a:r>
                <a:rPr kumimoji="0" lang="en-GB" sz="1600" dirty="0">
                  <a:solidFill>
                    <a:srgbClr val="660066"/>
                  </a:solidFill>
                  <a:latin typeface="Times" charset="0"/>
                </a:rPr>
                <a:t> modulation is slow, so a block of data points lasting 1/</a:t>
              </a:r>
              <a:r>
                <a:rPr kumimoji="0" lang="en-GB" sz="1600" i="1" dirty="0">
                  <a:solidFill>
                    <a:srgbClr val="660066"/>
                  </a:solidFill>
                  <a:latin typeface="Times" charset="0"/>
                </a:rPr>
                <a:t>sw</a:t>
              </a:r>
              <a:r>
                <a:rPr kumimoji="0" lang="en-GB" sz="1600" baseline="-25000" dirty="0">
                  <a:solidFill>
                    <a:srgbClr val="660066"/>
                  </a:solidFill>
                  <a:latin typeface="Times" charset="0"/>
                </a:rPr>
                <a:t>1</a:t>
              </a:r>
              <a:r>
                <a:rPr kumimoji="0" lang="en-GB" sz="1600" dirty="0">
                  <a:solidFill>
                    <a:srgbClr val="660066"/>
                  </a:solidFill>
                  <a:latin typeface="Times" charset="0"/>
                </a:rPr>
                <a:t> &lt;&lt; 1/</a:t>
              </a:r>
              <a:r>
                <a:rPr kumimoji="0" lang="en-GB" sz="1600" i="1" dirty="0">
                  <a:solidFill>
                    <a:srgbClr val="660066"/>
                  </a:solidFill>
                  <a:latin typeface="Times" charset="0"/>
                </a:rPr>
                <a:t>J</a:t>
              </a:r>
              <a:r>
                <a:rPr kumimoji="0" lang="en-GB" sz="1600" dirty="0">
                  <a:solidFill>
                    <a:srgbClr val="660066"/>
                  </a:solidFill>
                  <a:latin typeface="Times" charset="0"/>
                </a:rPr>
                <a:t> can be measured for each value of </a:t>
              </a:r>
              <a:r>
                <a:rPr kumimoji="0" lang="en-GB" sz="1600" i="1" dirty="0" smtClean="0">
                  <a:solidFill>
                    <a:srgbClr val="660066"/>
                  </a:solidFill>
                  <a:latin typeface="Times" charset="0"/>
                </a:rPr>
                <a:t>t</a:t>
              </a:r>
              <a:r>
                <a:rPr kumimoji="0" lang="en-GB" sz="1600" baseline="-25000" dirty="0" smtClean="0">
                  <a:solidFill>
                    <a:srgbClr val="660066"/>
                  </a:solidFill>
                  <a:latin typeface="Times" charset="0"/>
                </a:rPr>
                <a:t>1</a:t>
              </a:r>
              <a:r>
                <a:rPr kumimoji="0" lang="en-GB" sz="1600" dirty="0" smtClean="0">
                  <a:solidFill>
                    <a:srgbClr val="660066"/>
                  </a:solidFill>
                  <a:latin typeface="Times" charset="0"/>
                </a:rPr>
                <a:t>, building up a pure shift </a:t>
              </a:r>
              <a:r>
                <a:rPr kumimoji="0" lang="en-GB" sz="1600" dirty="0" err="1" smtClean="0">
                  <a:solidFill>
                    <a:srgbClr val="660066"/>
                  </a:solidFill>
                  <a:latin typeface="Times" charset="0"/>
                </a:rPr>
                <a:t>interferogram</a:t>
              </a:r>
              <a:r>
                <a:rPr kumimoji="0" lang="en-GB" sz="1600" dirty="0" smtClean="0">
                  <a:solidFill>
                    <a:srgbClr val="660066"/>
                  </a:solidFill>
                  <a:latin typeface="Times" charset="0"/>
                </a:rPr>
                <a:t>. (The residual effect of </a:t>
              </a:r>
              <a:r>
                <a:rPr kumimoji="0" lang="en-GB" sz="1600" i="1" dirty="0" smtClean="0">
                  <a:solidFill>
                    <a:srgbClr val="660066"/>
                  </a:solidFill>
                  <a:latin typeface="Times" charset="0"/>
                </a:rPr>
                <a:t>J</a:t>
              </a:r>
              <a:r>
                <a:rPr kumimoji="0" lang="en-GB" sz="1600" dirty="0" smtClean="0">
                  <a:solidFill>
                    <a:srgbClr val="660066"/>
                  </a:solidFill>
                  <a:latin typeface="Times" charset="0"/>
                </a:rPr>
                <a:t> is to cause weak sidebands at multiples of </a:t>
              </a:r>
              <a:r>
                <a:rPr kumimoji="0" lang="en-GB" sz="1600" i="1" dirty="0" smtClean="0">
                  <a:solidFill>
                    <a:srgbClr val="660066"/>
                  </a:solidFill>
                  <a:latin typeface="Times" charset="0"/>
                </a:rPr>
                <a:t>sw</a:t>
              </a:r>
              <a:r>
                <a:rPr kumimoji="0" lang="en-GB" sz="1600" baseline="-25000" dirty="0" smtClean="0">
                  <a:solidFill>
                    <a:srgbClr val="660066"/>
                  </a:solidFill>
                  <a:latin typeface="Times" charset="0"/>
                </a:rPr>
                <a:t>1</a:t>
              </a:r>
              <a:r>
                <a:rPr kumimoji="0" lang="en-GB" sz="1600" dirty="0" smtClean="0">
                  <a:solidFill>
                    <a:srgbClr val="660066"/>
                  </a:solidFill>
                  <a:latin typeface="Times" charset="0"/>
                </a:rPr>
                <a:t>).</a:t>
              </a:r>
              <a:endParaRPr kumimoji="0" lang="en-US" sz="1600" dirty="0">
                <a:solidFill>
                  <a:srgbClr val="660066"/>
                </a:solidFill>
                <a:latin typeface="Times" charset="0"/>
              </a:endParaRPr>
            </a:p>
          </p:txBody>
        </p:sp>
        <p:grpSp>
          <p:nvGrpSpPr>
            <p:cNvPr id="41990" name="Group 25"/>
            <p:cNvGrpSpPr>
              <a:grpSpLocks/>
            </p:cNvGrpSpPr>
            <p:nvPr/>
          </p:nvGrpSpPr>
          <p:grpSpPr bwMode="auto">
            <a:xfrm>
              <a:off x="5037682" y="1134932"/>
              <a:ext cx="3100388" cy="2850170"/>
              <a:chOff x="4648200" y="1160704"/>
              <a:chExt cx="4133850" cy="3799323"/>
            </a:xfrm>
          </p:grpSpPr>
          <p:pic>
            <p:nvPicPr>
              <p:cNvPr id="41998" name="Picture 23" descr="ZSchunkingnew.png"/>
              <p:cNvPicPr>
                <a:picLocks noChangeAspect="1"/>
              </p:cNvPicPr>
              <p:nvPr/>
            </p:nvPicPr>
            <p:blipFill>
              <a:blip r:embed="rId4"/>
              <a:srcRect/>
              <a:stretch>
                <a:fillRect/>
              </a:stretch>
            </p:blipFill>
            <p:spPr bwMode="auto">
              <a:xfrm>
                <a:off x="4648200" y="1701800"/>
                <a:ext cx="4133850" cy="2755900"/>
              </a:xfrm>
              <a:prstGeom prst="rect">
                <a:avLst/>
              </a:prstGeom>
              <a:noFill/>
              <a:ln w="9525">
                <a:noFill/>
                <a:miter lim="800000"/>
                <a:headEnd/>
                <a:tailEnd/>
              </a:ln>
            </p:spPr>
          </p:pic>
          <p:sp>
            <p:nvSpPr>
              <p:cNvPr id="41999" name="Text Box 18"/>
              <p:cNvSpPr txBox="1">
                <a:spLocks noChangeArrowheads="1"/>
              </p:cNvSpPr>
              <p:nvPr/>
            </p:nvSpPr>
            <p:spPr bwMode="auto">
              <a:xfrm>
                <a:off x="5351413" y="1433658"/>
                <a:ext cx="353795" cy="492325"/>
              </a:xfrm>
              <a:prstGeom prst="rect">
                <a:avLst/>
              </a:prstGeom>
              <a:noFill/>
              <a:ln w="9525">
                <a:noFill/>
                <a:miter lim="800000"/>
                <a:headEnd/>
                <a:tailEnd/>
              </a:ln>
            </p:spPr>
            <p:txBody>
              <a:bodyPr wrap="none">
                <a:prstTxWarp prst="textNoShape">
                  <a:avLst/>
                </a:prstTxWarp>
                <a:spAutoFit/>
              </a:bodyPr>
              <a:lstStyle/>
              <a:p>
                <a:pPr algn="ctr"/>
                <a:r>
                  <a:rPr lang="en-US" i="1">
                    <a:solidFill>
                      <a:srgbClr val="000000"/>
                    </a:solidFill>
                  </a:rPr>
                  <a:t>t</a:t>
                </a:r>
                <a:r>
                  <a:rPr lang="en-US" baseline="-25000">
                    <a:solidFill>
                      <a:srgbClr val="000000"/>
                    </a:solidFill>
                  </a:rPr>
                  <a:t>1</a:t>
                </a:r>
                <a:endParaRPr lang="en-US">
                  <a:solidFill>
                    <a:srgbClr val="000000"/>
                  </a:solidFill>
                </a:endParaRPr>
              </a:p>
            </p:txBody>
          </p:sp>
          <p:sp>
            <p:nvSpPr>
              <p:cNvPr id="42000" name="Line 19"/>
              <p:cNvSpPr>
                <a:spLocks noChangeShapeType="1"/>
              </p:cNvSpPr>
              <p:nvPr/>
            </p:nvSpPr>
            <p:spPr bwMode="auto">
              <a:xfrm>
                <a:off x="4734878" y="4457700"/>
                <a:ext cx="3840480" cy="0"/>
              </a:xfrm>
              <a:prstGeom prst="line">
                <a:avLst/>
              </a:prstGeom>
              <a:noFill/>
              <a:ln w="9525">
                <a:solidFill>
                  <a:srgbClr val="000000"/>
                </a:solidFill>
                <a:round/>
                <a:headEnd/>
                <a:tailEnd type="arrow" w="med" len="med"/>
              </a:ln>
            </p:spPr>
            <p:txBody>
              <a:bodyPr wrap="none" anchor="ctr">
                <a:prstTxWarp prst="textNoShape">
                  <a:avLst/>
                </a:prstTxWarp>
              </a:bodyPr>
              <a:lstStyle/>
              <a:p>
                <a:endParaRPr lang="en-US"/>
              </a:p>
            </p:txBody>
          </p:sp>
          <p:sp>
            <p:nvSpPr>
              <p:cNvPr id="42001" name="Text Box 20"/>
              <p:cNvSpPr txBox="1">
                <a:spLocks noChangeArrowheads="1"/>
              </p:cNvSpPr>
              <p:nvPr/>
            </p:nvSpPr>
            <p:spPr bwMode="auto">
              <a:xfrm>
                <a:off x="6418213" y="4467702"/>
                <a:ext cx="353795" cy="492325"/>
              </a:xfrm>
              <a:prstGeom prst="rect">
                <a:avLst/>
              </a:prstGeom>
              <a:noFill/>
              <a:ln w="9525">
                <a:noFill/>
                <a:miter lim="800000"/>
                <a:headEnd/>
                <a:tailEnd/>
              </a:ln>
            </p:spPr>
            <p:txBody>
              <a:bodyPr wrap="none">
                <a:prstTxWarp prst="textNoShape">
                  <a:avLst/>
                </a:prstTxWarp>
                <a:spAutoFit/>
              </a:bodyPr>
              <a:lstStyle/>
              <a:p>
                <a:pPr algn="ctr"/>
                <a:r>
                  <a:rPr lang="en-US" i="1">
                    <a:solidFill>
                      <a:srgbClr val="000000"/>
                    </a:solidFill>
                  </a:rPr>
                  <a:t>t</a:t>
                </a:r>
                <a:r>
                  <a:rPr lang="en-US" baseline="-25000">
                    <a:solidFill>
                      <a:srgbClr val="000000"/>
                    </a:solidFill>
                  </a:rPr>
                  <a:t>2</a:t>
                </a:r>
                <a:endParaRPr lang="en-US">
                  <a:solidFill>
                    <a:srgbClr val="000000"/>
                  </a:solidFill>
                </a:endParaRPr>
              </a:p>
            </p:txBody>
          </p:sp>
          <p:sp>
            <p:nvSpPr>
              <p:cNvPr id="42002" name="Text Box 21"/>
              <p:cNvSpPr txBox="1">
                <a:spLocks noChangeArrowheads="1"/>
              </p:cNvSpPr>
              <p:nvPr/>
            </p:nvSpPr>
            <p:spPr bwMode="auto">
              <a:xfrm>
                <a:off x="6637682" y="1160704"/>
                <a:ext cx="684953" cy="492326"/>
              </a:xfrm>
              <a:prstGeom prst="rect">
                <a:avLst/>
              </a:prstGeom>
              <a:noFill/>
              <a:ln w="9525">
                <a:noFill/>
                <a:miter lim="800000"/>
                <a:headEnd/>
                <a:tailEnd/>
              </a:ln>
            </p:spPr>
            <p:txBody>
              <a:bodyPr wrap="none">
                <a:prstTxWarp prst="textNoShape">
                  <a:avLst/>
                </a:prstTxWarp>
                <a:spAutoFit/>
              </a:bodyPr>
              <a:lstStyle/>
              <a:p>
                <a:pPr algn="ctr"/>
                <a:r>
                  <a:rPr lang="en-US" dirty="0">
                    <a:solidFill>
                      <a:srgbClr val="000000"/>
                    </a:solidFill>
                  </a:rPr>
                  <a:t>1/</a:t>
                </a:r>
                <a:r>
                  <a:rPr lang="en-US" i="1" dirty="0">
                    <a:solidFill>
                      <a:srgbClr val="000000"/>
                    </a:solidFill>
                  </a:rPr>
                  <a:t>sw</a:t>
                </a:r>
                <a:r>
                  <a:rPr lang="en-US" baseline="-25000" dirty="0">
                    <a:solidFill>
                      <a:srgbClr val="000000"/>
                    </a:solidFill>
                  </a:rPr>
                  <a:t>1</a:t>
                </a:r>
              </a:p>
            </p:txBody>
          </p:sp>
          <p:sp>
            <p:nvSpPr>
              <p:cNvPr id="42003" name="Line 22"/>
              <p:cNvSpPr>
                <a:spLocks noChangeShapeType="1"/>
              </p:cNvSpPr>
              <p:nvPr/>
            </p:nvSpPr>
            <p:spPr bwMode="auto">
              <a:xfrm>
                <a:off x="6628448" y="1734266"/>
                <a:ext cx="213360" cy="0"/>
              </a:xfrm>
              <a:prstGeom prst="line">
                <a:avLst/>
              </a:prstGeom>
              <a:noFill/>
              <a:ln w="19050">
                <a:solidFill>
                  <a:srgbClr val="000000"/>
                </a:solidFill>
                <a:round/>
                <a:headEnd/>
                <a:tailEnd type="arrow" w="med" len="med"/>
              </a:ln>
            </p:spPr>
            <p:txBody>
              <a:bodyPr wrap="none" anchor="ctr">
                <a:prstTxWarp prst="textNoShape">
                  <a:avLst/>
                </a:prstTxWarp>
              </a:bodyPr>
              <a:lstStyle/>
              <a:p>
                <a:endParaRPr lang="en-US"/>
              </a:p>
            </p:txBody>
          </p:sp>
          <p:sp>
            <p:nvSpPr>
              <p:cNvPr id="42004" name="Line 23"/>
              <p:cNvSpPr>
                <a:spLocks noChangeShapeType="1"/>
              </p:cNvSpPr>
              <p:nvPr/>
            </p:nvSpPr>
            <p:spPr bwMode="auto">
              <a:xfrm flipH="1">
                <a:off x="7108508" y="1734266"/>
                <a:ext cx="213360" cy="0"/>
              </a:xfrm>
              <a:prstGeom prst="line">
                <a:avLst/>
              </a:prstGeom>
              <a:noFill/>
              <a:ln w="19050">
                <a:solidFill>
                  <a:srgbClr val="000000"/>
                </a:solidFill>
                <a:round/>
                <a:headEnd/>
                <a:tailEnd type="arrow" w="med" len="med"/>
              </a:ln>
            </p:spPr>
            <p:txBody>
              <a:bodyPr wrap="none" anchor="ctr">
                <a:prstTxWarp prst="textNoShape">
                  <a:avLst/>
                </a:prstTxWarp>
              </a:bodyPr>
              <a:lstStyle/>
              <a:p>
                <a:endParaRPr lang="en-US"/>
              </a:p>
            </p:txBody>
          </p:sp>
          <p:grpSp>
            <p:nvGrpSpPr>
              <p:cNvPr id="42005" name="Group 31"/>
              <p:cNvGrpSpPr>
                <a:grpSpLocks/>
              </p:cNvGrpSpPr>
              <p:nvPr/>
            </p:nvGrpSpPr>
            <p:grpSpPr bwMode="auto">
              <a:xfrm>
                <a:off x="4691539" y="1942942"/>
                <a:ext cx="2129155" cy="1585754"/>
                <a:chOff x="1542141" y="2260579"/>
                <a:chExt cx="3040755" cy="2265158"/>
              </a:xfrm>
            </p:grpSpPr>
            <p:sp>
              <p:nvSpPr>
                <p:cNvPr id="42006" name="Line 10"/>
                <p:cNvSpPr>
                  <a:spLocks noChangeShapeType="1"/>
                </p:cNvSpPr>
                <p:nvPr/>
              </p:nvSpPr>
              <p:spPr bwMode="auto">
                <a:xfrm>
                  <a:off x="1542142" y="4202143"/>
                  <a:ext cx="762000" cy="0"/>
                </a:xfrm>
                <a:prstGeom prst="line">
                  <a:avLst/>
                </a:prstGeom>
                <a:noFill/>
                <a:ln w="28575">
                  <a:solidFill>
                    <a:schemeClr val="tx1"/>
                  </a:solidFill>
                  <a:round/>
                  <a:headEnd/>
                  <a:tailEnd type="arrow" w="med" len="med"/>
                </a:ln>
              </p:spPr>
              <p:txBody>
                <a:bodyPr wrap="none" anchor="ctr">
                  <a:prstTxWarp prst="textNoShape">
                    <a:avLst/>
                  </a:prstTxWarp>
                </a:bodyPr>
                <a:lstStyle/>
                <a:p>
                  <a:endParaRPr lang="en-US"/>
                </a:p>
              </p:txBody>
            </p:sp>
            <p:sp>
              <p:nvSpPr>
                <p:cNvPr id="42007" name="Line 11"/>
                <p:cNvSpPr>
                  <a:spLocks noChangeShapeType="1"/>
                </p:cNvSpPr>
                <p:nvPr/>
              </p:nvSpPr>
              <p:spPr bwMode="auto">
                <a:xfrm>
                  <a:off x="1542142" y="3878549"/>
                  <a:ext cx="1164774" cy="0"/>
                </a:xfrm>
                <a:prstGeom prst="line">
                  <a:avLst/>
                </a:prstGeom>
                <a:noFill/>
                <a:ln w="28575">
                  <a:solidFill>
                    <a:schemeClr val="tx1"/>
                  </a:solidFill>
                  <a:round/>
                  <a:headEnd/>
                  <a:tailEnd type="arrow" w="med" len="med"/>
                </a:ln>
              </p:spPr>
              <p:txBody>
                <a:bodyPr wrap="none" anchor="ctr">
                  <a:prstTxWarp prst="textNoShape">
                    <a:avLst/>
                  </a:prstTxWarp>
                </a:bodyPr>
                <a:lstStyle/>
                <a:p>
                  <a:endParaRPr lang="en-US"/>
                </a:p>
              </p:txBody>
            </p:sp>
            <p:sp>
              <p:nvSpPr>
                <p:cNvPr id="42008" name="Line 12"/>
                <p:cNvSpPr>
                  <a:spLocks noChangeShapeType="1"/>
                </p:cNvSpPr>
                <p:nvPr/>
              </p:nvSpPr>
              <p:spPr bwMode="auto">
                <a:xfrm>
                  <a:off x="1542141" y="3554955"/>
                  <a:ext cx="1536703" cy="0"/>
                </a:xfrm>
                <a:prstGeom prst="line">
                  <a:avLst/>
                </a:prstGeom>
                <a:noFill/>
                <a:ln w="28575">
                  <a:solidFill>
                    <a:schemeClr val="tx1"/>
                  </a:solidFill>
                  <a:round/>
                  <a:headEnd/>
                  <a:tailEnd type="arrow" w="med" len="med"/>
                </a:ln>
              </p:spPr>
              <p:txBody>
                <a:bodyPr wrap="none" anchor="ctr">
                  <a:prstTxWarp prst="textNoShape">
                    <a:avLst/>
                  </a:prstTxWarp>
                </a:bodyPr>
                <a:lstStyle/>
                <a:p>
                  <a:endParaRPr lang="en-US"/>
                </a:p>
              </p:txBody>
            </p:sp>
            <p:sp>
              <p:nvSpPr>
                <p:cNvPr id="42009" name="Line 13"/>
                <p:cNvSpPr>
                  <a:spLocks noChangeShapeType="1"/>
                </p:cNvSpPr>
                <p:nvPr/>
              </p:nvSpPr>
              <p:spPr bwMode="auto">
                <a:xfrm>
                  <a:off x="1542142" y="3231361"/>
                  <a:ext cx="1872348" cy="0"/>
                </a:xfrm>
                <a:prstGeom prst="line">
                  <a:avLst/>
                </a:prstGeom>
                <a:noFill/>
                <a:ln w="28575">
                  <a:solidFill>
                    <a:schemeClr val="tx1"/>
                  </a:solidFill>
                  <a:round/>
                  <a:headEnd/>
                  <a:tailEnd type="arrow" w="med" len="med"/>
                </a:ln>
              </p:spPr>
              <p:txBody>
                <a:bodyPr wrap="none" anchor="ctr">
                  <a:prstTxWarp prst="textNoShape">
                    <a:avLst/>
                  </a:prstTxWarp>
                </a:bodyPr>
                <a:lstStyle/>
                <a:p>
                  <a:endParaRPr lang="en-US"/>
                </a:p>
              </p:txBody>
            </p:sp>
            <p:sp>
              <p:nvSpPr>
                <p:cNvPr id="42010" name="Line 14"/>
                <p:cNvSpPr>
                  <a:spLocks noChangeShapeType="1"/>
                </p:cNvSpPr>
                <p:nvPr/>
              </p:nvSpPr>
              <p:spPr bwMode="auto">
                <a:xfrm>
                  <a:off x="1542141" y="2907767"/>
                  <a:ext cx="2266051" cy="0"/>
                </a:xfrm>
                <a:prstGeom prst="line">
                  <a:avLst/>
                </a:prstGeom>
                <a:noFill/>
                <a:ln w="28575">
                  <a:solidFill>
                    <a:schemeClr val="tx1"/>
                  </a:solidFill>
                  <a:round/>
                  <a:headEnd/>
                  <a:tailEnd type="arrow" w="med" len="med"/>
                </a:ln>
              </p:spPr>
              <p:txBody>
                <a:bodyPr wrap="none" anchor="ctr">
                  <a:prstTxWarp prst="textNoShape">
                    <a:avLst/>
                  </a:prstTxWarp>
                </a:bodyPr>
                <a:lstStyle/>
                <a:p>
                  <a:endParaRPr lang="en-US"/>
                </a:p>
              </p:txBody>
            </p:sp>
            <p:sp>
              <p:nvSpPr>
                <p:cNvPr id="42011" name="Line 15"/>
                <p:cNvSpPr>
                  <a:spLocks noChangeShapeType="1"/>
                </p:cNvSpPr>
                <p:nvPr/>
              </p:nvSpPr>
              <p:spPr bwMode="auto">
                <a:xfrm>
                  <a:off x="1542141" y="2584173"/>
                  <a:ext cx="2628909" cy="0"/>
                </a:xfrm>
                <a:prstGeom prst="line">
                  <a:avLst/>
                </a:prstGeom>
                <a:noFill/>
                <a:ln w="28575">
                  <a:solidFill>
                    <a:schemeClr val="tx1"/>
                  </a:solidFill>
                  <a:round/>
                  <a:headEnd/>
                  <a:tailEnd type="arrow" w="med" len="med"/>
                </a:ln>
              </p:spPr>
              <p:txBody>
                <a:bodyPr wrap="none" anchor="ctr">
                  <a:prstTxWarp prst="textNoShape">
                    <a:avLst/>
                  </a:prstTxWarp>
                </a:bodyPr>
                <a:lstStyle/>
                <a:p>
                  <a:endParaRPr lang="en-US"/>
                </a:p>
              </p:txBody>
            </p:sp>
            <p:sp>
              <p:nvSpPr>
                <p:cNvPr id="42012" name="Line 16"/>
                <p:cNvSpPr>
                  <a:spLocks noChangeShapeType="1"/>
                </p:cNvSpPr>
                <p:nvPr/>
              </p:nvSpPr>
              <p:spPr bwMode="auto">
                <a:xfrm>
                  <a:off x="1542142" y="2260579"/>
                  <a:ext cx="3040754" cy="0"/>
                </a:xfrm>
                <a:prstGeom prst="line">
                  <a:avLst/>
                </a:prstGeom>
                <a:noFill/>
                <a:ln w="28575">
                  <a:solidFill>
                    <a:schemeClr val="tx1"/>
                  </a:solidFill>
                  <a:round/>
                  <a:headEnd/>
                  <a:tailEnd type="arrow" w="med" len="med"/>
                </a:ln>
              </p:spPr>
              <p:txBody>
                <a:bodyPr wrap="none" anchor="ctr">
                  <a:prstTxWarp prst="textNoShape">
                    <a:avLst/>
                  </a:prstTxWarp>
                </a:bodyPr>
                <a:lstStyle/>
                <a:p>
                  <a:endParaRPr lang="en-US"/>
                </a:p>
              </p:txBody>
            </p:sp>
            <p:sp>
              <p:nvSpPr>
                <p:cNvPr id="42013" name="Line 10"/>
                <p:cNvSpPr>
                  <a:spLocks noChangeShapeType="1"/>
                </p:cNvSpPr>
                <p:nvPr/>
              </p:nvSpPr>
              <p:spPr bwMode="auto">
                <a:xfrm>
                  <a:off x="1542142" y="4525737"/>
                  <a:ext cx="415493" cy="0"/>
                </a:xfrm>
                <a:prstGeom prst="line">
                  <a:avLst/>
                </a:prstGeom>
                <a:noFill/>
                <a:ln w="28575">
                  <a:solidFill>
                    <a:schemeClr val="tx1"/>
                  </a:solidFill>
                  <a:round/>
                  <a:headEnd/>
                  <a:tailEnd type="arrow" w="med" len="med"/>
                </a:ln>
              </p:spPr>
              <p:txBody>
                <a:bodyPr wrap="none" anchor="ctr">
                  <a:prstTxWarp prst="textNoShape">
                    <a:avLst/>
                  </a:prstTxWarp>
                </a:bodyPr>
                <a:lstStyle/>
                <a:p>
                  <a:endParaRPr lang="en-US"/>
                </a:p>
              </p:txBody>
            </p:sp>
          </p:grpSp>
        </p:grpSp>
        <p:sp>
          <p:nvSpPr>
            <p:cNvPr id="28" name="TextBox 27"/>
            <p:cNvSpPr txBox="1"/>
            <p:nvPr/>
          </p:nvSpPr>
          <p:spPr>
            <a:xfrm>
              <a:off x="5830438" y="753481"/>
              <a:ext cx="1566319" cy="338554"/>
            </a:xfrm>
            <a:prstGeom prst="rect">
              <a:avLst/>
            </a:prstGeom>
            <a:noFill/>
          </p:spPr>
          <p:txBody>
            <a:bodyPr wrap="square" rtlCol="0">
              <a:spAutoFit/>
            </a:bodyPr>
            <a:lstStyle/>
            <a:p>
              <a:pPr algn="l"/>
              <a:r>
                <a:rPr lang="en-US" sz="1600" b="1" dirty="0" smtClean="0">
                  <a:solidFill>
                    <a:srgbClr val="660066"/>
                  </a:solidFill>
                </a:rPr>
                <a:t>Data chunking</a:t>
              </a:r>
              <a:endParaRPr lang="en-US" sz="1600" b="1" dirty="0">
                <a:solidFill>
                  <a:srgbClr val="660066"/>
                </a:solidFill>
              </a:endParaRPr>
            </a:p>
          </p:txBody>
        </p:sp>
      </p:grpSp>
    </p:spTree>
    <p:extLst>
      <p:ext uri="{BB962C8B-B14F-4D97-AF65-F5344CB8AC3E}">
        <p14:creationId xmlns:p14="http://schemas.microsoft.com/office/powerpoint/2010/main" val="2387402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ChangeArrowheads="1"/>
          </p:cNvSpPr>
          <p:nvPr/>
        </p:nvSpPr>
        <p:spPr bwMode="auto">
          <a:xfrm>
            <a:off x="457200" y="-3517"/>
            <a:ext cx="8229600" cy="475059"/>
          </a:xfrm>
          <a:prstGeom prst="rect">
            <a:avLst/>
          </a:prstGeom>
          <a:noFill/>
          <a:ln w="9525">
            <a:noFill/>
            <a:miter lim="800000"/>
            <a:headEnd/>
            <a:tailEnd/>
          </a:ln>
        </p:spPr>
        <p:txBody>
          <a:bodyPr anchor="ctr">
            <a:prstTxWarp prst="textNoShape">
              <a:avLst/>
            </a:prstTxWarp>
          </a:bodyPr>
          <a:lstStyle/>
          <a:p>
            <a:pPr algn="ctr">
              <a:lnSpc>
                <a:spcPct val="70000"/>
              </a:lnSpc>
            </a:pPr>
            <a:r>
              <a:rPr lang="en-GB" sz="2400" dirty="0" smtClean="0">
                <a:solidFill>
                  <a:srgbClr val="000000"/>
                </a:solidFill>
                <a:latin typeface="Times" charset="0"/>
              </a:rPr>
              <a:t>Taking the </a:t>
            </a:r>
            <a:r>
              <a:rPr lang="en-GB" sz="2400" dirty="0" err="1" smtClean="0">
                <a:solidFill>
                  <a:srgbClr val="000000"/>
                </a:solidFill>
                <a:latin typeface="Times" charset="0"/>
              </a:rPr>
              <a:t>Zangger-Sterk</a:t>
            </a:r>
            <a:r>
              <a:rPr lang="en-GB" sz="2400" dirty="0" smtClean="0">
                <a:solidFill>
                  <a:srgbClr val="000000"/>
                </a:solidFill>
                <a:latin typeface="Times" charset="0"/>
              </a:rPr>
              <a:t> Sequence Apart (1)</a:t>
            </a:r>
            <a:endParaRPr lang="en-US" sz="2400" dirty="0">
              <a:solidFill>
                <a:srgbClr val="000000"/>
              </a:solidFill>
              <a:latin typeface="Times" charset="0"/>
            </a:endParaRPr>
          </a:p>
        </p:txBody>
      </p:sp>
      <p:sp>
        <p:nvSpPr>
          <p:cNvPr id="8" name="Rectangle 7"/>
          <p:cNvSpPr/>
          <p:nvPr/>
        </p:nvSpPr>
        <p:spPr bwMode="auto">
          <a:xfrm>
            <a:off x="2042804" y="693672"/>
            <a:ext cx="1360951" cy="2381665"/>
          </a:xfrm>
          <a:prstGeom prst="rect">
            <a:avLst/>
          </a:prstGeom>
          <a:solidFill>
            <a:srgbClr val="FFA1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 name="Rectangle 2"/>
          <p:cNvSpPr/>
          <p:nvPr/>
        </p:nvSpPr>
        <p:spPr bwMode="auto">
          <a:xfrm>
            <a:off x="827669" y="693672"/>
            <a:ext cx="145816" cy="2381665"/>
          </a:xfrm>
          <a:prstGeom prst="rect">
            <a:avLst/>
          </a:prstGeom>
          <a:solidFill>
            <a:srgbClr val="FFB4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nvGrpSpPr>
          <p:cNvPr id="5" name="Group 4"/>
          <p:cNvGrpSpPr/>
          <p:nvPr/>
        </p:nvGrpSpPr>
        <p:grpSpPr>
          <a:xfrm>
            <a:off x="149162" y="742277"/>
            <a:ext cx="4352400" cy="2276308"/>
            <a:chOff x="280860" y="742277"/>
            <a:chExt cx="4352400" cy="2276308"/>
          </a:xfrm>
        </p:grpSpPr>
        <p:pic>
          <p:nvPicPr>
            <p:cNvPr id="10" name="Picture 9" descr="ZS pulse sequence no phases no G.png"/>
            <p:cNvPicPr>
              <a:picLocks noChangeAspect="1"/>
            </p:cNvPicPr>
            <p:nvPr/>
          </p:nvPicPr>
          <p:blipFill rotWithShape="1">
            <a:blip r:embed="rId3">
              <a:extLst>
                <a:ext uri="{28A0092B-C50C-407E-A947-70E740481C1C}">
                  <a14:useLocalDpi xmlns:a14="http://schemas.microsoft.com/office/drawing/2010/main" val="0"/>
                </a:ext>
              </a:extLst>
            </a:blip>
            <a:srcRect l="-1" r="24406"/>
            <a:stretch/>
          </p:blipFill>
          <p:spPr>
            <a:xfrm>
              <a:off x="280860" y="742277"/>
              <a:ext cx="4352400" cy="2276308"/>
            </a:xfrm>
            <a:prstGeom prst="rect">
              <a:avLst/>
            </a:prstGeom>
          </p:spPr>
        </p:pic>
        <p:sp>
          <p:nvSpPr>
            <p:cNvPr id="4" name="Rectangle 3"/>
            <p:cNvSpPr/>
            <p:nvPr/>
          </p:nvSpPr>
          <p:spPr>
            <a:xfrm>
              <a:off x="4294593" y="1830734"/>
              <a:ext cx="338667" cy="24459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6" name="TextBox 45"/>
          <p:cNvSpPr txBox="1"/>
          <p:nvPr/>
        </p:nvSpPr>
        <p:spPr>
          <a:xfrm>
            <a:off x="4805599" y="571600"/>
            <a:ext cx="4326140" cy="584776"/>
          </a:xfrm>
          <a:prstGeom prst="rect">
            <a:avLst/>
          </a:prstGeom>
          <a:noFill/>
        </p:spPr>
        <p:txBody>
          <a:bodyPr wrap="square" rtlCol="0">
            <a:spAutoFit/>
          </a:bodyPr>
          <a:lstStyle/>
          <a:p>
            <a:pPr algn="l"/>
            <a:r>
              <a:rPr lang="en-US" sz="1600" dirty="0" smtClean="0">
                <a:solidFill>
                  <a:srgbClr val="660066"/>
                </a:solidFill>
              </a:rPr>
              <a:t>Maps out signal dependence on </a:t>
            </a:r>
            <a:r>
              <a:rPr lang="en-US" sz="1600" i="1" dirty="0" smtClean="0">
                <a:solidFill>
                  <a:srgbClr val="660066"/>
                </a:solidFill>
              </a:rPr>
              <a:t>t</a:t>
            </a:r>
            <a:r>
              <a:rPr lang="en-US" sz="1600" baseline="-25000" dirty="0" smtClean="0">
                <a:solidFill>
                  <a:srgbClr val="660066"/>
                </a:solidFill>
              </a:rPr>
              <a:t>1</a:t>
            </a:r>
            <a:r>
              <a:rPr lang="en-US" sz="1600" dirty="0" smtClean="0">
                <a:solidFill>
                  <a:srgbClr val="660066"/>
                </a:solidFill>
              </a:rPr>
              <a:t>, as in a 2D experiment</a:t>
            </a:r>
          </a:p>
        </p:txBody>
      </p:sp>
      <p:sp>
        <p:nvSpPr>
          <p:cNvPr id="47" name="TextBox 46"/>
          <p:cNvSpPr txBox="1"/>
          <p:nvPr/>
        </p:nvSpPr>
        <p:spPr>
          <a:xfrm>
            <a:off x="4805599" y="3300794"/>
            <a:ext cx="4326140" cy="584776"/>
          </a:xfrm>
          <a:prstGeom prst="rect">
            <a:avLst/>
          </a:prstGeom>
          <a:noFill/>
        </p:spPr>
        <p:txBody>
          <a:bodyPr wrap="square" rtlCol="0">
            <a:spAutoFit/>
          </a:bodyPr>
          <a:lstStyle/>
          <a:p>
            <a:pPr algn="l"/>
            <a:r>
              <a:rPr lang="en-US" sz="1600" dirty="0" smtClean="0">
                <a:solidFill>
                  <a:srgbClr val="660066"/>
                </a:solidFill>
              </a:rPr>
              <a:t>The active spins experience both 180° pulses, so do not have their shift refocused</a:t>
            </a:r>
          </a:p>
        </p:txBody>
      </p:sp>
      <p:sp>
        <p:nvSpPr>
          <p:cNvPr id="48" name="TextBox 47"/>
          <p:cNvSpPr txBox="1"/>
          <p:nvPr/>
        </p:nvSpPr>
        <p:spPr>
          <a:xfrm>
            <a:off x="4805599" y="1317184"/>
            <a:ext cx="4326140" cy="830997"/>
          </a:xfrm>
          <a:prstGeom prst="rect">
            <a:avLst/>
          </a:prstGeom>
          <a:noFill/>
        </p:spPr>
        <p:txBody>
          <a:bodyPr wrap="square" rtlCol="0">
            <a:spAutoFit/>
          </a:bodyPr>
          <a:lstStyle/>
          <a:p>
            <a:pPr algn="l"/>
            <a:r>
              <a:rPr lang="en-US" sz="1600" dirty="0" smtClean="0">
                <a:solidFill>
                  <a:srgbClr val="660066"/>
                </a:solidFill>
              </a:rPr>
              <a:t>The </a:t>
            </a:r>
            <a:r>
              <a:rPr lang="en-US" sz="1600" dirty="0">
                <a:solidFill>
                  <a:srgbClr val="660066"/>
                </a:solidFill>
              </a:rPr>
              <a:t>soft 180° </a:t>
            </a:r>
            <a:r>
              <a:rPr lang="en-US" sz="1600" dirty="0" smtClean="0">
                <a:solidFill>
                  <a:srgbClr val="660066"/>
                </a:solidFill>
              </a:rPr>
              <a:t>pulse with the weak field gradient inverts each resonance in a different thin slice of the sample</a:t>
            </a:r>
          </a:p>
        </p:txBody>
      </p:sp>
      <p:sp>
        <p:nvSpPr>
          <p:cNvPr id="49" name="TextBox 48"/>
          <p:cNvSpPr txBox="1"/>
          <p:nvPr/>
        </p:nvSpPr>
        <p:spPr>
          <a:xfrm>
            <a:off x="4805599" y="2308989"/>
            <a:ext cx="4326140" cy="830997"/>
          </a:xfrm>
          <a:prstGeom prst="rect">
            <a:avLst/>
          </a:prstGeom>
          <a:noFill/>
        </p:spPr>
        <p:txBody>
          <a:bodyPr wrap="square" rtlCol="0">
            <a:spAutoFit/>
          </a:bodyPr>
          <a:lstStyle/>
          <a:p>
            <a:pPr algn="l"/>
            <a:r>
              <a:rPr lang="en-US" sz="1600" dirty="0" smtClean="0">
                <a:solidFill>
                  <a:srgbClr val="660066"/>
                </a:solidFill>
              </a:rPr>
              <a:t>The strong gradient pulses select spins inverted by both 180° pulses, so the only signals seen are from the thin slices of sample – the “</a:t>
            </a:r>
            <a:r>
              <a:rPr lang="en-US" sz="1600" b="1" dirty="0" smtClean="0">
                <a:solidFill>
                  <a:srgbClr val="660066"/>
                </a:solidFill>
              </a:rPr>
              <a:t>active spins</a:t>
            </a:r>
            <a:r>
              <a:rPr lang="en-US" sz="1600" dirty="0" smtClean="0">
                <a:solidFill>
                  <a:srgbClr val="660066"/>
                </a:solidFill>
              </a:rPr>
              <a:t>”</a:t>
            </a:r>
          </a:p>
        </p:txBody>
      </p:sp>
      <p:sp>
        <p:nvSpPr>
          <p:cNvPr id="50" name="TextBox 49"/>
          <p:cNvSpPr txBox="1"/>
          <p:nvPr/>
        </p:nvSpPr>
        <p:spPr>
          <a:xfrm>
            <a:off x="4805599" y="4046377"/>
            <a:ext cx="4326140" cy="830997"/>
          </a:xfrm>
          <a:prstGeom prst="rect">
            <a:avLst/>
          </a:prstGeom>
          <a:noFill/>
        </p:spPr>
        <p:txBody>
          <a:bodyPr wrap="square" rtlCol="0">
            <a:spAutoFit/>
          </a:bodyPr>
          <a:lstStyle/>
          <a:p>
            <a:pPr algn="l"/>
            <a:r>
              <a:rPr lang="en-US" sz="1600" dirty="0" smtClean="0">
                <a:solidFill>
                  <a:srgbClr val="660066"/>
                </a:solidFill>
              </a:rPr>
              <a:t>The remaining, “passive”, spins are left inverted, so their coupling effect on the </a:t>
            </a:r>
            <a:r>
              <a:rPr lang="en-US" sz="1600" b="1" dirty="0" smtClean="0">
                <a:solidFill>
                  <a:srgbClr val="660066"/>
                </a:solidFill>
              </a:rPr>
              <a:t>active</a:t>
            </a:r>
            <a:r>
              <a:rPr lang="en-US" sz="1600" dirty="0" smtClean="0">
                <a:solidFill>
                  <a:srgbClr val="660066"/>
                </a:solidFill>
              </a:rPr>
              <a:t> spins is reversed</a:t>
            </a:r>
            <a:r>
              <a:rPr lang="en-US" sz="1600" dirty="0">
                <a:solidFill>
                  <a:srgbClr val="660066"/>
                </a:solidFill>
              </a:rPr>
              <a:t> </a:t>
            </a:r>
            <a:r>
              <a:rPr lang="en-US" sz="1600" dirty="0" smtClean="0">
                <a:solidFill>
                  <a:srgbClr val="660066"/>
                </a:solidFill>
              </a:rPr>
              <a:t>– “</a:t>
            </a:r>
            <a:r>
              <a:rPr lang="en-US" sz="1600" i="1" dirty="0" smtClean="0">
                <a:solidFill>
                  <a:srgbClr val="660066"/>
                </a:solidFill>
              </a:rPr>
              <a:t>J</a:t>
            </a:r>
            <a:r>
              <a:rPr lang="en-US" sz="1600" dirty="0" smtClean="0">
                <a:solidFill>
                  <a:srgbClr val="660066"/>
                </a:solidFill>
              </a:rPr>
              <a:t>-refocusing”</a:t>
            </a:r>
          </a:p>
        </p:txBody>
      </p:sp>
      <p:grpSp>
        <p:nvGrpSpPr>
          <p:cNvPr id="65" name="Group 64"/>
          <p:cNvGrpSpPr/>
          <p:nvPr/>
        </p:nvGrpSpPr>
        <p:grpSpPr>
          <a:xfrm>
            <a:off x="293523" y="2511778"/>
            <a:ext cx="449662" cy="983194"/>
            <a:chOff x="293523" y="2511778"/>
            <a:chExt cx="449662" cy="983194"/>
          </a:xfrm>
        </p:grpSpPr>
        <p:sp>
          <p:nvSpPr>
            <p:cNvPr id="6" name="TextBox 5"/>
            <p:cNvSpPr txBox="1"/>
            <p:nvPr/>
          </p:nvSpPr>
          <p:spPr>
            <a:xfrm>
              <a:off x="293523" y="3187195"/>
              <a:ext cx="300082" cy="307777"/>
            </a:xfrm>
            <a:prstGeom prst="rect">
              <a:avLst/>
            </a:prstGeom>
            <a:noFill/>
          </p:spPr>
          <p:txBody>
            <a:bodyPr wrap="none" rtlCol="0">
              <a:spAutoFit/>
            </a:bodyPr>
            <a:lstStyle/>
            <a:p>
              <a:r>
                <a:rPr lang="en-US" sz="1400" dirty="0" err="1" smtClean="0">
                  <a:solidFill>
                    <a:srgbClr val="660066"/>
                  </a:solidFill>
                </a:rPr>
                <a:t>I</a:t>
              </a:r>
              <a:r>
                <a:rPr lang="en-US" sz="1400" baseline="-25000" dirty="0" err="1" smtClean="0">
                  <a:solidFill>
                    <a:srgbClr val="660066"/>
                  </a:solidFill>
                </a:rPr>
                <a:t>z</a:t>
              </a:r>
              <a:endParaRPr lang="en-US" sz="1400" baseline="-25000" dirty="0">
                <a:solidFill>
                  <a:srgbClr val="660066"/>
                </a:solidFill>
              </a:endParaRPr>
            </a:p>
          </p:txBody>
        </p:sp>
        <p:cxnSp>
          <p:nvCxnSpPr>
            <p:cNvPr id="51" name="Straight Arrow Connector 50"/>
            <p:cNvCxnSpPr>
              <a:stCxn id="6" idx="0"/>
            </p:cNvCxnSpPr>
            <p:nvPr/>
          </p:nvCxnSpPr>
          <p:spPr>
            <a:xfrm flipV="1">
              <a:off x="443564" y="2511778"/>
              <a:ext cx="299621" cy="675417"/>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1037605" y="2511778"/>
            <a:ext cx="402674" cy="983194"/>
            <a:chOff x="1037605" y="2511778"/>
            <a:chExt cx="402674" cy="983194"/>
          </a:xfrm>
        </p:grpSpPr>
        <p:sp>
          <p:nvSpPr>
            <p:cNvPr id="38" name="TextBox 37"/>
            <p:cNvSpPr txBox="1"/>
            <p:nvPr/>
          </p:nvSpPr>
          <p:spPr>
            <a:xfrm>
              <a:off x="1037605" y="3187195"/>
              <a:ext cx="402674" cy="307777"/>
            </a:xfrm>
            <a:prstGeom prst="rect">
              <a:avLst/>
            </a:prstGeom>
            <a:noFill/>
          </p:spPr>
          <p:txBody>
            <a:bodyPr wrap="none" rtlCol="0">
              <a:spAutoFit/>
            </a:bodyPr>
            <a:lstStyle/>
            <a:p>
              <a:r>
                <a:rPr lang="en-US" sz="1400" dirty="0" smtClean="0">
                  <a:solidFill>
                    <a:srgbClr val="660066"/>
                  </a:solidFill>
                </a:rPr>
                <a:t>–</a:t>
              </a:r>
              <a:r>
                <a:rPr lang="en-US" sz="1400" dirty="0" err="1" smtClean="0">
                  <a:solidFill>
                    <a:srgbClr val="660066"/>
                  </a:solidFill>
                </a:rPr>
                <a:t>I</a:t>
              </a:r>
              <a:r>
                <a:rPr lang="en-US" sz="1400" baseline="-25000" dirty="0" err="1" smtClean="0">
                  <a:solidFill>
                    <a:srgbClr val="660066"/>
                  </a:solidFill>
                </a:rPr>
                <a:t>y</a:t>
              </a:r>
              <a:endParaRPr lang="en-US" sz="1400" baseline="-25000" dirty="0">
                <a:solidFill>
                  <a:srgbClr val="660066"/>
                </a:solidFill>
              </a:endParaRPr>
            </a:p>
          </p:txBody>
        </p:sp>
        <p:cxnSp>
          <p:nvCxnSpPr>
            <p:cNvPr id="54" name="Straight Arrow Connector 53"/>
            <p:cNvCxnSpPr>
              <a:stCxn id="38" idx="0"/>
            </p:cNvCxnSpPr>
            <p:nvPr/>
          </p:nvCxnSpPr>
          <p:spPr>
            <a:xfrm flipH="1" flipV="1">
              <a:off x="1037605" y="2511778"/>
              <a:ext cx="201337" cy="675417"/>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217309" y="2511778"/>
            <a:ext cx="2013048" cy="2368072"/>
            <a:chOff x="217309" y="2511778"/>
            <a:chExt cx="2013048" cy="2368072"/>
          </a:xfrm>
        </p:grpSpPr>
        <p:sp>
          <p:nvSpPr>
            <p:cNvPr id="39" name="TextBox 38"/>
            <p:cNvSpPr txBox="1"/>
            <p:nvPr/>
          </p:nvSpPr>
          <p:spPr>
            <a:xfrm>
              <a:off x="217309" y="3782114"/>
              <a:ext cx="2013048" cy="1097736"/>
            </a:xfrm>
            <a:prstGeom prst="rect">
              <a:avLst/>
            </a:prstGeom>
            <a:noFill/>
          </p:spPr>
          <p:txBody>
            <a:bodyPr wrap="square" rtlCol="0">
              <a:spAutoFit/>
            </a:bodyPr>
            <a:lstStyle/>
            <a:p>
              <a:pPr algn="l"/>
              <a:r>
                <a:rPr lang="en-US" sz="1400" dirty="0" smtClean="0">
                  <a:solidFill>
                    <a:srgbClr val="660066"/>
                  </a:solidFill>
                </a:rPr>
                <a:t>–</a:t>
              </a:r>
              <a:r>
                <a:rPr lang="en-US" sz="1400" dirty="0" err="1" smtClean="0">
                  <a:solidFill>
                    <a:srgbClr val="660066"/>
                  </a:solidFill>
                </a:rPr>
                <a:t>I</a:t>
              </a:r>
              <a:r>
                <a:rPr lang="en-US" sz="1400" baseline="-25000" dirty="0" err="1" smtClean="0">
                  <a:solidFill>
                    <a:srgbClr val="660066"/>
                  </a:solidFill>
                </a:rPr>
                <a:t>y</a:t>
              </a:r>
              <a:r>
                <a:rPr lang="en-US" sz="1400" baseline="-25000" dirty="0" smtClean="0">
                  <a:solidFill>
                    <a:srgbClr val="660066"/>
                  </a:solidFill>
                </a:rPr>
                <a:t> </a:t>
              </a:r>
              <a:r>
                <a:rPr lang="en-US" sz="1400" dirty="0" err="1" smtClean="0">
                  <a:solidFill>
                    <a:srgbClr val="660066"/>
                  </a:solidFill>
                </a:rPr>
                <a:t>cos</a:t>
              </a:r>
              <a:r>
                <a:rPr lang="en-US" sz="1400" dirty="0" smtClean="0">
                  <a:solidFill>
                    <a:srgbClr val="660066"/>
                  </a:solidFill>
                </a:rPr>
                <a:t>(π</a:t>
              </a:r>
              <a:r>
                <a:rPr lang="el-GR" sz="1400" i="1" dirty="0" smtClean="0">
                  <a:solidFill>
                    <a:srgbClr val="660066"/>
                  </a:solidFill>
                </a:rPr>
                <a:t>δ</a:t>
              </a:r>
              <a:r>
                <a:rPr lang="en-US" sz="1400" i="1" dirty="0">
                  <a:solidFill>
                    <a:srgbClr val="660066"/>
                  </a:solidFill>
                </a:rPr>
                <a:t>t</a:t>
              </a:r>
              <a:r>
                <a:rPr lang="en-US" sz="1400" baseline="-25000" dirty="0">
                  <a:solidFill>
                    <a:srgbClr val="660066"/>
                  </a:solidFill>
                </a:rPr>
                <a:t>1</a:t>
              </a:r>
              <a:r>
                <a:rPr lang="en-US" sz="1400" dirty="0" smtClean="0">
                  <a:solidFill>
                    <a:srgbClr val="660066"/>
                  </a:solidFill>
                </a:rPr>
                <a:t>) </a:t>
              </a:r>
              <a:r>
                <a:rPr lang="en-US" sz="1400" dirty="0" err="1">
                  <a:solidFill>
                    <a:srgbClr val="660066"/>
                  </a:solidFill>
                </a:rPr>
                <a:t>cos</a:t>
              </a:r>
              <a:r>
                <a:rPr lang="en-US" sz="1400" dirty="0" smtClean="0">
                  <a:solidFill>
                    <a:srgbClr val="660066"/>
                  </a:solidFill>
                </a:rPr>
                <a:t>(π</a:t>
              </a:r>
              <a:r>
                <a:rPr lang="el-GR" sz="1400" i="1" dirty="0" smtClean="0">
                  <a:solidFill>
                    <a:srgbClr val="660066"/>
                  </a:solidFill>
                </a:rPr>
                <a:t>J</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/2)</a:t>
              </a:r>
            </a:p>
            <a:p>
              <a:pPr algn="l"/>
              <a:r>
                <a:rPr lang="en-US" sz="1400" dirty="0" smtClean="0">
                  <a:solidFill>
                    <a:srgbClr val="660066"/>
                  </a:solidFill>
                </a:rPr>
                <a:t>+I</a:t>
              </a:r>
              <a:r>
                <a:rPr lang="en-US" sz="1400" baseline="-25000" dirty="0" smtClean="0">
                  <a:solidFill>
                    <a:srgbClr val="660066"/>
                  </a:solidFill>
                </a:rPr>
                <a:t>x </a:t>
              </a:r>
              <a:r>
                <a:rPr lang="en-US" sz="1400" dirty="0" smtClean="0">
                  <a:solidFill>
                    <a:srgbClr val="660066"/>
                  </a:solidFill>
                </a:rPr>
                <a:t>sin(π</a:t>
              </a:r>
              <a:r>
                <a:rPr lang="el-GR" sz="1400" i="1" dirty="0" smtClean="0">
                  <a:solidFill>
                    <a:srgbClr val="660066"/>
                  </a:solidFill>
                </a:rPr>
                <a:t>δ</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 </a:t>
              </a:r>
              <a:r>
                <a:rPr lang="en-US" sz="1400" dirty="0" err="1" smtClean="0">
                  <a:solidFill>
                    <a:srgbClr val="660066"/>
                  </a:solidFill>
                </a:rPr>
                <a:t>cos</a:t>
              </a:r>
              <a:r>
                <a:rPr lang="en-US" sz="1400" dirty="0" smtClean="0">
                  <a:solidFill>
                    <a:srgbClr val="660066"/>
                  </a:solidFill>
                </a:rPr>
                <a:t>(π</a:t>
              </a:r>
              <a:r>
                <a:rPr lang="el-GR" sz="1400" i="1" dirty="0" smtClean="0">
                  <a:solidFill>
                    <a:srgbClr val="660066"/>
                  </a:solidFill>
                </a:rPr>
                <a:t>J</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/2)</a:t>
              </a:r>
            </a:p>
            <a:p>
              <a:pPr algn="l"/>
              <a:endParaRPr lang="en-US" sz="1400" baseline="-25000" dirty="0" smtClean="0">
                <a:solidFill>
                  <a:srgbClr val="660066"/>
                </a:solidFill>
              </a:endParaRPr>
            </a:p>
            <a:p>
              <a:pPr algn="l"/>
              <a:r>
                <a:rPr lang="en-US" sz="1400" dirty="0" smtClean="0">
                  <a:solidFill>
                    <a:srgbClr val="660066"/>
                  </a:solidFill>
                </a:rPr>
                <a:t>+</a:t>
              </a:r>
              <a:r>
                <a:rPr lang="en-US" sz="1400" dirty="0" err="1" smtClean="0">
                  <a:solidFill>
                    <a:srgbClr val="660066"/>
                  </a:solidFill>
                </a:rPr>
                <a:t>I</a:t>
              </a:r>
              <a:r>
                <a:rPr lang="en-US" sz="1400" baseline="-25000" dirty="0" err="1" smtClean="0">
                  <a:solidFill>
                    <a:srgbClr val="660066"/>
                  </a:solidFill>
                </a:rPr>
                <a:t>x</a:t>
              </a:r>
              <a:r>
                <a:rPr lang="en-US" sz="1400" dirty="0" err="1" smtClean="0">
                  <a:solidFill>
                    <a:srgbClr val="660066"/>
                  </a:solidFill>
                </a:rPr>
                <a:t>S</a:t>
              </a:r>
              <a:r>
                <a:rPr lang="en-US" sz="1400" baseline="-25000" dirty="0" err="1" smtClean="0">
                  <a:solidFill>
                    <a:srgbClr val="660066"/>
                  </a:solidFill>
                </a:rPr>
                <a:t>z</a:t>
              </a:r>
              <a:r>
                <a:rPr lang="en-US" sz="1400" baseline="-25000" dirty="0" smtClean="0">
                  <a:solidFill>
                    <a:srgbClr val="660066"/>
                  </a:solidFill>
                </a:rPr>
                <a:t> </a:t>
              </a:r>
              <a:r>
                <a:rPr lang="en-US" sz="1400" dirty="0" err="1" smtClean="0">
                  <a:solidFill>
                    <a:srgbClr val="660066"/>
                  </a:solidFill>
                </a:rPr>
                <a:t>cos</a:t>
              </a:r>
              <a:r>
                <a:rPr lang="en-US" sz="1400" dirty="0" smtClean="0">
                  <a:solidFill>
                    <a:srgbClr val="660066"/>
                  </a:solidFill>
                </a:rPr>
                <a:t>(π</a:t>
              </a:r>
              <a:r>
                <a:rPr lang="el-GR" sz="1400" i="1" dirty="0" smtClean="0">
                  <a:solidFill>
                    <a:srgbClr val="660066"/>
                  </a:solidFill>
                </a:rPr>
                <a:t>δ</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 sin(π</a:t>
              </a:r>
              <a:r>
                <a:rPr lang="el-GR" sz="1400" i="1" dirty="0" smtClean="0">
                  <a:solidFill>
                    <a:srgbClr val="660066"/>
                  </a:solidFill>
                </a:rPr>
                <a:t>J</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/2)</a:t>
              </a:r>
              <a:endParaRPr lang="en-US" sz="1400" baseline="-25000" dirty="0" smtClean="0">
                <a:solidFill>
                  <a:srgbClr val="660066"/>
                </a:solidFill>
              </a:endParaRPr>
            </a:p>
            <a:p>
              <a:pPr algn="l"/>
              <a:r>
                <a:rPr lang="en-US" sz="1400" dirty="0" smtClean="0">
                  <a:solidFill>
                    <a:srgbClr val="660066"/>
                  </a:solidFill>
                </a:rPr>
                <a:t>–</a:t>
              </a:r>
              <a:r>
                <a:rPr lang="en-US" sz="1400" dirty="0" err="1" smtClean="0">
                  <a:solidFill>
                    <a:srgbClr val="660066"/>
                  </a:solidFill>
                </a:rPr>
                <a:t>I</a:t>
              </a:r>
              <a:r>
                <a:rPr lang="en-US" sz="1400" baseline="-25000" dirty="0" err="1" smtClean="0">
                  <a:solidFill>
                    <a:srgbClr val="660066"/>
                  </a:solidFill>
                </a:rPr>
                <a:t>y</a:t>
              </a:r>
              <a:r>
                <a:rPr lang="en-US" sz="1400" dirty="0" err="1" smtClean="0">
                  <a:solidFill>
                    <a:srgbClr val="660066"/>
                  </a:solidFill>
                </a:rPr>
                <a:t>S</a:t>
              </a:r>
              <a:r>
                <a:rPr lang="en-US" sz="1400" baseline="-25000" dirty="0" err="1" smtClean="0">
                  <a:solidFill>
                    <a:srgbClr val="660066"/>
                  </a:solidFill>
                </a:rPr>
                <a:t>z</a:t>
              </a:r>
              <a:r>
                <a:rPr lang="en-US" sz="1400" baseline="-25000" dirty="0" smtClean="0">
                  <a:solidFill>
                    <a:srgbClr val="660066"/>
                  </a:solidFill>
                </a:rPr>
                <a:t> </a:t>
              </a:r>
              <a:r>
                <a:rPr lang="en-US" sz="1400" dirty="0" smtClean="0">
                  <a:solidFill>
                    <a:srgbClr val="660066"/>
                  </a:solidFill>
                </a:rPr>
                <a:t>sin(</a:t>
              </a:r>
              <a:r>
                <a:rPr lang="en-US" sz="1400" dirty="0">
                  <a:solidFill>
                    <a:srgbClr val="660066"/>
                  </a:solidFill>
                </a:rPr>
                <a:t>π</a:t>
              </a:r>
              <a:r>
                <a:rPr lang="el-GR" sz="1400" i="1" dirty="0">
                  <a:solidFill>
                    <a:srgbClr val="660066"/>
                  </a:solidFill>
                </a:rPr>
                <a:t>δ</a:t>
              </a:r>
              <a:r>
                <a:rPr lang="en-US" sz="1400" i="1" dirty="0">
                  <a:solidFill>
                    <a:srgbClr val="660066"/>
                  </a:solidFill>
                </a:rPr>
                <a:t>t</a:t>
              </a:r>
              <a:r>
                <a:rPr lang="en-US" sz="1400" baseline="-25000" dirty="0">
                  <a:solidFill>
                    <a:srgbClr val="660066"/>
                  </a:solidFill>
                </a:rPr>
                <a:t>1</a:t>
              </a:r>
              <a:r>
                <a:rPr lang="en-US" sz="1400" dirty="0">
                  <a:solidFill>
                    <a:srgbClr val="660066"/>
                  </a:solidFill>
                </a:rPr>
                <a:t>) sin</a:t>
              </a:r>
              <a:r>
                <a:rPr lang="en-US" sz="1400" dirty="0" smtClean="0">
                  <a:solidFill>
                    <a:srgbClr val="660066"/>
                  </a:solidFill>
                </a:rPr>
                <a:t>(</a:t>
              </a:r>
              <a:r>
                <a:rPr lang="en-US" sz="1400" dirty="0">
                  <a:solidFill>
                    <a:srgbClr val="660066"/>
                  </a:solidFill>
                </a:rPr>
                <a:t>π</a:t>
              </a:r>
              <a:r>
                <a:rPr lang="el-GR" sz="1400" i="1" dirty="0">
                  <a:solidFill>
                    <a:srgbClr val="660066"/>
                  </a:solidFill>
                </a:rPr>
                <a:t>J</a:t>
              </a:r>
              <a:r>
                <a:rPr lang="en-US" sz="1400" i="1" dirty="0">
                  <a:solidFill>
                    <a:srgbClr val="660066"/>
                  </a:solidFill>
                </a:rPr>
                <a:t>t</a:t>
              </a:r>
              <a:r>
                <a:rPr lang="en-US" sz="1400" baseline="-25000" dirty="0">
                  <a:solidFill>
                    <a:srgbClr val="660066"/>
                  </a:solidFill>
                </a:rPr>
                <a:t>1</a:t>
              </a:r>
              <a:r>
                <a:rPr lang="en-US" sz="1400" dirty="0">
                  <a:solidFill>
                    <a:srgbClr val="660066"/>
                  </a:solidFill>
                </a:rPr>
                <a:t>/2</a:t>
              </a:r>
              <a:r>
                <a:rPr lang="en-US" sz="1400" dirty="0" smtClean="0">
                  <a:solidFill>
                    <a:srgbClr val="660066"/>
                  </a:solidFill>
                </a:rPr>
                <a:t>)</a:t>
              </a:r>
              <a:endParaRPr lang="en-US" sz="1400" baseline="-25000" dirty="0">
                <a:solidFill>
                  <a:srgbClr val="660066"/>
                </a:solidFill>
              </a:endParaRPr>
            </a:p>
          </p:txBody>
        </p:sp>
        <p:cxnSp>
          <p:nvCxnSpPr>
            <p:cNvPr id="57" name="Straight Arrow Connector 56"/>
            <p:cNvCxnSpPr/>
            <p:nvPr/>
          </p:nvCxnSpPr>
          <p:spPr>
            <a:xfrm flipV="1">
              <a:off x="1599259" y="2511778"/>
              <a:ext cx="357482" cy="1270337"/>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2230357" y="2511779"/>
            <a:ext cx="2013048" cy="2368071"/>
            <a:chOff x="2230357" y="2511779"/>
            <a:chExt cx="2013048" cy="2368071"/>
          </a:xfrm>
        </p:grpSpPr>
        <p:sp>
          <p:nvSpPr>
            <p:cNvPr id="40" name="TextBox 39"/>
            <p:cNvSpPr txBox="1"/>
            <p:nvPr/>
          </p:nvSpPr>
          <p:spPr>
            <a:xfrm>
              <a:off x="2230357" y="3782114"/>
              <a:ext cx="2013048" cy="1097736"/>
            </a:xfrm>
            <a:prstGeom prst="rect">
              <a:avLst/>
            </a:prstGeom>
            <a:noFill/>
          </p:spPr>
          <p:txBody>
            <a:bodyPr wrap="square" rtlCol="0">
              <a:spAutoFit/>
            </a:bodyPr>
            <a:lstStyle/>
            <a:p>
              <a:pPr algn="l"/>
              <a:r>
                <a:rPr lang="en-US" sz="1400" dirty="0" smtClean="0">
                  <a:solidFill>
                    <a:srgbClr val="660066"/>
                  </a:solidFill>
                </a:rPr>
                <a:t>–</a:t>
              </a:r>
              <a:r>
                <a:rPr lang="en-US" sz="1400" dirty="0" err="1" smtClean="0">
                  <a:solidFill>
                    <a:srgbClr val="660066"/>
                  </a:solidFill>
                </a:rPr>
                <a:t>I</a:t>
              </a:r>
              <a:r>
                <a:rPr lang="en-US" sz="1400" baseline="-25000" dirty="0" err="1" smtClean="0">
                  <a:solidFill>
                    <a:srgbClr val="660066"/>
                  </a:solidFill>
                </a:rPr>
                <a:t>y</a:t>
              </a:r>
              <a:r>
                <a:rPr lang="en-US" sz="1400" baseline="-25000" dirty="0" smtClean="0">
                  <a:solidFill>
                    <a:srgbClr val="660066"/>
                  </a:solidFill>
                </a:rPr>
                <a:t> </a:t>
              </a:r>
              <a:r>
                <a:rPr lang="en-US" sz="1400" dirty="0" err="1" smtClean="0">
                  <a:solidFill>
                    <a:srgbClr val="660066"/>
                  </a:solidFill>
                </a:rPr>
                <a:t>cos</a:t>
              </a:r>
              <a:r>
                <a:rPr lang="en-US" sz="1400" dirty="0" smtClean="0">
                  <a:solidFill>
                    <a:srgbClr val="660066"/>
                  </a:solidFill>
                </a:rPr>
                <a:t>(π</a:t>
              </a:r>
              <a:r>
                <a:rPr lang="el-GR" sz="1400" i="1" dirty="0" smtClean="0">
                  <a:solidFill>
                    <a:srgbClr val="660066"/>
                  </a:solidFill>
                </a:rPr>
                <a:t>δ</a:t>
              </a:r>
              <a:r>
                <a:rPr lang="en-US" sz="1400" i="1" dirty="0">
                  <a:solidFill>
                    <a:srgbClr val="660066"/>
                  </a:solidFill>
                </a:rPr>
                <a:t>t</a:t>
              </a:r>
              <a:r>
                <a:rPr lang="en-US" sz="1400" baseline="-25000" dirty="0">
                  <a:solidFill>
                    <a:srgbClr val="660066"/>
                  </a:solidFill>
                </a:rPr>
                <a:t>1</a:t>
              </a:r>
              <a:r>
                <a:rPr lang="en-US" sz="1400" dirty="0" smtClean="0">
                  <a:solidFill>
                    <a:srgbClr val="660066"/>
                  </a:solidFill>
                </a:rPr>
                <a:t>) </a:t>
              </a:r>
              <a:r>
                <a:rPr lang="en-US" sz="1400" dirty="0" err="1">
                  <a:solidFill>
                    <a:srgbClr val="660066"/>
                  </a:solidFill>
                </a:rPr>
                <a:t>cos</a:t>
              </a:r>
              <a:r>
                <a:rPr lang="en-US" sz="1400" dirty="0" smtClean="0">
                  <a:solidFill>
                    <a:srgbClr val="660066"/>
                  </a:solidFill>
                </a:rPr>
                <a:t>(π</a:t>
              </a:r>
              <a:r>
                <a:rPr lang="el-GR" sz="1400" i="1" dirty="0" smtClean="0">
                  <a:solidFill>
                    <a:srgbClr val="660066"/>
                  </a:solidFill>
                </a:rPr>
                <a:t>J</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/2)</a:t>
              </a:r>
            </a:p>
            <a:p>
              <a:pPr algn="l"/>
              <a:r>
                <a:rPr lang="en-US" sz="1400" dirty="0" smtClean="0">
                  <a:solidFill>
                    <a:srgbClr val="660066"/>
                  </a:solidFill>
                </a:rPr>
                <a:t>+I</a:t>
              </a:r>
              <a:r>
                <a:rPr lang="en-US" sz="1400" baseline="-25000" dirty="0" smtClean="0">
                  <a:solidFill>
                    <a:srgbClr val="660066"/>
                  </a:solidFill>
                </a:rPr>
                <a:t>x </a:t>
              </a:r>
              <a:r>
                <a:rPr lang="en-US" sz="1400" dirty="0" smtClean="0">
                  <a:solidFill>
                    <a:srgbClr val="660066"/>
                  </a:solidFill>
                </a:rPr>
                <a:t>sin(π</a:t>
              </a:r>
              <a:r>
                <a:rPr lang="el-GR" sz="1400" i="1" dirty="0" smtClean="0">
                  <a:solidFill>
                    <a:srgbClr val="660066"/>
                  </a:solidFill>
                </a:rPr>
                <a:t>δ</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 </a:t>
              </a:r>
              <a:r>
                <a:rPr lang="en-US" sz="1400" dirty="0" err="1" smtClean="0">
                  <a:solidFill>
                    <a:srgbClr val="660066"/>
                  </a:solidFill>
                </a:rPr>
                <a:t>cos</a:t>
              </a:r>
              <a:r>
                <a:rPr lang="en-US" sz="1400" dirty="0" smtClean="0">
                  <a:solidFill>
                    <a:srgbClr val="660066"/>
                  </a:solidFill>
                </a:rPr>
                <a:t>(π</a:t>
              </a:r>
              <a:r>
                <a:rPr lang="el-GR" sz="1400" i="1" dirty="0" smtClean="0">
                  <a:solidFill>
                    <a:srgbClr val="660066"/>
                  </a:solidFill>
                </a:rPr>
                <a:t>J</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/2)</a:t>
              </a:r>
            </a:p>
            <a:p>
              <a:pPr algn="l"/>
              <a:endParaRPr lang="en-US" sz="1400" baseline="-25000" dirty="0" smtClean="0">
                <a:solidFill>
                  <a:srgbClr val="660066"/>
                </a:solidFill>
              </a:endParaRPr>
            </a:p>
            <a:p>
              <a:pPr algn="l"/>
              <a:r>
                <a:rPr lang="en-US" sz="1400" dirty="0">
                  <a:solidFill>
                    <a:srgbClr val="660066"/>
                  </a:solidFill>
                </a:rPr>
                <a:t>–</a:t>
              </a:r>
              <a:r>
                <a:rPr lang="en-US" sz="1400" dirty="0" err="1" smtClean="0">
                  <a:solidFill>
                    <a:srgbClr val="660066"/>
                  </a:solidFill>
                </a:rPr>
                <a:t>I</a:t>
              </a:r>
              <a:r>
                <a:rPr lang="en-US" sz="1400" baseline="-25000" dirty="0" err="1" smtClean="0">
                  <a:solidFill>
                    <a:srgbClr val="660066"/>
                  </a:solidFill>
                </a:rPr>
                <a:t>x</a:t>
              </a:r>
              <a:r>
                <a:rPr lang="en-US" sz="1400" dirty="0" err="1" smtClean="0">
                  <a:solidFill>
                    <a:srgbClr val="660066"/>
                  </a:solidFill>
                </a:rPr>
                <a:t>S</a:t>
              </a:r>
              <a:r>
                <a:rPr lang="en-US" sz="1400" baseline="-25000" dirty="0" err="1" smtClean="0">
                  <a:solidFill>
                    <a:srgbClr val="660066"/>
                  </a:solidFill>
                </a:rPr>
                <a:t>z</a:t>
              </a:r>
              <a:r>
                <a:rPr lang="en-US" sz="1400" baseline="-25000" dirty="0" smtClean="0">
                  <a:solidFill>
                    <a:srgbClr val="660066"/>
                  </a:solidFill>
                </a:rPr>
                <a:t> </a:t>
              </a:r>
              <a:r>
                <a:rPr lang="en-US" sz="1400" dirty="0" err="1" smtClean="0">
                  <a:solidFill>
                    <a:srgbClr val="660066"/>
                  </a:solidFill>
                </a:rPr>
                <a:t>cos</a:t>
              </a:r>
              <a:r>
                <a:rPr lang="en-US" sz="1400" dirty="0" smtClean="0">
                  <a:solidFill>
                    <a:srgbClr val="660066"/>
                  </a:solidFill>
                </a:rPr>
                <a:t>(π</a:t>
              </a:r>
              <a:r>
                <a:rPr lang="el-GR" sz="1400" i="1" dirty="0" smtClean="0">
                  <a:solidFill>
                    <a:srgbClr val="660066"/>
                  </a:solidFill>
                </a:rPr>
                <a:t>δ</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 sin(π</a:t>
              </a:r>
              <a:r>
                <a:rPr lang="el-GR" sz="1400" i="1" dirty="0" smtClean="0">
                  <a:solidFill>
                    <a:srgbClr val="660066"/>
                  </a:solidFill>
                </a:rPr>
                <a:t>J</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/2)</a:t>
              </a:r>
              <a:endParaRPr lang="en-US" sz="1400" baseline="-25000" dirty="0" smtClean="0">
                <a:solidFill>
                  <a:srgbClr val="660066"/>
                </a:solidFill>
              </a:endParaRPr>
            </a:p>
            <a:p>
              <a:pPr algn="l"/>
              <a:r>
                <a:rPr lang="en-US" sz="1400" dirty="0">
                  <a:solidFill>
                    <a:srgbClr val="660066"/>
                  </a:solidFill>
                </a:rPr>
                <a:t>+</a:t>
              </a:r>
              <a:r>
                <a:rPr lang="en-US" sz="1400" dirty="0" err="1" smtClean="0">
                  <a:solidFill>
                    <a:srgbClr val="660066"/>
                  </a:solidFill>
                </a:rPr>
                <a:t>I</a:t>
              </a:r>
              <a:r>
                <a:rPr lang="en-US" sz="1400" baseline="-25000" dirty="0" err="1" smtClean="0">
                  <a:solidFill>
                    <a:srgbClr val="660066"/>
                  </a:solidFill>
                </a:rPr>
                <a:t>y</a:t>
              </a:r>
              <a:r>
                <a:rPr lang="en-US" sz="1400" dirty="0" err="1" smtClean="0">
                  <a:solidFill>
                    <a:srgbClr val="660066"/>
                  </a:solidFill>
                </a:rPr>
                <a:t>S</a:t>
              </a:r>
              <a:r>
                <a:rPr lang="en-US" sz="1400" baseline="-25000" dirty="0" err="1" smtClean="0">
                  <a:solidFill>
                    <a:srgbClr val="660066"/>
                  </a:solidFill>
                </a:rPr>
                <a:t>z</a:t>
              </a:r>
              <a:r>
                <a:rPr lang="en-US" sz="1400" baseline="-25000" dirty="0" smtClean="0">
                  <a:solidFill>
                    <a:srgbClr val="660066"/>
                  </a:solidFill>
                </a:rPr>
                <a:t> </a:t>
              </a:r>
              <a:r>
                <a:rPr lang="en-US" sz="1400" dirty="0" smtClean="0">
                  <a:solidFill>
                    <a:srgbClr val="660066"/>
                  </a:solidFill>
                </a:rPr>
                <a:t>sin(</a:t>
              </a:r>
              <a:r>
                <a:rPr lang="en-US" sz="1400" dirty="0">
                  <a:solidFill>
                    <a:srgbClr val="660066"/>
                  </a:solidFill>
                </a:rPr>
                <a:t>π</a:t>
              </a:r>
              <a:r>
                <a:rPr lang="el-GR" sz="1400" i="1" dirty="0">
                  <a:solidFill>
                    <a:srgbClr val="660066"/>
                  </a:solidFill>
                </a:rPr>
                <a:t>δ</a:t>
              </a:r>
              <a:r>
                <a:rPr lang="en-US" sz="1400" i="1" dirty="0">
                  <a:solidFill>
                    <a:srgbClr val="660066"/>
                  </a:solidFill>
                </a:rPr>
                <a:t>t</a:t>
              </a:r>
              <a:r>
                <a:rPr lang="en-US" sz="1400" baseline="-25000" dirty="0">
                  <a:solidFill>
                    <a:srgbClr val="660066"/>
                  </a:solidFill>
                </a:rPr>
                <a:t>1</a:t>
              </a:r>
              <a:r>
                <a:rPr lang="en-US" sz="1400" dirty="0">
                  <a:solidFill>
                    <a:srgbClr val="660066"/>
                  </a:solidFill>
                </a:rPr>
                <a:t>) sin</a:t>
              </a:r>
              <a:r>
                <a:rPr lang="en-US" sz="1400" dirty="0" smtClean="0">
                  <a:solidFill>
                    <a:srgbClr val="660066"/>
                  </a:solidFill>
                </a:rPr>
                <a:t>(</a:t>
              </a:r>
              <a:r>
                <a:rPr lang="en-US" sz="1400" dirty="0">
                  <a:solidFill>
                    <a:srgbClr val="660066"/>
                  </a:solidFill>
                </a:rPr>
                <a:t>π</a:t>
              </a:r>
              <a:r>
                <a:rPr lang="el-GR" sz="1400" i="1" dirty="0">
                  <a:solidFill>
                    <a:srgbClr val="660066"/>
                  </a:solidFill>
                </a:rPr>
                <a:t>J</a:t>
              </a:r>
              <a:r>
                <a:rPr lang="en-US" sz="1400" i="1" dirty="0">
                  <a:solidFill>
                    <a:srgbClr val="660066"/>
                  </a:solidFill>
                </a:rPr>
                <a:t>t</a:t>
              </a:r>
              <a:r>
                <a:rPr lang="en-US" sz="1400" baseline="-25000" dirty="0">
                  <a:solidFill>
                    <a:srgbClr val="660066"/>
                  </a:solidFill>
                </a:rPr>
                <a:t>1</a:t>
              </a:r>
              <a:r>
                <a:rPr lang="en-US" sz="1400" dirty="0">
                  <a:solidFill>
                    <a:srgbClr val="660066"/>
                  </a:solidFill>
                </a:rPr>
                <a:t>/2</a:t>
              </a:r>
              <a:r>
                <a:rPr lang="en-US" sz="1400" dirty="0" smtClean="0">
                  <a:solidFill>
                    <a:srgbClr val="660066"/>
                  </a:solidFill>
                </a:rPr>
                <a:t>)</a:t>
              </a:r>
              <a:endParaRPr lang="en-US" sz="1400" baseline="-25000" dirty="0">
                <a:solidFill>
                  <a:srgbClr val="660066"/>
                </a:solidFill>
              </a:endParaRPr>
            </a:p>
          </p:txBody>
        </p:sp>
        <p:cxnSp>
          <p:nvCxnSpPr>
            <p:cNvPr id="60" name="Straight Arrow Connector 59"/>
            <p:cNvCxnSpPr/>
            <p:nvPr/>
          </p:nvCxnSpPr>
          <p:spPr>
            <a:xfrm flipH="1" flipV="1">
              <a:off x="3499557" y="2511779"/>
              <a:ext cx="150517" cy="1270335"/>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3574037" y="2511779"/>
            <a:ext cx="1203341" cy="1198636"/>
            <a:chOff x="3574037" y="2511779"/>
            <a:chExt cx="1203341" cy="1198636"/>
          </a:xfrm>
        </p:grpSpPr>
        <p:sp>
          <p:nvSpPr>
            <p:cNvPr id="41" name="TextBox 40"/>
            <p:cNvSpPr txBox="1"/>
            <p:nvPr/>
          </p:nvSpPr>
          <p:spPr>
            <a:xfrm>
              <a:off x="3574037" y="3187195"/>
              <a:ext cx="1203341" cy="523220"/>
            </a:xfrm>
            <a:prstGeom prst="rect">
              <a:avLst/>
            </a:prstGeom>
            <a:noFill/>
          </p:spPr>
          <p:txBody>
            <a:bodyPr wrap="square" rtlCol="0">
              <a:spAutoFit/>
            </a:bodyPr>
            <a:lstStyle/>
            <a:p>
              <a:pPr algn="l"/>
              <a:r>
                <a:rPr lang="en-US" sz="1400" dirty="0" smtClean="0">
                  <a:solidFill>
                    <a:srgbClr val="660066"/>
                  </a:solidFill>
                </a:rPr>
                <a:t>–</a:t>
              </a:r>
              <a:r>
                <a:rPr lang="en-US" sz="1400" dirty="0" err="1" smtClean="0">
                  <a:solidFill>
                    <a:srgbClr val="660066"/>
                  </a:solidFill>
                </a:rPr>
                <a:t>I</a:t>
              </a:r>
              <a:r>
                <a:rPr lang="en-US" sz="1400" baseline="-25000" dirty="0" err="1" smtClean="0">
                  <a:solidFill>
                    <a:srgbClr val="660066"/>
                  </a:solidFill>
                </a:rPr>
                <a:t>y</a:t>
              </a:r>
              <a:r>
                <a:rPr lang="en-US" sz="1400" baseline="-25000" dirty="0" smtClean="0">
                  <a:solidFill>
                    <a:srgbClr val="660066"/>
                  </a:solidFill>
                </a:rPr>
                <a:t> </a:t>
              </a:r>
              <a:r>
                <a:rPr lang="en-US" sz="1400" dirty="0" err="1" smtClean="0">
                  <a:solidFill>
                    <a:srgbClr val="660066"/>
                  </a:solidFill>
                </a:rPr>
                <a:t>cos</a:t>
              </a:r>
              <a:r>
                <a:rPr lang="en-US" sz="1400" dirty="0" smtClean="0">
                  <a:solidFill>
                    <a:srgbClr val="660066"/>
                  </a:solidFill>
                </a:rPr>
                <a:t>(2π</a:t>
              </a:r>
              <a:r>
                <a:rPr lang="el-GR" sz="1400" i="1" dirty="0" smtClean="0">
                  <a:solidFill>
                    <a:srgbClr val="660066"/>
                  </a:solidFill>
                </a:rPr>
                <a:t>δ</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a:t>
              </a:r>
            </a:p>
            <a:p>
              <a:pPr algn="l"/>
              <a:r>
                <a:rPr lang="en-US" sz="1400" dirty="0" smtClean="0">
                  <a:solidFill>
                    <a:srgbClr val="660066"/>
                  </a:solidFill>
                </a:rPr>
                <a:t>+I</a:t>
              </a:r>
              <a:r>
                <a:rPr lang="en-US" sz="1400" baseline="-25000" dirty="0" smtClean="0">
                  <a:solidFill>
                    <a:srgbClr val="660066"/>
                  </a:solidFill>
                </a:rPr>
                <a:t>x </a:t>
              </a:r>
              <a:r>
                <a:rPr lang="en-US" sz="1400" dirty="0" smtClean="0">
                  <a:solidFill>
                    <a:srgbClr val="660066"/>
                  </a:solidFill>
                </a:rPr>
                <a:t>sin(2π</a:t>
              </a:r>
              <a:r>
                <a:rPr lang="el-GR" sz="1400" i="1" dirty="0" smtClean="0">
                  <a:solidFill>
                    <a:srgbClr val="660066"/>
                  </a:solidFill>
                </a:rPr>
                <a:t>δ</a:t>
              </a:r>
              <a:r>
                <a:rPr lang="en-US" sz="1400" i="1" dirty="0" smtClean="0">
                  <a:solidFill>
                    <a:srgbClr val="660066"/>
                  </a:solidFill>
                </a:rPr>
                <a:t>t</a:t>
              </a:r>
              <a:r>
                <a:rPr lang="en-US" sz="1400" baseline="-25000" dirty="0" smtClean="0">
                  <a:solidFill>
                    <a:srgbClr val="660066"/>
                  </a:solidFill>
                </a:rPr>
                <a:t>1</a:t>
              </a:r>
              <a:r>
                <a:rPr lang="en-US" sz="1400" dirty="0" smtClean="0">
                  <a:solidFill>
                    <a:srgbClr val="660066"/>
                  </a:solidFill>
                </a:rPr>
                <a:t>)</a:t>
              </a:r>
              <a:endParaRPr lang="en-US" sz="1400" baseline="-25000" dirty="0">
                <a:solidFill>
                  <a:srgbClr val="660066"/>
                </a:solidFill>
              </a:endParaRPr>
            </a:p>
          </p:txBody>
        </p:sp>
        <p:cxnSp>
          <p:nvCxnSpPr>
            <p:cNvPr id="64" name="Straight Arrow Connector 63"/>
            <p:cNvCxnSpPr>
              <a:stCxn id="41" idx="0"/>
            </p:cNvCxnSpPr>
            <p:nvPr/>
          </p:nvCxnSpPr>
          <p:spPr>
            <a:xfrm flipV="1">
              <a:off x="4175708" y="2511779"/>
              <a:ext cx="226959" cy="675416"/>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4044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ChangeArrowheads="1"/>
          </p:cNvSpPr>
          <p:nvPr/>
        </p:nvSpPr>
        <p:spPr bwMode="auto">
          <a:xfrm>
            <a:off x="457200" y="-7566"/>
            <a:ext cx="8229600" cy="475059"/>
          </a:xfrm>
          <a:prstGeom prst="rect">
            <a:avLst/>
          </a:prstGeom>
          <a:noFill/>
          <a:ln w="9525">
            <a:noFill/>
            <a:miter lim="800000"/>
            <a:headEnd/>
            <a:tailEnd/>
          </a:ln>
        </p:spPr>
        <p:txBody>
          <a:bodyPr anchor="ctr">
            <a:prstTxWarp prst="textNoShape">
              <a:avLst/>
            </a:prstTxWarp>
          </a:bodyPr>
          <a:lstStyle/>
          <a:p>
            <a:pPr algn="ctr">
              <a:lnSpc>
                <a:spcPct val="70000"/>
              </a:lnSpc>
            </a:pPr>
            <a:r>
              <a:rPr lang="en-GB" sz="2400" dirty="0" smtClean="0">
                <a:solidFill>
                  <a:srgbClr val="000000"/>
                </a:solidFill>
                <a:latin typeface="Times" charset="0"/>
              </a:rPr>
              <a:t>Taking the </a:t>
            </a:r>
            <a:r>
              <a:rPr lang="en-GB" sz="2400" dirty="0" err="1" smtClean="0">
                <a:solidFill>
                  <a:srgbClr val="000000"/>
                </a:solidFill>
                <a:latin typeface="Times" charset="0"/>
              </a:rPr>
              <a:t>Zangger-Sterk</a:t>
            </a:r>
            <a:r>
              <a:rPr lang="en-GB" sz="2400" dirty="0" smtClean="0">
                <a:solidFill>
                  <a:srgbClr val="000000"/>
                </a:solidFill>
                <a:latin typeface="Times" charset="0"/>
              </a:rPr>
              <a:t> Sequence Apart (2)</a:t>
            </a:r>
            <a:endParaRPr lang="en-US" sz="2400" dirty="0">
              <a:solidFill>
                <a:srgbClr val="000000"/>
              </a:solidFill>
              <a:latin typeface="Times" charset="0"/>
            </a:endParaRPr>
          </a:p>
        </p:txBody>
      </p:sp>
      <p:sp>
        <p:nvSpPr>
          <p:cNvPr id="9" name="Rectangle 8"/>
          <p:cNvSpPr/>
          <p:nvPr/>
        </p:nvSpPr>
        <p:spPr bwMode="auto">
          <a:xfrm>
            <a:off x="4551457" y="957484"/>
            <a:ext cx="657588" cy="2381665"/>
          </a:xfrm>
          <a:prstGeom prst="rect">
            <a:avLst/>
          </a:prstGeom>
          <a:solidFill>
            <a:srgbClr val="A0FF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8" name="Rectangle 7"/>
          <p:cNvSpPr/>
          <p:nvPr/>
        </p:nvSpPr>
        <p:spPr bwMode="auto">
          <a:xfrm>
            <a:off x="2089832" y="957484"/>
            <a:ext cx="1360951" cy="2381665"/>
          </a:xfrm>
          <a:prstGeom prst="rect">
            <a:avLst/>
          </a:prstGeom>
          <a:solidFill>
            <a:srgbClr val="FFA1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 name="Rectangle 2"/>
          <p:cNvSpPr/>
          <p:nvPr/>
        </p:nvSpPr>
        <p:spPr bwMode="auto">
          <a:xfrm>
            <a:off x="883164" y="957484"/>
            <a:ext cx="145816" cy="2381665"/>
          </a:xfrm>
          <a:prstGeom prst="rect">
            <a:avLst/>
          </a:prstGeom>
          <a:solidFill>
            <a:srgbClr val="FFB4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pic>
        <p:nvPicPr>
          <p:cNvPr id="10" name="Picture 9" descr="ZS pulse sequence no phases no 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57" y="975301"/>
            <a:ext cx="5757428" cy="2276308"/>
          </a:xfrm>
          <a:prstGeom prst="rect">
            <a:avLst/>
          </a:prstGeom>
        </p:spPr>
      </p:pic>
      <p:sp>
        <p:nvSpPr>
          <p:cNvPr id="21" name="TextBox 20"/>
          <p:cNvSpPr txBox="1"/>
          <p:nvPr/>
        </p:nvSpPr>
        <p:spPr>
          <a:xfrm>
            <a:off x="204657" y="3973948"/>
            <a:ext cx="8658593" cy="584776"/>
          </a:xfrm>
          <a:prstGeom prst="rect">
            <a:avLst/>
          </a:prstGeom>
          <a:noFill/>
        </p:spPr>
        <p:txBody>
          <a:bodyPr wrap="square" rtlCol="0">
            <a:spAutoFit/>
          </a:bodyPr>
          <a:lstStyle/>
          <a:p>
            <a:pPr algn="l"/>
            <a:r>
              <a:rPr lang="en-US" sz="1600" dirty="0" smtClean="0">
                <a:solidFill>
                  <a:srgbClr val="660066"/>
                </a:solidFill>
              </a:rPr>
              <a:t>In the original ZS experiment </a:t>
            </a:r>
            <a:r>
              <a:rPr lang="en-US" sz="1600" i="1" dirty="0" smtClean="0">
                <a:solidFill>
                  <a:srgbClr val="660066"/>
                </a:solidFill>
              </a:rPr>
              <a:t>J</a:t>
            </a:r>
            <a:r>
              <a:rPr lang="en-US" sz="1600" dirty="0" smtClean="0">
                <a:solidFill>
                  <a:srgbClr val="660066"/>
                </a:solidFill>
              </a:rPr>
              <a:t> was refocused at the end of </a:t>
            </a:r>
            <a:r>
              <a:rPr lang="en-US" sz="1600" i="1" dirty="0" smtClean="0">
                <a:solidFill>
                  <a:srgbClr val="660066"/>
                </a:solidFill>
              </a:rPr>
              <a:t>t</a:t>
            </a:r>
            <a:r>
              <a:rPr lang="en-US" sz="1600" baseline="-25000" dirty="0" smtClean="0">
                <a:solidFill>
                  <a:srgbClr val="660066"/>
                </a:solidFill>
              </a:rPr>
              <a:t>1</a:t>
            </a:r>
            <a:r>
              <a:rPr lang="en-US" sz="1600" dirty="0" smtClean="0">
                <a:solidFill>
                  <a:srgbClr val="660066"/>
                </a:solidFill>
              </a:rPr>
              <a:t>. Refocusing </a:t>
            </a:r>
            <a:r>
              <a:rPr lang="el-GR" sz="1600" i="1" dirty="0">
                <a:solidFill>
                  <a:srgbClr val="660066"/>
                </a:solidFill>
              </a:rPr>
              <a:t>τ</a:t>
            </a:r>
            <a:r>
              <a:rPr lang="el-GR" sz="1600" baseline="-25000" dirty="0">
                <a:solidFill>
                  <a:srgbClr val="660066"/>
                </a:solidFill>
              </a:rPr>
              <a:t>A</a:t>
            </a:r>
            <a:r>
              <a:rPr lang="en-US" sz="1600" dirty="0" smtClean="0">
                <a:solidFill>
                  <a:srgbClr val="660066"/>
                </a:solidFill>
              </a:rPr>
              <a:t> = </a:t>
            </a:r>
            <a:r>
              <a:rPr lang="el-GR" sz="1600" dirty="0" smtClean="0">
                <a:solidFill>
                  <a:srgbClr val="660066"/>
                </a:solidFill>
              </a:rPr>
              <a:t>1</a:t>
            </a:r>
            <a:r>
              <a:rPr lang="el-GR" sz="1600" dirty="0">
                <a:solidFill>
                  <a:srgbClr val="660066"/>
                </a:solidFill>
              </a:rPr>
              <a:t>/(2 </a:t>
            </a:r>
            <a:r>
              <a:rPr lang="el-GR" sz="1600" i="1" dirty="0">
                <a:solidFill>
                  <a:srgbClr val="660066"/>
                </a:solidFill>
              </a:rPr>
              <a:t>sw</a:t>
            </a:r>
            <a:r>
              <a:rPr lang="el-GR" sz="1600" baseline="-25000" dirty="0">
                <a:solidFill>
                  <a:srgbClr val="660066"/>
                </a:solidFill>
              </a:rPr>
              <a:t>1</a:t>
            </a:r>
            <a:r>
              <a:rPr lang="el-GR" sz="1600" dirty="0" smtClean="0">
                <a:solidFill>
                  <a:srgbClr val="660066"/>
                </a:solidFill>
              </a:rPr>
              <a:t>) later means that twice as long a chunk of data can be acquired without increasing the effect of </a:t>
            </a:r>
            <a:r>
              <a:rPr lang="el-GR" sz="1600" i="1" dirty="0" smtClean="0">
                <a:solidFill>
                  <a:srgbClr val="660066"/>
                </a:solidFill>
              </a:rPr>
              <a:t>J</a:t>
            </a:r>
            <a:r>
              <a:rPr lang="el-GR" sz="1600" dirty="0" smtClean="0">
                <a:solidFill>
                  <a:srgbClr val="660066"/>
                </a:solidFill>
              </a:rPr>
              <a:t> modulation</a:t>
            </a:r>
            <a:r>
              <a:rPr lang="en-US" sz="1600" dirty="0" smtClean="0">
                <a:solidFill>
                  <a:srgbClr val="660066"/>
                </a:solidFill>
              </a:rPr>
              <a:t> </a:t>
            </a:r>
            <a:endParaRPr lang="en-US" sz="1600" dirty="0">
              <a:solidFill>
                <a:srgbClr val="660066"/>
              </a:solidFill>
            </a:endParaRPr>
          </a:p>
        </p:txBody>
      </p:sp>
      <p:sp>
        <p:nvSpPr>
          <p:cNvPr id="22" name="TextBox 21"/>
          <p:cNvSpPr txBox="1"/>
          <p:nvPr/>
        </p:nvSpPr>
        <p:spPr>
          <a:xfrm>
            <a:off x="6063689" y="834195"/>
            <a:ext cx="3029185" cy="830997"/>
          </a:xfrm>
          <a:prstGeom prst="rect">
            <a:avLst/>
          </a:prstGeom>
          <a:noFill/>
        </p:spPr>
        <p:txBody>
          <a:bodyPr wrap="square" rtlCol="0">
            <a:spAutoFit/>
          </a:bodyPr>
          <a:lstStyle/>
          <a:p>
            <a:pPr algn="l"/>
            <a:r>
              <a:rPr lang="el-GR" sz="1600" dirty="0">
                <a:solidFill>
                  <a:srgbClr val="660066"/>
                </a:solidFill>
              </a:rPr>
              <a:t>The hard 180° pulse refocuses </a:t>
            </a:r>
            <a:r>
              <a:rPr lang="el-GR" sz="1600" i="1" dirty="0">
                <a:solidFill>
                  <a:srgbClr val="660066"/>
                </a:solidFill>
              </a:rPr>
              <a:t>δ</a:t>
            </a:r>
            <a:r>
              <a:rPr lang="el-GR" sz="1600" dirty="0">
                <a:solidFill>
                  <a:srgbClr val="660066"/>
                </a:solidFill>
              </a:rPr>
              <a:t>, but </a:t>
            </a:r>
            <a:r>
              <a:rPr lang="el-GR" sz="1600" i="1" dirty="0">
                <a:solidFill>
                  <a:srgbClr val="660066"/>
                </a:solidFill>
              </a:rPr>
              <a:t>J</a:t>
            </a:r>
            <a:r>
              <a:rPr lang="el-GR" sz="1600" dirty="0">
                <a:solidFill>
                  <a:srgbClr val="660066"/>
                </a:solidFill>
              </a:rPr>
              <a:t> continues to evolve for a time </a:t>
            </a:r>
            <a:r>
              <a:rPr lang="el-GR" sz="1600" i="1" dirty="0" smtClean="0">
                <a:solidFill>
                  <a:srgbClr val="660066"/>
                </a:solidFill>
              </a:rPr>
              <a:t>τ</a:t>
            </a:r>
            <a:r>
              <a:rPr lang="el-GR" sz="1600" baseline="-25000" dirty="0" smtClean="0">
                <a:solidFill>
                  <a:srgbClr val="660066"/>
                </a:solidFill>
              </a:rPr>
              <a:t>A</a:t>
            </a:r>
            <a:endParaRPr lang="el-GR" sz="1600" dirty="0" smtClean="0">
              <a:solidFill>
                <a:srgbClr val="660066"/>
              </a:solidFill>
            </a:endParaRPr>
          </a:p>
        </p:txBody>
      </p:sp>
      <p:sp>
        <p:nvSpPr>
          <p:cNvPr id="24" name="Line 22"/>
          <p:cNvSpPr>
            <a:spLocks noChangeShapeType="1"/>
          </p:cNvSpPr>
          <p:nvPr/>
        </p:nvSpPr>
        <p:spPr bwMode="auto">
          <a:xfrm>
            <a:off x="2089832" y="1910726"/>
            <a:ext cx="475563" cy="0"/>
          </a:xfrm>
          <a:prstGeom prst="line">
            <a:avLst/>
          </a:prstGeom>
          <a:noFill/>
          <a:ln w="15875" cap="flat" cmpd="sng" algn="ctr">
            <a:solidFill>
              <a:srgbClr val="000000"/>
            </a:solidFill>
            <a:prstDash val="solid"/>
            <a:round/>
            <a:headEnd type="stealth" w="lg" len="lg"/>
            <a:tailEnd type="stealth" w="lg" len="lg"/>
          </a:ln>
        </p:spPr>
        <p:txBody>
          <a:bodyPr wrap="none" anchor="ctr">
            <a:prstTxWarp prst="textNoShape">
              <a:avLst/>
            </a:prstTxWarp>
          </a:bodyPr>
          <a:lstStyle/>
          <a:p>
            <a:pPr>
              <a:defRPr/>
            </a:pPr>
            <a:endParaRPr lang="en-US" sz="900">
              <a:latin typeface="+mj-lt"/>
            </a:endParaRPr>
          </a:p>
        </p:txBody>
      </p:sp>
      <p:sp>
        <p:nvSpPr>
          <p:cNvPr id="30" name="Line 22"/>
          <p:cNvSpPr>
            <a:spLocks noChangeShapeType="1"/>
          </p:cNvSpPr>
          <p:nvPr/>
        </p:nvSpPr>
        <p:spPr bwMode="auto">
          <a:xfrm>
            <a:off x="2565395" y="1910726"/>
            <a:ext cx="876921" cy="0"/>
          </a:xfrm>
          <a:prstGeom prst="line">
            <a:avLst/>
          </a:prstGeom>
          <a:noFill/>
          <a:ln w="15875" cap="flat" cmpd="sng" algn="ctr">
            <a:solidFill>
              <a:srgbClr val="000000"/>
            </a:solidFill>
            <a:prstDash val="solid"/>
            <a:round/>
            <a:headEnd type="stealth" w="lg" len="lg"/>
            <a:tailEnd type="stealth" w="lg" len="lg"/>
          </a:ln>
        </p:spPr>
        <p:txBody>
          <a:bodyPr wrap="none" anchor="ctr">
            <a:prstTxWarp prst="textNoShape">
              <a:avLst/>
            </a:prstTxWarp>
          </a:bodyPr>
          <a:lstStyle/>
          <a:p>
            <a:pPr>
              <a:defRPr/>
            </a:pPr>
            <a:endParaRPr lang="en-US" sz="900">
              <a:latin typeface="+mj-lt"/>
            </a:endParaRPr>
          </a:p>
        </p:txBody>
      </p:sp>
      <p:sp>
        <p:nvSpPr>
          <p:cNvPr id="28" name="TextBox 27"/>
          <p:cNvSpPr txBox="1"/>
          <p:nvPr/>
        </p:nvSpPr>
        <p:spPr>
          <a:xfrm>
            <a:off x="2074603" y="1982546"/>
            <a:ext cx="405079" cy="369332"/>
          </a:xfrm>
          <a:prstGeom prst="rect">
            <a:avLst/>
          </a:prstGeom>
          <a:noFill/>
        </p:spPr>
        <p:txBody>
          <a:bodyPr wrap="none" rtlCol="0">
            <a:spAutoFit/>
          </a:bodyPr>
          <a:lstStyle/>
          <a:p>
            <a:r>
              <a:rPr lang="el-GR" i="1" dirty="0" smtClean="0"/>
              <a:t>τ</a:t>
            </a:r>
            <a:r>
              <a:rPr lang="el-GR" baseline="-25000" dirty="0" smtClean="0"/>
              <a:t>A</a:t>
            </a:r>
            <a:endParaRPr lang="en-US" baseline="-25000" dirty="0"/>
          </a:p>
        </p:txBody>
      </p:sp>
      <p:sp>
        <p:nvSpPr>
          <p:cNvPr id="32" name="TextBox 31"/>
          <p:cNvSpPr txBox="1"/>
          <p:nvPr/>
        </p:nvSpPr>
        <p:spPr>
          <a:xfrm>
            <a:off x="2817752" y="1982546"/>
            <a:ext cx="397978" cy="369332"/>
          </a:xfrm>
          <a:prstGeom prst="rect">
            <a:avLst/>
          </a:prstGeom>
          <a:noFill/>
        </p:spPr>
        <p:txBody>
          <a:bodyPr wrap="none" rtlCol="0">
            <a:spAutoFit/>
          </a:bodyPr>
          <a:lstStyle/>
          <a:p>
            <a:r>
              <a:rPr lang="el-GR" i="1" dirty="0" smtClean="0"/>
              <a:t>τ</a:t>
            </a:r>
            <a:r>
              <a:rPr lang="el-GR" baseline="-25000" dirty="0" smtClean="0"/>
              <a:t>B</a:t>
            </a:r>
            <a:endParaRPr lang="en-US" baseline="-25000" dirty="0"/>
          </a:p>
        </p:txBody>
      </p:sp>
      <p:sp>
        <p:nvSpPr>
          <p:cNvPr id="36" name="TextBox 35"/>
          <p:cNvSpPr txBox="1"/>
          <p:nvPr/>
        </p:nvSpPr>
        <p:spPr>
          <a:xfrm>
            <a:off x="204657" y="4557282"/>
            <a:ext cx="8658593" cy="584776"/>
          </a:xfrm>
          <a:prstGeom prst="rect">
            <a:avLst/>
          </a:prstGeom>
          <a:noFill/>
        </p:spPr>
        <p:txBody>
          <a:bodyPr wrap="square" rtlCol="0">
            <a:spAutoFit/>
          </a:bodyPr>
          <a:lstStyle/>
          <a:p>
            <a:pPr algn="l"/>
            <a:r>
              <a:rPr lang="en-US" sz="1600" dirty="0" smtClean="0">
                <a:solidFill>
                  <a:srgbClr val="660066"/>
                </a:solidFill>
              </a:rPr>
              <a:t>(In practice, a few extra data points are acquired before the start of the chunk, but then thrown away, in order to avoid the distortions caused by receiver switch on and digital filtration)</a:t>
            </a:r>
            <a:endParaRPr lang="en-US" sz="1600" dirty="0">
              <a:solidFill>
                <a:srgbClr val="660066"/>
              </a:solidFill>
            </a:endParaRPr>
          </a:p>
        </p:txBody>
      </p:sp>
      <p:sp>
        <p:nvSpPr>
          <p:cNvPr id="38" name="TextBox 37"/>
          <p:cNvSpPr txBox="1"/>
          <p:nvPr/>
        </p:nvSpPr>
        <p:spPr>
          <a:xfrm>
            <a:off x="6063689" y="1779069"/>
            <a:ext cx="3029185" cy="1077218"/>
          </a:xfrm>
          <a:prstGeom prst="rect">
            <a:avLst/>
          </a:prstGeom>
          <a:noFill/>
        </p:spPr>
        <p:txBody>
          <a:bodyPr wrap="square" rtlCol="0">
            <a:spAutoFit/>
          </a:bodyPr>
          <a:lstStyle/>
          <a:p>
            <a:pPr algn="l"/>
            <a:r>
              <a:rPr lang="en-US" sz="1600" dirty="0" smtClean="0">
                <a:solidFill>
                  <a:srgbClr val="660066"/>
                </a:solidFill>
              </a:rPr>
              <a:t>The soft 180° pulse affects only one spin at a time, simply refocusing signals, so </a:t>
            </a:r>
            <a:r>
              <a:rPr lang="el-GR" sz="1600" i="1" dirty="0" smtClean="0">
                <a:solidFill>
                  <a:srgbClr val="660066"/>
                </a:solidFill>
              </a:rPr>
              <a:t>τ</a:t>
            </a:r>
            <a:r>
              <a:rPr lang="el-GR" sz="1600" baseline="-25000" dirty="0" smtClean="0">
                <a:solidFill>
                  <a:srgbClr val="660066"/>
                </a:solidFill>
              </a:rPr>
              <a:t>B</a:t>
            </a:r>
            <a:r>
              <a:rPr lang="el-GR" sz="1600" dirty="0" smtClean="0">
                <a:solidFill>
                  <a:srgbClr val="660066"/>
                </a:solidFill>
              </a:rPr>
              <a:t> has no effect on shift or </a:t>
            </a:r>
            <a:r>
              <a:rPr lang="el-GR" sz="1600" i="1" dirty="0" smtClean="0">
                <a:solidFill>
                  <a:srgbClr val="660066"/>
                </a:solidFill>
              </a:rPr>
              <a:t>J</a:t>
            </a:r>
            <a:r>
              <a:rPr lang="el-GR" sz="1600" dirty="0" smtClean="0">
                <a:solidFill>
                  <a:srgbClr val="660066"/>
                </a:solidFill>
              </a:rPr>
              <a:t> evolution</a:t>
            </a:r>
          </a:p>
        </p:txBody>
      </p:sp>
      <p:sp>
        <p:nvSpPr>
          <p:cNvPr id="39" name="TextBox 38"/>
          <p:cNvSpPr txBox="1"/>
          <p:nvPr/>
        </p:nvSpPr>
        <p:spPr>
          <a:xfrm>
            <a:off x="6063689" y="2970164"/>
            <a:ext cx="3029185" cy="830997"/>
          </a:xfrm>
          <a:prstGeom prst="rect">
            <a:avLst/>
          </a:prstGeom>
          <a:noFill/>
        </p:spPr>
        <p:txBody>
          <a:bodyPr wrap="square" rtlCol="0">
            <a:spAutoFit/>
          </a:bodyPr>
          <a:lstStyle/>
          <a:p>
            <a:pPr algn="l"/>
            <a:r>
              <a:rPr lang="el-GR" sz="1600" dirty="0" smtClean="0">
                <a:solidFill>
                  <a:srgbClr val="660066"/>
                </a:solidFill>
              </a:rPr>
              <a:t>The net effect is that </a:t>
            </a:r>
            <a:r>
              <a:rPr lang="el-GR" sz="1600" i="1" dirty="0" smtClean="0">
                <a:solidFill>
                  <a:srgbClr val="660066"/>
                </a:solidFill>
              </a:rPr>
              <a:t>J</a:t>
            </a:r>
            <a:r>
              <a:rPr lang="el-GR" sz="1600" dirty="0" smtClean="0">
                <a:solidFill>
                  <a:srgbClr val="660066"/>
                </a:solidFill>
              </a:rPr>
              <a:t> refocuses at a time </a:t>
            </a:r>
            <a:r>
              <a:rPr lang="el-GR" sz="1600" i="1" dirty="0" smtClean="0">
                <a:solidFill>
                  <a:srgbClr val="660066"/>
                </a:solidFill>
              </a:rPr>
              <a:t>t</a:t>
            </a:r>
            <a:r>
              <a:rPr lang="el-GR" sz="1600" baseline="-25000" dirty="0" smtClean="0">
                <a:solidFill>
                  <a:srgbClr val="660066"/>
                </a:solidFill>
              </a:rPr>
              <a:t>1</a:t>
            </a:r>
            <a:r>
              <a:rPr lang="el-GR" sz="1600" dirty="0" smtClean="0">
                <a:solidFill>
                  <a:srgbClr val="660066"/>
                </a:solidFill>
              </a:rPr>
              <a:t> + 1/(2 </a:t>
            </a:r>
            <a:r>
              <a:rPr lang="el-GR" sz="1600" i="1" dirty="0" smtClean="0">
                <a:solidFill>
                  <a:srgbClr val="660066"/>
                </a:solidFill>
              </a:rPr>
              <a:t>sw</a:t>
            </a:r>
            <a:r>
              <a:rPr lang="el-GR" sz="1600" baseline="-25000" dirty="0" smtClean="0">
                <a:solidFill>
                  <a:srgbClr val="660066"/>
                </a:solidFill>
              </a:rPr>
              <a:t>1</a:t>
            </a:r>
            <a:r>
              <a:rPr lang="el-GR" sz="1600" dirty="0" smtClean="0">
                <a:solidFill>
                  <a:srgbClr val="660066"/>
                </a:solidFill>
              </a:rPr>
              <a:t>), at the midpoint of the chunk of data</a:t>
            </a:r>
          </a:p>
        </p:txBody>
      </p:sp>
    </p:spTree>
    <p:extLst>
      <p:ext uri="{BB962C8B-B14F-4D97-AF65-F5344CB8AC3E}">
        <p14:creationId xmlns:p14="http://schemas.microsoft.com/office/powerpoint/2010/main" val="1486834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6"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244923" y="48343"/>
            <a:ext cx="8633081" cy="378042"/>
          </a:xfrm>
          <a:prstGeom prst="rect">
            <a:avLst/>
          </a:prstGeom>
          <a:noFill/>
          <a:ln w="9525">
            <a:noFill/>
            <a:miter lim="800000"/>
            <a:headEnd/>
            <a:tailEnd/>
          </a:ln>
        </p:spPr>
        <p:txBody>
          <a:bodyPr anchor="ctr">
            <a:prstTxWarp prst="textNoShape">
              <a:avLst/>
            </a:prstTxWarp>
          </a:bodyPr>
          <a:lstStyle/>
          <a:p>
            <a:pPr algn="ctr">
              <a:lnSpc>
                <a:spcPct val="70000"/>
              </a:lnSpc>
            </a:pPr>
            <a:r>
              <a:rPr lang="en-GB" sz="2400" dirty="0" smtClean="0">
                <a:solidFill>
                  <a:srgbClr val="000000"/>
                </a:solidFill>
                <a:latin typeface="Times" charset="0"/>
              </a:rPr>
              <a:t>400 MHz </a:t>
            </a:r>
            <a:r>
              <a:rPr lang="en-GB" sz="2400" dirty="0" err="1" smtClean="0">
                <a:solidFill>
                  <a:srgbClr val="000000"/>
                </a:solidFill>
                <a:latin typeface="Times" charset="0"/>
              </a:rPr>
              <a:t>Zangger-Sterk</a:t>
            </a:r>
            <a:r>
              <a:rPr lang="en-GB" sz="2400" dirty="0" smtClean="0">
                <a:solidFill>
                  <a:srgbClr val="000000"/>
                </a:solidFill>
                <a:latin typeface="Times" charset="0"/>
              </a:rPr>
              <a:t> Pure Shift </a:t>
            </a:r>
            <a:r>
              <a:rPr lang="en-GB" sz="2400" baseline="30000" dirty="0" smtClean="0">
                <a:solidFill>
                  <a:srgbClr val="000000"/>
                </a:solidFill>
                <a:latin typeface="Times" charset="0"/>
              </a:rPr>
              <a:t>1</a:t>
            </a:r>
            <a:r>
              <a:rPr lang="en-GB" sz="2400" dirty="0" smtClean="0">
                <a:solidFill>
                  <a:srgbClr val="000000"/>
                </a:solidFill>
                <a:latin typeface="Times" charset="0"/>
              </a:rPr>
              <a:t>H Spectrum of Clarithromycin</a:t>
            </a:r>
            <a:endParaRPr lang="en-US" sz="2400" dirty="0">
              <a:solidFill>
                <a:srgbClr val="000000"/>
              </a:solidFill>
              <a:latin typeface="Times" charset="0"/>
            </a:endParaRPr>
          </a:p>
        </p:txBody>
      </p:sp>
      <p:pic>
        <p:nvPicPr>
          <p:cNvPr id="32" name="Picture 31" descr="Clarithromycin structure.pdf"/>
          <p:cNvPicPr>
            <a:picLocks/>
          </p:cNvPicPr>
          <p:nvPr/>
        </p:nvPicPr>
        <p:blipFill>
          <a:blip r:embed="rId3">
            <a:extLst>
              <a:ext uri="{28A0092B-C50C-407E-A947-70E740481C1C}">
                <a14:useLocalDpi xmlns:a14="http://schemas.microsoft.com/office/drawing/2010/main" val="0"/>
              </a:ext>
            </a:extLst>
          </a:blip>
          <a:stretch>
            <a:fillRect/>
          </a:stretch>
        </p:blipFill>
        <p:spPr>
          <a:xfrm>
            <a:off x="395536" y="681540"/>
            <a:ext cx="1623060" cy="1516380"/>
          </a:xfrm>
          <a:prstGeom prst="rect">
            <a:avLst/>
          </a:prstGeom>
        </p:spPr>
      </p:pic>
      <p:sp>
        <p:nvSpPr>
          <p:cNvPr id="39" name="Rectangle 9"/>
          <p:cNvSpPr>
            <a:spLocks noChangeArrowheads="1"/>
          </p:cNvSpPr>
          <p:nvPr/>
        </p:nvSpPr>
        <p:spPr bwMode="auto">
          <a:xfrm>
            <a:off x="5099883" y="4804946"/>
            <a:ext cx="4044117"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009999"/>
                </a:solidFill>
                <a:latin typeface="Times" charset="0"/>
              </a:rPr>
              <a:t>	</a:t>
            </a:r>
            <a:r>
              <a:rPr kumimoji="0" lang="en-GB" sz="1600" i="1" dirty="0" smtClean="0">
                <a:solidFill>
                  <a:srgbClr val="009999"/>
                </a:solidFill>
                <a:latin typeface="Times" charset="0"/>
              </a:rPr>
              <a:t>J Am </a:t>
            </a:r>
            <a:r>
              <a:rPr kumimoji="0" lang="en-GB" sz="1600" i="1" dirty="0" err="1" smtClean="0">
                <a:solidFill>
                  <a:srgbClr val="009999"/>
                </a:solidFill>
                <a:latin typeface="Times" charset="0"/>
              </a:rPr>
              <a:t>Chem</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Soc</a:t>
            </a:r>
            <a:r>
              <a:rPr kumimoji="0" lang="en-GB" sz="1600" dirty="0" smtClean="0">
                <a:solidFill>
                  <a:srgbClr val="009999"/>
                </a:solidFill>
                <a:latin typeface="Times" charset="0"/>
              </a:rPr>
              <a:t> </a:t>
            </a:r>
            <a:r>
              <a:rPr kumimoji="0" lang="en-GB" sz="1600" b="1" dirty="0">
                <a:solidFill>
                  <a:srgbClr val="009999"/>
                </a:solidFill>
                <a:latin typeface="Times" charset="0"/>
              </a:rPr>
              <a:t>132</a:t>
            </a:r>
            <a:r>
              <a:rPr kumimoji="0" lang="en-GB" sz="1600" dirty="0">
                <a:solidFill>
                  <a:srgbClr val="009999"/>
                </a:solidFill>
                <a:latin typeface="Times" charset="0"/>
              </a:rPr>
              <a:t>, 12770 (2010)</a:t>
            </a:r>
            <a:endParaRPr kumimoji="0" lang="en-US" sz="1600" dirty="0">
              <a:solidFill>
                <a:srgbClr val="009999"/>
              </a:solidFill>
              <a:latin typeface="Times" charset="0"/>
            </a:endParaRPr>
          </a:p>
        </p:txBody>
      </p:sp>
      <p:grpSp>
        <p:nvGrpSpPr>
          <p:cNvPr id="3" name="Group 2"/>
          <p:cNvGrpSpPr/>
          <p:nvPr/>
        </p:nvGrpSpPr>
        <p:grpSpPr>
          <a:xfrm>
            <a:off x="354896" y="1117800"/>
            <a:ext cx="8335598" cy="1800000"/>
            <a:chOff x="354896" y="1117800"/>
            <a:chExt cx="8335598" cy="1800000"/>
          </a:xfrm>
        </p:grpSpPr>
        <p:pic>
          <p:nvPicPr>
            <p:cNvPr id="10" name="Picture 9" descr="Clarithromycin.png"/>
            <p:cNvPicPr>
              <a:picLocks noChangeAspect="1"/>
            </p:cNvPicPr>
            <p:nvPr/>
          </p:nvPicPr>
          <p:blipFill rotWithShape="1">
            <a:blip r:embed="rId4">
              <a:extLst>
                <a:ext uri="{28A0092B-C50C-407E-A947-70E740481C1C}">
                  <a14:useLocalDpi xmlns:a14="http://schemas.microsoft.com/office/drawing/2010/main" val="0"/>
                </a:ext>
              </a:extLst>
            </a:blip>
            <a:srcRect t="-2" b="47403"/>
            <a:stretch/>
          </p:blipFill>
          <p:spPr>
            <a:xfrm>
              <a:off x="431800" y="1117800"/>
              <a:ext cx="8258694" cy="1800000"/>
            </a:xfrm>
            <a:prstGeom prst="rect">
              <a:avLst/>
            </a:prstGeom>
          </p:spPr>
        </p:pic>
        <p:sp>
          <p:nvSpPr>
            <p:cNvPr id="43" name="TextBox 42"/>
            <p:cNvSpPr txBox="1"/>
            <p:nvPr/>
          </p:nvSpPr>
          <p:spPr>
            <a:xfrm>
              <a:off x="354896" y="2534808"/>
              <a:ext cx="1780255" cy="338554"/>
            </a:xfrm>
            <a:prstGeom prst="rect">
              <a:avLst/>
            </a:prstGeom>
            <a:noFill/>
          </p:spPr>
          <p:txBody>
            <a:bodyPr wrap="none" rtlCol="0">
              <a:spAutoFit/>
            </a:bodyPr>
            <a:lstStyle/>
            <a:p>
              <a:pPr algn="l"/>
              <a:r>
                <a:rPr lang="en-US" sz="1600" dirty="0" smtClean="0">
                  <a:solidFill>
                    <a:srgbClr val="660066"/>
                  </a:solidFill>
                </a:rPr>
                <a:t>Pure shift spectrum</a:t>
              </a:r>
              <a:endParaRPr lang="en-US" sz="1600" dirty="0">
                <a:solidFill>
                  <a:srgbClr val="660066"/>
                </a:solidFill>
              </a:endParaRPr>
            </a:p>
          </p:txBody>
        </p:sp>
      </p:grpSp>
      <p:grpSp>
        <p:nvGrpSpPr>
          <p:cNvPr id="4" name="Group 3"/>
          <p:cNvGrpSpPr/>
          <p:nvPr/>
        </p:nvGrpSpPr>
        <p:grpSpPr>
          <a:xfrm>
            <a:off x="361628" y="2880000"/>
            <a:ext cx="8328866" cy="1974520"/>
            <a:chOff x="361628" y="2880000"/>
            <a:chExt cx="8328866" cy="1974520"/>
          </a:xfrm>
        </p:grpSpPr>
        <p:pic>
          <p:nvPicPr>
            <p:cNvPr id="41" name="Picture 40" descr="Clarithromycin.png"/>
            <p:cNvPicPr>
              <a:picLocks noChangeAspect="1"/>
            </p:cNvPicPr>
            <p:nvPr/>
          </p:nvPicPr>
          <p:blipFill rotWithShape="1">
            <a:blip r:embed="rId4">
              <a:extLst>
                <a:ext uri="{28A0092B-C50C-407E-A947-70E740481C1C}">
                  <a14:useLocalDpi xmlns:a14="http://schemas.microsoft.com/office/drawing/2010/main" val="0"/>
                </a:ext>
              </a:extLst>
            </a:blip>
            <a:srcRect t="51494" b="-4092"/>
            <a:stretch/>
          </p:blipFill>
          <p:spPr>
            <a:xfrm>
              <a:off x="431800" y="2880000"/>
              <a:ext cx="8258694" cy="1800000"/>
            </a:xfrm>
            <a:prstGeom prst="rect">
              <a:avLst/>
            </a:prstGeom>
          </p:spPr>
        </p:pic>
        <p:sp>
          <p:nvSpPr>
            <p:cNvPr id="13" name="TextBox 12"/>
            <p:cNvSpPr txBox="1"/>
            <p:nvPr/>
          </p:nvSpPr>
          <p:spPr>
            <a:xfrm>
              <a:off x="361628" y="4515966"/>
              <a:ext cx="2093642" cy="338554"/>
            </a:xfrm>
            <a:prstGeom prst="rect">
              <a:avLst/>
            </a:prstGeom>
            <a:noFill/>
          </p:spPr>
          <p:txBody>
            <a:bodyPr wrap="none" rtlCol="0">
              <a:spAutoFit/>
            </a:bodyPr>
            <a:lstStyle/>
            <a:p>
              <a:pPr algn="l"/>
              <a:r>
                <a:rPr lang="en-US" sz="1600" dirty="0" smtClean="0">
                  <a:solidFill>
                    <a:srgbClr val="660066"/>
                  </a:solidFill>
                </a:rPr>
                <a:t>Conventional spectrum</a:t>
              </a:r>
              <a:endParaRPr lang="en-US" sz="1600" dirty="0">
                <a:solidFill>
                  <a:srgbClr val="660066"/>
                </a:solidFill>
              </a:endParaRPr>
            </a:p>
          </p:txBody>
        </p:sp>
      </p:grpSp>
    </p:spTree>
    <p:extLst>
      <p:ext uri="{BB962C8B-B14F-4D97-AF65-F5344CB8AC3E}">
        <p14:creationId xmlns:p14="http://schemas.microsoft.com/office/powerpoint/2010/main" val="3471511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81000" y="31409"/>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i="1" dirty="0" smtClean="0">
                <a:solidFill>
                  <a:srgbClr val="010000"/>
                </a:solidFill>
                <a:latin typeface="Times" charset="0"/>
              </a:rPr>
              <a:t>J</a:t>
            </a:r>
            <a:r>
              <a:rPr lang="en-GB" sz="2400" dirty="0" smtClean="0">
                <a:solidFill>
                  <a:srgbClr val="010000"/>
                </a:solidFill>
                <a:latin typeface="Times" charset="0"/>
              </a:rPr>
              <a:t>-Refocused Pure Shift NMR</a:t>
            </a:r>
            <a:r>
              <a:rPr lang="en-GB" sz="2400" dirty="0">
                <a:solidFill>
                  <a:srgbClr val="010000"/>
                </a:solidFill>
                <a:latin typeface="Times" charset="0"/>
              </a:rPr>
              <a:t>: </a:t>
            </a:r>
            <a:r>
              <a:rPr lang="en-GB" sz="2400" dirty="0" smtClean="0">
                <a:solidFill>
                  <a:srgbClr val="010000"/>
                </a:solidFill>
                <a:latin typeface="Times" charset="0"/>
              </a:rPr>
              <a:t>Acquisition Methods</a:t>
            </a:r>
            <a:endParaRPr lang="en-US" sz="2400" dirty="0">
              <a:solidFill>
                <a:srgbClr val="010000"/>
              </a:solidFill>
              <a:latin typeface="Times" charset="0"/>
            </a:endParaRPr>
          </a:p>
        </p:txBody>
      </p:sp>
      <p:grpSp>
        <p:nvGrpSpPr>
          <p:cNvPr id="13" name="Group 12"/>
          <p:cNvGrpSpPr/>
          <p:nvPr/>
        </p:nvGrpSpPr>
        <p:grpSpPr>
          <a:xfrm>
            <a:off x="213613" y="700526"/>
            <a:ext cx="8420123" cy="2187459"/>
            <a:chOff x="213613" y="700526"/>
            <a:chExt cx="8420123" cy="2187459"/>
          </a:xfrm>
        </p:grpSpPr>
        <p:grpSp>
          <p:nvGrpSpPr>
            <p:cNvPr id="5" name="Group 4"/>
            <p:cNvGrpSpPr/>
            <p:nvPr/>
          </p:nvGrpSpPr>
          <p:grpSpPr>
            <a:xfrm>
              <a:off x="262467" y="700526"/>
              <a:ext cx="8371269" cy="1325674"/>
              <a:chOff x="262467" y="2228427"/>
              <a:chExt cx="8371269" cy="1325674"/>
            </a:xfrm>
          </p:grpSpPr>
          <p:sp>
            <p:nvSpPr>
              <p:cNvPr id="80" name="Rectangle 79"/>
              <p:cNvSpPr/>
              <p:nvPr/>
            </p:nvSpPr>
            <p:spPr bwMode="auto">
              <a:xfrm>
                <a:off x="8129680" y="2743227"/>
                <a:ext cx="504056" cy="366776"/>
              </a:xfrm>
              <a:prstGeom prst="rect">
                <a:avLst/>
              </a:prstGeom>
              <a:solidFill>
                <a:srgbClr val="A0FFA0"/>
              </a:solidFill>
              <a:ln w="9525" cap="flat" cmpd="sng" algn="ctr">
                <a:solidFill>
                  <a:schemeClr val="bg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7" name="TextBox 36"/>
              <p:cNvSpPr txBox="1"/>
              <p:nvPr/>
            </p:nvSpPr>
            <p:spPr>
              <a:xfrm>
                <a:off x="3233136" y="2740671"/>
                <a:ext cx="864096" cy="369332"/>
              </a:xfrm>
              <a:prstGeom prst="rect">
                <a:avLst/>
              </a:prstGeom>
              <a:solidFill>
                <a:srgbClr val="FFB48C"/>
              </a:solidFill>
              <a:ln>
                <a:solidFill>
                  <a:schemeClr val="bg2"/>
                </a:solidFill>
              </a:ln>
            </p:spPr>
            <p:txBody>
              <a:bodyPr wrap="square" rtlCol="0">
                <a:spAutoFit/>
              </a:bodyPr>
              <a:lstStyle/>
              <a:p>
                <a:pPr algn="ctr"/>
                <a:r>
                  <a:rPr lang="en-US" dirty="0" smtClean="0">
                    <a:solidFill>
                      <a:srgbClr val="010000"/>
                    </a:solidFill>
                  </a:rPr>
                  <a:t>Excite</a:t>
                </a:r>
                <a:endParaRPr lang="en-US" dirty="0">
                  <a:solidFill>
                    <a:srgbClr val="010000"/>
                  </a:solidFill>
                </a:endParaRPr>
              </a:p>
            </p:txBody>
          </p:sp>
          <p:sp>
            <p:nvSpPr>
              <p:cNvPr id="40" name="TextBox 39"/>
              <p:cNvSpPr txBox="1"/>
              <p:nvPr/>
            </p:nvSpPr>
            <p:spPr>
              <a:xfrm>
                <a:off x="7193576" y="2743227"/>
                <a:ext cx="936104" cy="369332"/>
              </a:xfrm>
              <a:prstGeom prst="rect">
                <a:avLst/>
              </a:prstGeom>
              <a:solidFill>
                <a:srgbClr val="A0FFA0"/>
              </a:solidFill>
              <a:ln>
                <a:solidFill>
                  <a:srgbClr val="010000"/>
                </a:solidFill>
              </a:ln>
            </p:spPr>
            <p:txBody>
              <a:bodyPr wrap="square" rtlCol="0">
                <a:spAutoFit/>
              </a:bodyPr>
              <a:lstStyle/>
              <a:p>
                <a:pPr algn="ctr"/>
                <a:r>
                  <a:rPr lang="en-US" dirty="0" err="1" smtClean="0">
                    <a:solidFill>
                      <a:srgbClr val="010000"/>
                    </a:solidFill>
                  </a:rPr>
                  <a:t>Acq</a:t>
                </a:r>
                <a:endParaRPr lang="en-US" dirty="0">
                  <a:solidFill>
                    <a:srgbClr val="010000"/>
                  </a:solidFill>
                </a:endParaRPr>
              </a:p>
            </p:txBody>
          </p:sp>
          <p:sp>
            <p:nvSpPr>
              <p:cNvPr id="41" name="TextBox 40"/>
              <p:cNvSpPr txBox="1"/>
              <p:nvPr/>
            </p:nvSpPr>
            <p:spPr>
              <a:xfrm>
                <a:off x="6380145" y="2561071"/>
                <a:ext cx="533778" cy="400110"/>
              </a:xfrm>
              <a:prstGeom prst="rect">
                <a:avLst/>
              </a:prstGeom>
              <a:noFill/>
            </p:spPr>
            <p:txBody>
              <a:bodyPr wrap="none" rtlCol="0">
                <a:spAutoFit/>
              </a:bodyPr>
              <a:lstStyle/>
              <a:p>
                <a:r>
                  <a:rPr lang="en-US" sz="2000" dirty="0" smtClean="0">
                    <a:solidFill>
                      <a:srgbClr val="010000"/>
                    </a:solidFill>
                  </a:rPr>
                  <a:t>½</a:t>
                </a:r>
                <a:r>
                  <a:rPr lang="en-US" sz="2000" i="1" dirty="0" smtClean="0">
                    <a:solidFill>
                      <a:srgbClr val="010000"/>
                    </a:solidFill>
                  </a:rPr>
                  <a:t>t</a:t>
                </a:r>
                <a:r>
                  <a:rPr lang="en-US" sz="2000" baseline="-25000" dirty="0" smtClean="0">
                    <a:solidFill>
                      <a:srgbClr val="010000"/>
                    </a:solidFill>
                  </a:rPr>
                  <a:t>1</a:t>
                </a:r>
                <a:endParaRPr lang="en-US" sz="2000" baseline="-25000" dirty="0">
                  <a:solidFill>
                    <a:srgbClr val="010000"/>
                  </a:solidFill>
                </a:endParaRPr>
              </a:p>
            </p:txBody>
          </p:sp>
          <p:cxnSp>
            <p:nvCxnSpPr>
              <p:cNvPr id="42" name="Straight Arrow Connector 41"/>
              <p:cNvCxnSpPr/>
              <p:nvPr/>
            </p:nvCxnSpPr>
            <p:spPr bwMode="auto">
              <a:xfrm>
                <a:off x="6151060" y="2962398"/>
                <a:ext cx="1042516" cy="0"/>
              </a:xfrm>
              <a:prstGeom prst="straightConnector1">
                <a:avLst/>
              </a:prstGeom>
              <a:solidFill>
                <a:schemeClr val="accent1"/>
              </a:solidFill>
              <a:ln w="9525" cap="flat" cmpd="sng" algn="ctr">
                <a:solidFill>
                  <a:srgbClr val="010000"/>
                </a:solidFill>
                <a:prstDash val="solid"/>
                <a:round/>
                <a:headEnd type="arrow"/>
                <a:tailEnd type="arrow"/>
              </a:ln>
              <a:effectLst/>
            </p:spPr>
          </p:cxnSp>
          <p:sp>
            <p:nvSpPr>
              <p:cNvPr id="43" name="TextBox 42"/>
              <p:cNvSpPr txBox="1"/>
              <p:nvPr/>
            </p:nvSpPr>
            <p:spPr>
              <a:xfrm>
                <a:off x="4350353" y="2568040"/>
                <a:ext cx="533778" cy="400110"/>
              </a:xfrm>
              <a:prstGeom prst="rect">
                <a:avLst/>
              </a:prstGeom>
              <a:noFill/>
            </p:spPr>
            <p:txBody>
              <a:bodyPr wrap="none" rtlCol="0">
                <a:spAutoFit/>
              </a:bodyPr>
              <a:lstStyle/>
              <a:p>
                <a:r>
                  <a:rPr lang="en-US" sz="2000" dirty="0" smtClean="0">
                    <a:solidFill>
                      <a:srgbClr val="010000"/>
                    </a:solidFill>
                  </a:rPr>
                  <a:t>½</a:t>
                </a:r>
                <a:r>
                  <a:rPr lang="en-US" sz="2000" i="1" dirty="0" smtClean="0">
                    <a:solidFill>
                      <a:srgbClr val="010000"/>
                    </a:solidFill>
                  </a:rPr>
                  <a:t>t</a:t>
                </a:r>
                <a:r>
                  <a:rPr lang="en-US" sz="2000" baseline="-25000" dirty="0" smtClean="0">
                    <a:solidFill>
                      <a:srgbClr val="010000"/>
                    </a:solidFill>
                  </a:rPr>
                  <a:t>1</a:t>
                </a:r>
                <a:endParaRPr lang="en-US" sz="2000" baseline="-25000" dirty="0">
                  <a:solidFill>
                    <a:srgbClr val="010000"/>
                  </a:solidFill>
                </a:endParaRPr>
              </a:p>
            </p:txBody>
          </p:sp>
          <p:cxnSp>
            <p:nvCxnSpPr>
              <p:cNvPr id="44" name="Straight Arrow Connector 43"/>
              <p:cNvCxnSpPr/>
              <p:nvPr/>
            </p:nvCxnSpPr>
            <p:spPr bwMode="auto">
              <a:xfrm flipV="1">
                <a:off x="4076024" y="2962398"/>
                <a:ext cx="1033636" cy="899"/>
              </a:xfrm>
              <a:prstGeom prst="straightConnector1">
                <a:avLst/>
              </a:prstGeom>
              <a:solidFill>
                <a:schemeClr val="accent1"/>
              </a:solidFill>
              <a:ln w="9525" cap="flat" cmpd="sng" algn="ctr">
                <a:solidFill>
                  <a:srgbClr val="010000"/>
                </a:solidFill>
                <a:prstDash val="solid"/>
                <a:round/>
                <a:headEnd type="arrow"/>
                <a:tailEnd type="arrow"/>
              </a:ln>
              <a:effectLst/>
            </p:spPr>
          </p:cxnSp>
          <p:sp>
            <p:nvSpPr>
              <p:cNvPr id="53" name="TextBox 52"/>
              <p:cNvSpPr txBox="1"/>
              <p:nvPr/>
            </p:nvSpPr>
            <p:spPr>
              <a:xfrm>
                <a:off x="5105344" y="3022782"/>
                <a:ext cx="1080120" cy="369332"/>
              </a:xfrm>
              <a:prstGeom prst="rect">
                <a:avLst/>
              </a:prstGeom>
              <a:solidFill>
                <a:srgbClr val="FFA1FF"/>
              </a:solidFill>
              <a:ln>
                <a:solidFill>
                  <a:schemeClr val="bg2"/>
                </a:solidFill>
              </a:ln>
            </p:spPr>
            <p:txBody>
              <a:bodyPr wrap="square" rtlCol="0">
                <a:spAutoFit/>
              </a:bodyPr>
              <a:lstStyle/>
              <a:p>
                <a:pPr algn="ctr"/>
                <a:r>
                  <a:rPr lang="en-US" dirty="0" smtClean="0">
                    <a:solidFill>
                      <a:srgbClr val="010000"/>
                    </a:solidFill>
                  </a:rPr>
                  <a:t>J-refocus</a:t>
                </a:r>
                <a:endParaRPr lang="en-US" dirty="0">
                  <a:solidFill>
                    <a:srgbClr val="010000"/>
                  </a:solidFill>
                </a:endParaRPr>
              </a:p>
            </p:txBody>
          </p:sp>
          <p:sp>
            <p:nvSpPr>
              <p:cNvPr id="68" name="TextBox 67"/>
              <p:cNvSpPr txBox="1"/>
              <p:nvPr/>
            </p:nvSpPr>
            <p:spPr>
              <a:xfrm>
                <a:off x="7311018" y="3153991"/>
                <a:ext cx="740540" cy="400110"/>
              </a:xfrm>
              <a:prstGeom prst="rect">
                <a:avLst/>
              </a:prstGeom>
              <a:noFill/>
            </p:spPr>
            <p:txBody>
              <a:bodyPr wrap="none" rtlCol="0">
                <a:spAutoFit/>
              </a:bodyPr>
              <a:lstStyle/>
              <a:p>
                <a:pPr algn="ctr"/>
                <a:r>
                  <a:rPr lang="en-US" sz="2000" dirty="0" smtClean="0">
                    <a:solidFill>
                      <a:srgbClr val="010000"/>
                    </a:solidFill>
                  </a:rPr>
                  <a:t>1/</a:t>
                </a:r>
                <a:r>
                  <a:rPr lang="en-US" sz="2000" i="1" dirty="0" smtClean="0">
                    <a:solidFill>
                      <a:srgbClr val="010000"/>
                    </a:solidFill>
                  </a:rPr>
                  <a:t>sw</a:t>
                </a:r>
                <a:r>
                  <a:rPr lang="en-US" sz="2000" baseline="-25000" dirty="0" smtClean="0">
                    <a:solidFill>
                      <a:srgbClr val="010000"/>
                    </a:solidFill>
                  </a:rPr>
                  <a:t>1</a:t>
                </a:r>
                <a:endParaRPr lang="en-US" sz="2000" baseline="-25000" dirty="0">
                  <a:solidFill>
                    <a:srgbClr val="010000"/>
                  </a:solidFill>
                </a:endParaRPr>
              </a:p>
            </p:txBody>
          </p:sp>
          <p:cxnSp>
            <p:nvCxnSpPr>
              <p:cNvPr id="73" name="Straight Arrow Connector 72"/>
              <p:cNvCxnSpPr/>
              <p:nvPr/>
            </p:nvCxnSpPr>
            <p:spPr bwMode="auto">
              <a:xfrm>
                <a:off x="7171872" y="3222873"/>
                <a:ext cx="970508" cy="0"/>
              </a:xfrm>
              <a:prstGeom prst="straightConnector1">
                <a:avLst/>
              </a:prstGeom>
              <a:solidFill>
                <a:schemeClr val="accent1"/>
              </a:solidFill>
              <a:ln w="9525" cap="flat" cmpd="sng" algn="ctr">
                <a:solidFill>
                  <a:srgbClr val="010000"/>
                </a:solidFill>
                <a:prstDash val="solid"/>
                <a:round/>
                <a:headEnd type="arrow"/>
                <a:tailEnd type="arrow"/>
              </a:ln>
              <a:effectLst/>
            </p:spPr>
          </p:cxnSp>
          <p:sp>
            <p:nvSpPr>
              <p:cNvPr id="74" name="TextBox 73"/>
              <p:cNvSpPr txBox="1"/>
              <p:nvPr/>
            </p:nvSpPr>
            <p:spPr>
              <a:xfrm>
                <a:off x="5105344" y="2745783"/>
                <a:ext cx="1080120" cy="369332"/>
              </a:xfrm>
              <a:prstGeom prst="rect">
                <a:avLst/>
              </a:prstGeom>
              <a:solidFill>
                <a:srgbClr val="FFA1FF"/>
              </a:solidFill>
              <a:ln>
                <a:solidFill>
                  <a:schemeClr val="bg2"/>
                </a:solidFill>
              </a:ln>
            </p:spPr>
            <p:txBody>
              <a:bodyPr wrap="square" rtlCol="0">
                <a:spAutoFit/>
              </a:bodyPr>
              <a:lstStyle/>
              <a:p>
                <a:pPr algn="ctr"/>
                <a:r>
                  <a:rPr lang="en-US" dirty="0" smtClean="0">
                    <a:solidFill>
                      <a:srgbClr val="010000"/>
                    </a:solidFill>
                  </a:rPr>
                  <a:t>   ASR</a:t>
                </a:r>
                <a:endParaRPr lang="en-US" dirty="0">
                  <a:solidFill>
                    <a:srgbClr val="010000"/>
                  </a:solidFill>
                </a:endParaRPr>
              </a:p>
            </p:txBody>
          </p:sp>
          <p:sp>
            <p:nvSpPr>
              <p:cNvPr id="75" name="Rectangle 74"/>
              <p:cNvSpPr/>
              <p:nvPr/>
            </p:nvSpPr>
            <p:spPr bwMode="auto">
              <a:xfrm>
                <a:off x="5105592" y="2853210"/>
                <a:ext cx="144016" cy="270030"/>
              </a:xfrm>
              <a:prstGeom prst="rect">
                <a:avLst/>
              </a:prstGeom>
              <a:solidFill>
                <a:schemeClr val="bg2"/>
              </a:solidFill>
              <a:ln w="9525" cap="flat" cmpd="sng" algn="ctr">
                <a:solidFill>
                  <a:srgbClr val="01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rgbClr val="010000"/>
                  </a:solidFill>
                  <a:effectLst/>
                  <a:latin typeface="Times New Roman" charset="0"/>
                </a:endParaRPr>
              </a:p>
            </p:txBody>
          </p:sp>
          <p:cxnSp>
            <p:nvCxnSpPr>
              <p:cNvPr id="38" name="Straight Connector 37"/>
              <p:cNvCxnSpPr/>
              <p:nvPr/>
            </p:nvCxnSpPr>
            <p:spPr bwMode="auto">
              <a:xfrm>
                <a:off x="3233136" y="3121830"/>
                <a:ext cx="5400600" cy="0"/>
              </a:xfrm>
              <a:prstGeom prst="line">
                <a:avLst/>
              </a:prstGeom>
              <a:solidFill>
                <a:schemeClr val="accent1"/>
              </a:solidFill>
              <a:ln w="19050" cap="flat" cmpd="sng" algn="ctr">
                <a:solidFill>
                  <a:srgbClr val="010000"/>
                </a:solidFill>
                <a:prstDash val="solid"/>
                <a:round/>
                <a:headEnd type="none" w="med" len="med"/>
                <a:tailEnd type="none" w="med" len="med"/>
              </a:ln>
              <a:effectLst/>
            </p:spPr>
          </p:cxnSp>
          <p:sp>
            <p:nvSpPr>
              <p:cNvPr id="48" name="TextBox 11"/>
              <p:cNvSpPr txBox="1">
                <a:spLocks noChangeArrowheads="1"/>
              </p:cNvSpPr>
              <p:nvPr/>
            </p:nvSpPr>
            <p:spPr bwMode="auto">
              <a:xfrm>
                <a:off x="262467" y="2228427"/>
                <a:ext cx="2768600" cy="1015663"/>
              </a:xfrm>
              <a:prstGeom prst="rect">
                <a:avLst/>
              </a:prstGeom>
              <a:noFill/>
              <a:ln w="9525">
                <a:noFill/>
                <a:miter lim="800000"/>
                <a:headEnd/>
                <a:tailEnd/>
              </a:ln>
            </p:spPr>
            <p:txBody>
              <a:bodyPr wrap="square">
                <a:prstTxWarp prst="textNoShape">
                  <a:avLst/>
                </a:prstTxWarp>
                <a:spAutoFit/>
              </a:bodyPr>
              <a:lstStyle/>
              <a:p>
                <a:pPr algn="l"/>
                <a:r>
                  <a:rPr lang="en-US" sz="2400" b="1" dirty="0" err="1" smtClean="0">
                    <a:solidFill>
                      <a:schemeClr val="tx2"/>
                    </a:solidFill>
                  </a:rPr>
                  <a:t>Interferogram</a:t>
                </a:r>
                <a:endParaRPr lang="en-US" sz="2400" dirty="0" smtClean="0">
                  <a:solidFill>
                    <a:schemeClr val="tx2"/>
                  </a:solidFill>
                </a:endParaRPr>
              </a:p>
              <a:p>
                <a:r>
                  <a:rPr lang="en-US" dirty="0">
                    <a:solidFill>
                      <a:schemeClr val="tx2"/>
                    </a:solidFill>
                  </a:rPr>
                  <a:t> </a:t>
                </a:r>
                <a:r>
                  <a:rPr lang="en-US" dirty="0" smtClean="0">
                    <a:solidFill>
                      <a:schemeClr val="tx2"/>
                    </a:solidFill>
                  </a:rPr>
                  <a:t>(2D acquisition to build up an </a:t>
                </a:r>
                <a:r>
                  <a:rPr lang="en-US" dirty="0" err="1" smtClean="0">
                    <a:solidFill>
                      <a:schemeClr val="tx2"/>
                    </a:solidFill>
                  </a:rPr>
                  <a:t>interferogram</a:t>
                </a:r>
                <a:r>
                  <a:rPr lang="en-US" dirty="0" smtClean="0">
                    <a:solidFill>
                      <a:schemeClr val="tx2"/>
                    </a:solidFill>
                  </a:rPr>
                  <a:t>)</a:t>
                </a:r>
                <a:endParaRPr lang="en-US" dirty="0">
                  <a:solidFill>
                    <a:schemeClr val="tx2"/>
                  </a:solidFill>
                </a:endParaRPr>
              </a:p>
            </p:txBody>
          </p:sp>
        </p:grpSp>
        <p:sp>
          <p:nvSpPr>
            <p:cNvPr id="51" name="TextBox 50"/>
            <p:cNvSpPr txBox="1"/>
            <p:nvPr/>
          </p:nvSpPr>
          <p:spPr>
            <a:xfrm>
              <a:off x="213613" y="2056988"/>
              <a:ext cx="8273479" cy="830997"/>
            </a:xfrm>
            <a:prstGeom prst="rect">
              <a:avLst/>
            </a:prstGeom>
            <a:noFill/>
          </p:spPr>
          <p:txBody>
            <a:bodyPr wrap="square" rtlCol="0">
              <a:spAutoFit/>
            </a:bodyPr>
            <a:lstStyle/>
            <a:p>
              <a:pPr algn="l"/>
              <a:r>
                <a:rPr lang="en-US" sz="1600" i="1" dirty="0" smtClean="0">
                  <a:solidFill>
                    <a:srgbClr val="660066"/>
                  </a:solidFill>
                </a:rPr>
                <a:t>J</a:t>
              </a:r>
              <a:r>
                <a:rPr lang="en-US" sz="1600" dirty="0" smtClean="0">
                  <a:solidFill>
                    <a:srgbClr val="660066"/>
                  </a:solidFill>
                </a:rPr>
                <a:t> is refocused by the combination of a hard 180° pulse and an active spin refocusing (</a:t>
              </a:r>
              <a:r>
                <a:rPr lang="en-US" sz="1600" b="1" dirty="0" smtClean="0">
                  <a:solidFill>
                    <a:srgbClr val="660066"/>
                  </a:solidFill>
                </a:rPr>
                <a:t>ASR</a:t>
              </a:r>
              <a:r>
                <a:rPr lang="en-US" sz="1600" dirty="0" smtClean="0">
                  <a:solidFill>
                    <a:srgbClr val="660066"/>
                  </a:solidFill>
                </a:rPr>
                <a:t>) sequence element (in the ZS experiment, a soft pulse under a field gradient) at the midpoint of </a:t>
              </a:r>
              <a:r>
                <a:rPr lang="en-US" sz="1600" i="1" dirty="0" smtClean="0">
                  <a:solidFill>
                    <a:srgbClr val="660066"/>
                  </a:solidFill>
                </a:rPr>
                <a:t>t</a:t>
              </a:r>
              <a:r>
                <a:rPr lang="en-US" sz="1600" baseline="-25000" dirty="0" smtClean="0">
                  <a:solidFill>
                    <a:srgbClr val="660066"/>
                  </a:solidFill>
                </a:rPr>
                <a:t>1</a:t>
              </a:r>
              <a:r>
                <a:rPr lang="en-US" sz="1600" dirty="0" smtClean="0">
                  <a:solidFill>
                    <a:srgbClr val="660066"/>
                  </a:solidFill>
                </a:rPr>
                <a:t>. A pure shift </a:t>
              </a:r>
              <a:r>
                <a:rPr lang="en-US" sz="1600" dirty="0" err="1" smtClean="0">
                  <a:solidFill>
                    <a:srgbClr val="660066"/>
                  </a:solidFill>
                </a:rPr>
                <a:t>interferogram</a:t>
              </a:r>
              <a:r>
                <a:rPr lang="en-US" sz="1600" dirty="0" smtClean="0">
                  <a:solidFill>
                    <a:srgbClr val="660066"/>
                  </a:solidFill>
                </a:rPr>
                <a:t> is built up by incrementing </a:t>
              </a:r>
              <a:r>
                <a:rPr lang="en-US" sz="1600" i="1" dirty="0" smtClean="0">
                  <a:solidFill>
                    <a:srgbClr val="660066"/>
                  </a:solidFill>
                </a:rPr>
                <a:t>t</a:t>
              </a:r>
              <a:r>
                <a:rPr lang="en-US" sz="1600" baseline="-25000" dirty="0" smtClean="0">
                  <a:solidFill>
                    <a:srgbClr val="660066"/>
                  </a:solidFill>
                </a:rPr>
                <a:t>1</a:t>
              </a:r>
              <a:r>
                <a:rPr lang="en-US" sz="1600" dirty="0" smtClean="0">
                  <a:solidFill>
                    <a:srgbClr val="660066"/>
                  </a:solidFill>
                </a:rPr>
                <a:t>  in steps of 1/</a:t>
              </a:r>
              <a:r>
                <a:rPr lang="en-US" sz="1600" i="1" dirty="0" smtClean="0">
                  <a:solidFill>
                    <a:srgbClr val="660066"/>
                  </a:solidFill>
                </a:rPr>
                <a:t>sw1</a:t>
              </a:r>
              <a:r>
                <a:rPr lang="en-US" sz="1600" dirty="0" smtClean="0">
                  <a:solidFill>
                    <a:srgbClr val="660066"/>
                  </a:solidFill>
                </a:rPr>
                <a:t>. </a:t>
              </a:r>
              <a:r>
                <a:rPr lang="en-US" sz="1600" i="1" dirty="0" smtClean="0">
                  <a:solidFill>
                    <a:srgbClr val="660066"/>
                  </a:solidFill>
                </a:rPr>
                <a:t>Slow but sure</a:t>
              </a:r>
              <a:r>
                <a:rPr lang="en-US" sz="1600" dirty="0" smtClean="0">
                  <a:solidFill>
                    <a:srgbClr val="660066"/>
                  </a:solidFill>
                </a:rPr>
                <a:t>.</a:t>
              </a:r>
              <a:endParaRPr lang="en-US" sz="1600" dirty="0">
                <a:solidFill>
                  <a:srgbClr val="660066"/>
                </a:solidFill>
              </a:endParaRPr>
            </a:p>
          </p:txBody>
        </p:sp>
      </p:grpSp>
      <p:grpSp>
        <p:nvGrpSpPr>
          <p:cNvPr id="17" name="Group 16"/>
          <p:cNvGrpSpPr/>
          <p:nvPr/>
        </p:nvGrpSpPr>
        <p:grpSpPr>
          <a:xfrm>
            <a:off x="262467" y="2944171"/>
            <a:ext cx="8371269" cy="1675676"/>
            <a:chOff x="262467" y="2944171"/>
            <a:chExt cx="8371269" cy="1675676"/>
          </a:xfrm>
        </p:grpSpPr>
        <p:grpSp>
          <p:nvGrpSpPr>
            <p:cNvPr id="6" name="Group 5"/>
            <p:cNvGrpSpPr/>
            <p:nvPr/>
          </p:nvGrpSpPr>
          <p:grpSpPr>
            <a:xfrm>
              <a:off x="262467" y="2944171"/>
              <a:ext cx="8371269" cy="1090900"/>
              <a:chOff x="262467" y="3659240"/>
              <a:chExt cx="8371269" cy="1090900"/>
            </a:xfrm>
          </p:grpSpPr>
          <p:sp>
            <p:nvSpPr>
              <p:cNvPr id="8" name="TextBox 11"/>
              <p:cNvSpPr txBox="1">
                <a:spLocks noChangeArrowheads="1"/>
              </p:cNvSpPr>
              <p:nvPr/>
            </p:nvSpPr>
            <p:spPr bwMode="auto">
              <a:xfrm>
                <a:off x="262467" y="3708432"/>
                <a:ext cx="2878666" cy="738664"/>
              </a:xfrm>
              <a:prstGeom prst="rect">
                <a:avLst/>
              </a:prstGeom>
              <a:noFill/>
              <a:ln w="9525">
                <a:noFill/>
                <a:miter lim="800000"/>
                <a:headEnd/>
                <a:tailEnd/>
              </a:ln>
            </p:spPr>
            <p:txBody>
              <a:bodyPr wrap="square">
                <a:prstTxWarp prst="textNoShape">
                  <a:avLst/>
                </a:prstTxWarp>
                <a:spAutoFit/>
              </a:bodyPr>
              <a:lstStyle/>
              <a:p>
                <a:pPr algn="l"/>
                <a:r>
                  <a:rPr lang="en-US" sz="2400" b="1" dirty="0" smtClean="0">
                    <a:solidFill>
                      <a:schemeClr val="tx2"/>
                    </a:solidFill>
                  </a:rPr>
                  <a:t>Real-time</a:t>
                </a:r>
              </a:p>
              <a:p>
                <a:pPr algn="l"/>
                <a:r>
                  <a:rPr lang="en-US" dirty="0" smtClean="0">
                    <a:solidFill>
                      <a:schemeClr val="tx2"/>
                    </a:solidFill>
                  </a:rPr>
                  <a:t>(acquire an FID in real time)</a:t>
                </a:r>
                <a:endParaRPr lang="en-US" dirty="0">
                  <a:solidFill>
                    <a:schemeClr val="tx2"/>
                  </a:solidFill>
                </a:endParaRPr>
              </a:p>
            </p:txBody>
          </p:sp>
          <p:sp>
            <p:nvSpPr>
              <p:cNvPr id="56" name="TextBox 55"/>
              <p:cNvSpPr txBox="1"/>
              <p:nvPr/>
            </p:nvSpPr>
            <p:spPr>
              <a:xfrm>
                <a:off x="3233136" y="4029846"/>
                <a:ext cx="864096" cy="369332"/>
              </a:xfrm>
              <a:prstGeom prst="rect">
                <a:avLst/>
              </a:prstGeom>
              <a:solidFill>
                <a:srgbClr val="FFB48C"/>
              </a:solidFill>
              <a:ln>
                <a:solidFill>
                  <a:schemeClr val="bg2"/>
                </a:solidFill>
              </a:ln>
            </p:spPr>
            <p:txBody>
              <a:bodyPr wrap="square" rtlCol="0">
                <a:spAutoFit/>
              </a:bodyPr>
              <a:lstStyle/>
              <a:p>
                <a:pPr algn="ctr"/>
                <a:r>
                  <a:rPr lang="en-US" dirty="0" smtClean="0">
                    <a:solidFill>
                      <a:srgbClr val="010000"/>
                    </a:solidFill>
                  </a:rPr>
                  <a:t>Excite</a:t>
                </a:r>
                <a:endParaRPr lang="en-US" dirty="0">
                  <a:solidFill>
                    <a:srgbClr val="010000"/>
                  </a:solidFill>
                </a:endParaRPr>
              </a:p>
            </p:txBody>
          </p:sp>
          <p:sp>
            <p:nvSpPr>
              <p:cNvPr id="58" name="TextBox 57"/>
              <p:cNvSpPr txBox="1"/>
              <p:nvPr/>
            </p:nvSpPr>
            <p:spPr>
              <a:xfrm>
                <a:off x="6329480" y="4032402"/>
                <a:ext cx="936104" cy="369332"/>
              </a:xfrm>
              <a:prstGeom prst="rect">
                <a:avLst/>
              </a:prstGeom>
              <a:solidFill>
                <a:srgbClr val="A0FFA0"/>
              </a:solidFill>
              <a:ln>
                <a:solidFill>
                  <a:srgbClr val="010000"/>
                </a:solidFill>
              </a:ln>
            </p:spPr>
            <p:txBody>
              <a:bodyPr wrap="square" rtlCol="0">
                <a:spAutoFit/>
              </a:bodyPr>
              <a:lstStyle/>
              <a:p>
                <a:pPr algn="ctr"/>
                <a:r>
                  <a:rPr lang="en-US" dirty="0" err="1" smtClean="0">
                    <a:solidFill>
                      <a:srgbClr val="010000"/>
                    </a:solidFill>
                  </a:rPr>
                  <a:t>Acq</a:t>
                </a:r>
                <a:endParaRPr lang="en-US" dirty="0">
                  <a:solidFill>
                    <a:srgbClr val="010000"/>
                  </a:solidFill>
                </a:endParaRPr>
              </a:p>
            </p:txBody>
          </p:sp>
          <p:sp>
            <p:nvSpPr>
              <p:cNvPr id="64" name="TextBox 63"/>
              <p:cNvSpPr txBox="1"/>
              <p:nvPr/>
            </p:nvSpPr>
            <p:spPr>
              <a:xfrm>
                <a:off x="4237056" y="4029846"/>
                <a:ext cx="1008112" cy="369332"/>
              </a:xfrm>
              <a:prstGeom prst="rect">
                <a:avLst/>
              </a:prstGeom>
              <a:solidFill>
                <a:srgbClr val="A0FFA0"/>
              </a:solidFill>
              <a:ln>
                <a:solidFill>
                  <a:srgbClr val="010000"/>
                </a:solidFill>
              </a:ln>
            </p:spPr>
            <p:txBody>
              <a:bodyPr wrap="square" rtlCol="0">
                <a:spAutoFit/>
              </a:bodyPr>
              <a:lstStyle/>
              <a:p>
                <a:pPr algn="ctr"/>
                <a:r>
                  <a:rPr lang="en-US" dirty="0" err="1" smtClean="0">
                    <a:solidFill>
                      <a:srgbClr val="010000"/>
                    </a:solidFill>
                  </a:rPr>
                  <a:t>Acq</a:t>
                </a:r>
                <a:endParaRPr lang="en-US" dirty="0">
                  <a:solidFill>
                    <a:srgbClr val="010000"/>
                  </a:solidFill>
                </a:endParaRPr>
              </a:p>
            </p:txBody>
          </p:sp>
          <p:sp>
            <p:nvSpPr>
              <p:cNvPr id="65" name="TextBox 64"/>
              <p:cNvSpPr txBox="1"/>
              <p:nvPr/>
            </p:nvSpPr>
            <p:spPr>
              <a:xfrm>
                <a:off x="3994774" y="3659240"/>
                <a:ext cx="415273" cy="923330"/>
              </a:xfrm>
              <a:prstGeom prst="rect">
                <a:avLst/>
              </a:prstGeom>
              <a:noFill/>
            </p:spPr>
            <p:txBody>
              <a:bodyPr wrap="none" rtlCol="0">
                <a:spAutoFit/>
              </a:bodyPr>
              <a:lstStyle/>
              <a:p>
                <a:r>
                  <a:rPr lang="en-US" sz="5400" dirty="0" smtClean="0">
                    <a:solidFill>
                      <a:srgbClr val="010000"/>
                    </a:solidFill>
                  </a:rPr>
                  <a:t>[</a:t>
                </a:r>
                <a:endParaRPr lang="en-US" sz="5400" dirty="0">
                  <a:solidFill>
                    <a:srgbClr val="010000"/>
                  </a:solidFill>
                </a:endParaRPr>
              </a:p>
            </p:txBody>
          </p:sp>
          <p:sp>
            <p:nvSpPr>
              <p:cNvPr id="66" name="TextBox 65"/>
              <p:cNvSpPr txBox="1"/>
              <p:nvPr/>
            </p:nvSpPr>
            <p:spPr>
              <a:xfrm>
                <a:off x="7121569" y="3665621"/>
                <a:ext cx="415273" cy="923330"/>
              </a:xfrm>
              <a:prstGeom prst="rect">
                <a:avLst/>
              </a:prstGeom>
              <a:noFill/>
            </p:spPr>
            <p:txBody>
              <a:bodyPr wrap="none" rtlCol="0">
                <a:spAutoFit/>
              </a:bodyPr>
              <a:lstStyle/>
              <a:p>
                <a:pPr algn="l"/>
                <a:r>
                  <a:rPr lang="en-US" sz="5400" dirty="0" smtClean="0">
                    <a:solidFill>
                      <a:srgbClr val="010000"/>
                    </a:solidFill>
                  </a:rPr>
                  <a:t>]</a:t>
                </a:r>
                <a:endParaRPr lang="en-US" sz="3200" baseline="-25000" dirty="0">
                  <a:solidFill>
                    <a:srgbClr val="010000"/>
                  </a:solidFill>
                </a:endParaRPr>
              </a:p>
            </p:txBody>
          </p:sp>
          <p:sp>
            <p:nvSpPr>
              <p:cNvPr id="67" name="TextBox 66"/>
              <p:cNvSpPr txBox="1"/>
              <p:nvPr/>
            </p:nvSpPr>
            <p:spPr>
              <a:xfrm>
                <a:off x="7342687" y="4350030"/>
                <a:ext cx="398934" cy="400110"/>
              </a:xfrm>
              <a:prstGeom prst="rect">
                <a:avLst/>
              </a:prstGeom>
              <a:noFill/>
            </p:spPr>
            <p:txBody>
              <a:bodyPr wrap="none" rtlCol="0">
                <a:spAutoFit/>
              </a:bodyPr>
              <a:lstStyle/>
              <a:p>
                <a:r>
                  <a:rPr lang="en-US" sz="2000" i="1" dirty="0" smtClean="0">
                    <a:solidFill>
                      <a:srgbClr val="010000"/>
                    </a:solidFill>
                  </a:rPr>
                  <a:t>n</a:t>
                </a:r>
                <a:endParaRPr lang="en-US" sz="2000" i="1" dirty="0">
                  <a:solidFill>
                    <a:srgbClr val="010000"/>
                  </a:solidFill>
                </a:endParaRPr>
              </a:p>
            </p:txBody>
          </p:sp>
          <p:grpSp>
            <p:nvGrpSpPr>
              <p:cNvPr id="79" name="Group 78"/>
              <p:cNvGrpSpPr/>
              <p:nvPr/>
            </p:nvGrpSpPr>
            <p:grpSpPr>
              <a:xfrm>
                <a:off x="5249360" y="4025432"/>
                <a:ext cx="1080120" cy="646331"/>
                <a:chOff x="4427984" y="4346520"/>
                <a:chExt cx="1080120" cy="861775"/>
              </a:xfrm>
            </p:grpSpPr>
            <p:sp>
              <p:nvSpPr>
                <p:cNvPr id="76" name="TextBox 75"/>
                <p:cNvSpPr txBox="1"/>
                <p:nvPr/>
              </p:nvSpPr>
              <p:spPr>
                <a:xfrm>
                  <a:off x="4427984" y="4715852"/>
                  <a:ext cx="1080120" cy="492443"/>
                </a:xfrm>
                <a:prstGeom prst="rect">
                  <a:avLst/>
                </a:prstGeom>
                <a:solidFill>
                  <a:srgbClr val="FFA1FF"/>
                </a:solidFill>
                <a:ln>
                  <a:solidFill>
                    <a:schemeClr val="bg2"/>
                  </a:solidFill>
                </a:ln>
              </p:spPr>
              <p:txBody>
                <a:bodyPr wrap="square" rtlCol="0">
                  <a:spAutoFit/>
                </a:bodyPr>
                <a:lstStyle/>
                <a:p>
                  <a:pPr algn="ctr"/>
                  <a:r>
                    <a:rPr lang="en-US" dirty="0" smtClean="0">
                      <a:solidFill>
                        <a:srgbClr val="010000"/>
                      </a:solidFill>
                    </a:rPr>
                    <a:t>J-refocus</a:t>
                  </a:r>
                  <a:endParaRPr lang="en-US" dirty="0">
                    <a:solidFill>
                      <a:srgbClr val="010000"/>
                    </a:solidFill>
                  </a:endParaRPr>
                </a:p>
              </p:txBody>
            </p:sp>
            <p:sp>
              <p:nvSpPr>
                <p:cNvPr id="77" name="TextBox 76"/>
                <p:cNvSpPr txBox="1"/>
                <p:nvPr/>
              </p:nvSpPr>
              <p:spPr>
                <a:xfrm>
                  <a:off x="4427984" y="4346520"/>
                  <a:ext cx="1080120" cy="492443"/>
                </a:xfrm>
                <a:prstGeom prst="rect">
                  <a:avLst/>
                </a:prstGeom>
                <a:solidFill>
                  <a:srgbClr val="FFA1FF"/>
                </a:solidFill>
                <a:ln>
                  <a:solidFill>
                    <a:schemeClr val="bg2"/>
                  </a:solidFill>
                </a:ln>
              </p:spPr>
              <p:txBody>
                <a:bodyPr wrap="square" rtlCol="0">
                  <a:spAutoFit/>
                </a:bodyPr>
                <a:lstStyle/>
                <a:p>
                  <a:pPr algn="ctr"/>
                  <a:r>
                    <a:rPr lang="en-US" dirty="0" smtClean="0">
                      <a:solidFill>
                        <a:srgbClr val="010000"/>
                      </a:solidFill>
                    </a:rPr>
                    <a:t>   </a:t>
                  </a:r>
                  <a:r>
                    <a:rPr lang="en-US" dirty="0">
                      <a:solidFill>
                        <a:srgbClr val="010000"/>
                      </a:solidFill>
                    </a:rPr>
                    <a:t>ASR</a:t>
                  </a:r>
                </a:p>
              </p:txBody>
            </p:sp>
            <p:sp>
              <p:nvSpPr>
                <p:cNvPr id="78" name="Rectangle 77"/>
                <p:cNvSpPr/>
                <p:nvPr/>
              </p:nvSpPr>
              <p:spPr bwMode="auto">
                <a:xfrm>
                  <a:off x="4428232" y="4489756"/>
                  <a:ext cx="144016" cy="360040"/>
                </a:xfrm>
                <a:prstGeom prst="rect">
                  <a:avLst/>
                </a:prstGeom>
                <a:solidFill>
                  <a:schemeClr val="bg2"/>
                </a:solidFill>
                <a:ln w="9525" cap="flat" cmpd="sng" algn="ctr">
                  <a:solidFill>
                    <a:srgbClr val="01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rgbClr val="010000"/>
                    </a:solidFill>
                    <a:effectLst/>
                    <a:latin typeface="Times New Roman" charset="0"/>
                  </a:endParaRPr>
                </a:p>
              </p:txBody>
            </p:sp>
          </p:grpSp>
          <p:cxnSp>
            <p:nvCxnSpPr>
              <p:cNvPr id="57" name="Straight Connector 56"/>
              <p:cNvCxnSpPr/>
              <p:nvPr/>
            </p:nvCxnSpPr>
            <p:spPr bwMode="auto">
              <a:xfrm>
                <a:off x="3233136" y="4411005"/>
                <a:ext cx="5400600" cy="0"/>
              </a:xfrm>
              <a:prstGeom prst="line">
                <a:avLst/>
              </a:prstGeom>
              <a:solidFill>
                <a:schemeClr val="accent1"/>
              </a:solidFill>
              <a:ln w="19050" cap="flat" cmpd="sng" algn="ctr">
                <a:solidFill>
                  <a:srgbClr val="010000"/>
                </a:solidFill>
                <a:prstDash val="solid"/>
                <a:round/>
                <a:headEnd type="none" w="med" len="med"/>
                <a:tailEnd type="none" w="med" len="med"/>
              </a:ln>
              <a:effectLst/>
            </p:spPr>
          </p:cxnSp>
        </p:grpSp>
        <p:sp>
          <p:nvSpPr>
            <p:cNvPr id="52" name="TextBox 51"/>
            <p:cNvSpPr txBox="1"/>
            <p:nvPr/>
          </p:nvSpPr>
          <p:spPr>
            <a:xfrm>
              <a:off x="262467" y="4035071"/>
              <a:ext cx="8273479" cy="584776"/>
            </a:xfrm>
            <a:prstGeom prst="rect">
              <a:avLst/>
            </a:prstGeom>
            <a:noFill/>
          </p:spPr>
          <p:txBody>
            <a:bodyPr wrap="square" rtlCol="0">
              <a:spAutoFit/>
            </a:bodyPr>
            <a:lstStyle/>
            <a:p>
              <a:pPr algn="l"/>
              <a:r>
                <a:rPr lang="en-US" sz="1600" dirty="0" smtClean="0">
                  <a:solidFill>
                    <a:srgbClr val="660066"/>
                  </a:solidFill>
                </a:rPr>
                <a:t>In real-time experiments, acquisition of a FID is periodically interrupted by </a:t>
              </a:r>
              <a:r>
                <a:rPr lang="en-US" sz="1600" i="1" dirty="0" smtClean="0">
                  <a:solidFill>
                    <a:srgbClr val="660066"/>
                  </a:solidFill>
                </a:rPr>
                <a:t>J</a:t>
              </a:r>
              <a:r>
                <a:rPr lang="en-US" sz="1600" dirty="0" smtClean="0">
                  <a:solidFill>
                    <a:srgbClr val="660066"/>
                  </a:solidFill>
                </a:rPr>
                <a:t>-refocusing elements. </a:t>
              </a:r>
              <a:r>
                <a:rPr lang="en-US" sz="1600" i="1" dirty="0" smtClean="0">
                  <a:solidFill>
                    <a:srgbClr val="660066"/>
                  </a:solidFill>
                </a:rPr>
                <a:t>Fast, but relaxation and other effects broaden the pure shift signals</a:t>
              </a:r>
              <a:r>
                <a:rPr lang="en-US" sz="1600" dirty="0" smtClean="0">
                  <a:solidFill>
                    <a:srgbClr val="660066"/>
                  </a:solidFill>
                </a:rPr>
                <a:t>. </a:t>
              </a:r>
              <a:endParaRPr lang="en-US" sz="1600" dirty="0">
                <a:solidFill>
                  <a:srgbClr val="660066"/>
                </a:solidFill>
              </a:endParaRPr>
            </a:p>
          </p:txBody>
        </p:sp>
      </p:grpSp>
      <p:sp>
        <p:nvSpPr>
          <p:cNvPr id="55" name="TextBox 54"/>
          <p:cNvSpPr txBox="1"/>
          <p:nvPr/>
        </p:nvSpPr>
        <p:spPr>
          <a:xfrm>
            <a:off x="274183" y="4754724"/>
            <a:ext cx="8026174" cy="338554"/>
          </a:xfrm>
          <a:prstGeom prst="rect">
            <a:avLst/>
          </a:prstGeom>
          <a:noFill/>
        </p:spPr>
        <p:txBody>
          <a:bodyPr wrap="square" rtlCol="0">
            <a:spAutoFit/>
          </a:bodyPr>
          <a:lstStyle/>
          <a:p>
            <a:pPr algn="l"/>
            <a:r>
              <a:rPr lang="en-US" sz="1600" dirty="0" smtClean="0">
                <a:solidFill>
                  <a:srgbClr val="660066"/>
                </a:solidFill>
              </a:rPr>
              <a:t>(An intermediate alternative is semi-real-time acquisition –</a:t>
            </a:r>
            <a:r>
              <a:rPr lang="en-US" sz="1600" dirty="0" smtClean="0">
                <a:solidFill>
                  <a:srgbClr val="009999"/>
                </a:solidFill>
              </a:rPr>
              <a:t> </a:t>
            </a:r>
            <a:r>
              <a:rPr lang="en-US" sz="1600" i="1" dirty="0" smtClean="0">
                <a:solidFill>
                  <a:srgbClr val="009999"/>
                </a:solidFill>
              </a:rPr>
              <a:t>J </a:t>
            </a:r>
            <a:r>
              <a:rPr lang="en-US" sz="1600" i="1" dirty="0" err="1" smtClean="0">
                <a:solidFill>
                  <a:srgbClr val="009999"/>
                </a:solidFill>
              </a:rPr>
              <a:t>Magn</a:t>
            </a:r>
            <a:r>
              <a:rPr lang="en-US" sz="1600" i="1" dirty="0" smtClean="0">
                <a:solidFill>
                  <a:srgbClr val="009999"/>
                </a:solidFill>
              </a:rPr>
              <a:t> </a:t>
            </a:r>
            <a:r>
              <a:rPr lang="en-US" sz="1600" i="1" dirty="0" err="1" smtClean="0">
                <a:solidFill>
                  <a:srgbClr val="009999"/>
                </a:solidFill>
              </a:rPr>
              <a:t>Reson</a:t>
            </a:r>
            <a:r>
              <a:rPr lang="en-US" sz="1600" dirty="0" smtClean="0">
                <a:solidFill>
                  <a:srgbClr val="009999"/>
                </a:solidFill>
              </a:rPr>
              <a:t> </a:t>
            </a:r>
            <a:r>
              <a:rPr lang="en-US" sz="1600" b="1" dirty="0">
                <a:solidFill>
                  <a:srgbClr val="009999"/>
                </a:solidFill>
              </a:rPr>
              <a:t>293</a:t>
            </a:r>
            <a:r>
              <a:rPr lang="en-US" sz="1600" dirty="0">
                <a:solidFill>
                  <a:srgbClr val="009999"/>
                </a:solidFill>
              </a:rPr>
              <a:t>, 19-27 (2018</a:t>
            </a:r>
            <a:r>
              <a:rPr lang="en-US" sz="1600" dirty="0" smtClean="0">
                <a:solidFill>
                  <a:srgbClr val="009999"/>
                </a:solidFill>
              </a:rPr>
              <a:t>)</a:t>
            </a:r>
            <a:r>
              <a:rPr lang="en-US" sz="1600" dirty="0" smtClean="0">
                <a:solidFill>
                  <a:srgbClr val="660066"/>
                </a:solidFill>
              </a:rPr>
              <a:t>)</a:t>
            </a:r>
            <a:r>
              <a:rPr lang="en-GB" sz="1600" dirty="0" smtClean="0">
                <a:solidFill>
                  <a:srgbClr val="009999"/>
                </a:solidFill>
              </a:rPr>
              <a:t> </a:t>
            </a:r>
            <a:r>
              <a:rPr lang="en-US" sz="1600" dirty="0" smtClean="0">
                <a:solidFill>
                  <a:srgbClr val="009999"/>
                </a:solidFill>
              </a:rPr>
              <a:t> </a:t>
            </a:r>
            <a:endParaRPr lang="en-US" sz="1600" dirty="0">
              <a:solidFill>
                <a:srgbClr val="009999"/>
              </a:solidFill>
            </a:endParaRPr>
          </a:p>
        </p:txBody>
      </p:sp>
    </p:spTree>
    <p:extLst>
      <p:ext uri="{BB962C8B-B14F-4D97-AF65-F5344CB8AC3E}">
        <p14:creationId xmlns:p14="http://schemas.microsoft.com/office/powerpoint/2010/main" val="264714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81000" y="14475"/>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10000"/>
                </a:solidFill>
                <a:latin typeface="Times" charset="0"/>
              </a:rPr>
              <a:t>Pulse Sequence Elements for “Active Spin Refocusing”</a:t>
            </a:r>
            <a:endParaRPr lang="en-US" sz="2400" dirty="0">
              <a:solidFill>
                <a:srgbClr val="010000"/>
              </a:solidFill>
              <a:latin typeface="Times" charset="0"/>
            </a:endParaRPr>
          </a:p>
        </p:txBody>
      </p:sp>
      <p:grpSp>
        <p:nvGrpSpPr>
          <p:cNvPr id="6" name="Group 5"/>
          <p:cNvGrpSpPr/>
          <p:nvPr/>
        </p:nvGrpSpPr>
        <p:grpSpPr>
          <a:xfrm>
            <a:off x="342900" y="1675605"/>
            <a:ext cx="1834243" cy="3384804"/>
            <a:chOff x="342900" y="1784457"/>
            <a:chExt cx="1834243" cy="3384804"/>
          </a:xfrm>
        </p:grpSpPr>
        <p:pic>
          <p:nvPicPr>
            <p:cNvPr id="39" name="Picture 38"/>
            <p:cNvPicPr>
              <a:picLocks noChangeAspect="1"/>
            </p:cNvPicPr>
            <p:nvPr/>
          </p:nvPicPr>
          <p:blipFill rotWithShape="1">
            <a:blip r:embed="rId2">
              <a:extLst>
                <a:ext uri="{28A0092B-C50C-407E-A947-70E740481C1C}">
                  <a14:useLocalDpi xmlns:a14="http://schemas.microsoft.com/office/drawing/2010/main" val="0"/>
                </a:ext>
              </a:extLst>
            </a:blip>
            <a:srcRect l="-1134" t="27252" r="76606" b="-163"/>
            <a:stretch/>
          </p:blipFill>
          <p:spPr>
            <a:xfrm>
              <a:off x="461502" y="1784457"/>
              <a:ext cx="1544400" cy="1080051"/>
            </a:xfrm>
            <a:prstGeom prst="rect">
              <a:avLst/>
            </a:prstGeom>
          </p:spPr>
        </p:pic>
        <p:sp>
          <p:nvSpPr>
            <p:cNvPr id="10" name="TextBox 9"/>
            <p:cNvSpPr txBox="1"/>
            <p:nvPr/>
          </p:nvSpPr>
          <p:spPr>
            <a:xfrm>
              <a:off x="834983" y="2950914"/>
              <a:ext cx="797439" cy="400110"/>
            </a:xfrm>
            <a:prstGeom prst="rect">
              <a:avLst/>
            </a:prstGeom>
            <a:solidFill>
              <a:srgbClr val="FFA1FF"/>
            </a:solidFill>
          </p:spPr>
          <p:txBody>
            <a:bodyPr wrap="none" rtlCol="0">
              <a:spAutoFit/>
            </a:bodyPr>
            <a:lstStyle/>
            <a:p>
              <a:r>
                <a:rPr lang="en-US" sz="2000" dirty="0" smtClean="0">
                  <a:solidFill>
                    <a:schemeClr val="tx2"/>
                  </a:solidFill>
                </a:rPr>
                <a:t>BIRD</a:t>
              </a:r>
              <a:endParaRPr lang="en-US" sz="2000" dirty="0">
                <a:solidFill>
                  <a:schemeClr val="tx2"/>
                </a:solidFill>
              </a:endParaRPr>
            </a:p>
          </p:txBody>
        </p:sp>
        <p:sp>
          <p:nvSpPr>
            <p:cNvPr id="13" name="TextBox 12"/>
            <p:cNvSpPr txBox="1"/>
            <p:nvPr/>
          </p:nvSpPr>
          <p:spPr>
            <a:xfrm>
              <a:off x="342900" y="3722711"/>
              <a:ext cx="1834243" cy="1446550"/>
            </a:xfrm>
            <a:prstGeom prst="rect">
              <a:avLst/>
            </a:prstGeom>
            <a:noFill/>
          </p:spPr>
          <p:txBody>
            <a:bodyPr wrap="square" rtlCol="0">
              <a:spAutoFit/>
            </a:bodyPr>
            <a:lstStyle/>
            <a:p>
              <a:pPr algn="ctr">
                <a:spcAft>
                  <a:spcPts val="0"/>
                </a:spcAft>
              </a:pPr>
              <a:r>
                <a:rPr lang="en-US" sz="1600" b="1" dirty="0" err="1" smtClean="0">
                  <a:solidFill>
                    <a:srgbClr val="000000"/>
                  </a:solidFill>
                </a:rPr>
                <a:t>BIlinear</a:t>
              </a:r>
              <a:r>
                <a:rPr lang="en-US" sz="1600" b="1" dirty="0" smtClean="0">
                  <a:solidFill>
                    <a:srgbClr val="000000"/>
                  </a:solidFill>
                </a:rPr>
                <a:t> Rotation</a:t>
              </a:r>
            </a:p>
            <a:p>
              <a:pPr algn="ctr">
                <a:spcAft>
                  <a:spcPts val="0"/>
                </a:spcAft>
              </a:pPr>
              <a:r>
                <a:rPr lang="en-US" sz="1600" b="1" dirty="0" smtClean="0">
                  <a:solidFill>
                    <a:srgbClr val="000000"/>
                  </a:solidFill>
                </a:rPr>
                <a:t>Decoupling</a:t>
              </a:r>
              <a:r>
                <a:rPr lang="en-US" sz="1600" dirty="0" smtClean="0">
                  <a:solidFill>
                    <a:srgbClr val="000000"/>
                  </a:solidFill>
                </a:rPr>
                <a:t>:</a:t>
              </a:r>
            </a:p>
            <a:p>
              <a:pPr algn="ctr">
                <a:spcAft>
                  <a:spcPts val="0"/>
                </a:spcAft>
              </a:pPr>
              <a:endParaRPr lang="en-US" sz="800" dirty="0" smtClean="0">
                <a:solidFill>
                  <a:srgbClr val="000000"/>
                </a:solidFill>
              </a:endParaRPr>
            </a:p>
            <a:p>
              <a:pPr algn="ctr"/>
              <a:r>
                <a:rPr lang="en-US" sz="1600" dirty="0" smtClean="0">
                  <a:solidFill>
                    <a:srgbClr val="000000"/>
                  </a:solidFill>
                </a:rPr>
                <a:t>π rotation of </a:t>
              </a:r>
            </a:p>
            <a:p>
              <a:pPr algn="ctr"/>
              <a:r>
                <a:rPr lang="en-US" sz="1600" dirty="0" smtClean="0">
                  <a:solidFill>
                    <a:srgbClr val="000000"/>
                  </a:solidFill>
                </a:rPr>
                <a:t>protons coupled </a:t>
              </a:r>
            </a:p>
            <a:p>
              <a:pPr algn="ctr"/>
              <a:r>
                <a:rPr lang="en-US" sz="1600" dirty="0" smtClean="0">
                  <a:solidFill>
                    <a:srgbClr val="000000"/>
                  </a:solidFill>
                </a:rPr>
                <a:t>to </a:t>
              </a:r>
              <a:r>
                <a:rPr lang="en-US" sz="1600" baseline="30000" dirty="0" smtClean="0">
                  <a:solidFill>
                    <a:srgbClr val="000000"/>
                  </a:solidFill>
                </a:rPr>
                <a:t>13</a:t>
              </a:r>
              <a:r>
                <a:rPr lang="en-US" sz="1600" dirty="0" smtClean="0">
                  <a:solidFill>
                    <a:srgbClr val="000000"/>
                  </a:solidFill>
                </a:rPr>
                <a:t>C</a:t>
              </a:r>
              <a:endParaRPr lang="en-US" sz="1600" dirty="0">
                <a:solidFill>
                  <a:srgbClr val="000000"/>
                </a:solidFill>
              </a:endParaRPr>
            </a:p>
          </p:txBody>
        </p:sp>
      </p:grpSp>
      <p:sp>
        <p:nvSpPr>
          <p:cNvPr id="14" name="Rectangle 3"/>
          <p:cNvSpPr>
            <a:spLocks noChangeArrowheads="1"/>
          </p:cNvSpPr>
          <p:nvPr/>
        </p:nvSpPr>
        <p:spPr bwMode="auto">
          <a:xfrm>
            <a:off x="342900" y="549059"/>
            <a:ext cx="8648700" cy="991989"/>
          </a:xfrm>
          <a:prstGeom prst="rect">
            <a:avLst/>
          </a:prstGeom>
          <a:noFill/>
          <a:ln w="9525">
            <a:noFill/>
            <a:miter lim="800000"/>
            <a:headEnd/>
            <a:tailEnd/>
          </a:ln>
        </p:spPr>
        <p:txBody>
          <a:bodyPr anchor="ctr">
            <a:prstTxWarp prst="textNoShape">
              <a:avLst/>
            </a:prstTxWarp>
          </a:bodyPr>
          <a:lstStyle/>
          <a:p>
            <a:pPr algn="l"/>
            <a:r>
              <a:rPr lang="en-US" sz="1600" dirty="0" smtClean="0">
                <a:solidFill>
                  <a:srgbClr val="660066"/>
                </a:solidFill>
              </a:rPr>
              <a:t>We divide the available spins into </a:t>
            </a:r>
            <a:r>
              <a:rPr lang="en-US" sz="1600" i="1" dirty="0" smtClean="0">
                <a:solidFill>
                  <a:srgbClr val="660066"/>
                </a:solidFill>
              </a:rPr>
              <a:t>active</a:t>
            </a:r>
            <a:r>
              <a:rPr lang="en-US" sz="1600" dirty="0" smtClean="0">
                <a:solidFill>
                  <a:srgbClr val="660066"/>
                </a:solidFill>
              </a:rPr>
              <a:t> spins that we observe, and </a:t>
            </a:r>
            <a:r>
              <a:rPr lang="en-US" sz="1600" i="1" dirty="0" smtClean="0">
                <a:solidFill>
                  <a:srgbClr val="660066"/>
                </a:solidFill>
              </a:rPr>
              <a:t>passive</a:t>
            </a:r>
            <a:r>
              <a:rPr lang="en-US" sz="1600" dirty="0" smtClean="0">
                <a:solidFill>
                  <a:srgbClr val="660066"/>
                </a:solidFill>
              </a:rPr>
              <a:t> spins that we manipulate. Combining an ASR element with a hard 180° pulse refocuses the effect on the active spins of any couplings to the passive spins.</a:t>
            </a:r>
            <a:endParaRPr lang="en-US" sz="1600" dirty="0">
              <a:solidFill>
                <a:srgbClr val="660066"/>
              </a:solidFill>
            </a:endParaRPr>
          </a:p>
        </p:txBody>
      </p:sp>
      <p:grpSp>
        <p:nvGrpSpPr>
          <p:cNvPr id="5" name="Group 4"/>
          <p:cNvGrpSpPr/>
          <p:nvPr/>
        </p:nvGrpSpPr>
        <p:grpSpPr>
          <a:xfrm>
            <a:off x="2597390" y="1675605"/>
            <a:ext cx="1746792" cy="2892361"/>
            <a:chOff x="2597390" y="1784457"/>
            <a:chExt cx="1746792" cy="2892361"/>
          </a:xfrm>
        </p:grpSpPr>
        <p:sp>
          <p:nvSpPr>
            <p:cNvPr id="47" name="TextBox 46"/>
            <p:cNvSpPr txBox="1"/>
            <p:nvPr/>
          </p:nvSpPr>
          <p:spPr>
            <a:xfrm>
              <a:off x="3228798" y="2950914"/>
              <a:ext cx="483977" cy="400110"/>
            </a:xfrm>
            <a:prstGeom prst="rect">
              <a:avLst/>
            </a:prstGeom>
            <a:solidFill>
              <a:srgbClr val="FFA1FF"/>
            </a:solidFill>
          </p:spPr>
          <p:txBody>
            <a:bodyPr wrap="none" rtlCol="0">
              <a:spAutoFit/>
            </a:bodyPr>
            <a:lstStyle/>
            <a:p>
              <a:r>
                <a:rPr lang="en-US" sz="2000" dirty="0" smtClean="0">
                  <a:solidFill>
                    <a:schemeClr val="tx2"/>
                  </a:solidFill>
                </a:rPr>
                <a:t>ZS</a:t>
              </a:r>
              <a:endParaRPr lang="en-US" sz="2000" dirty="0">
                <a:solidFill>
                  <a:schemeClr val="tx2"/>
                </a:solidFill>
              </a:endParaRPr>
            </a:p>
          </p:txBody>
        </p:sp>
        <p:sp>
          <p:nvSpPr>
            <p:cNvPr id="50" name="TextBox 49"/>
            <p:cNvSpPr txBox="1"/>
            <p:nvPr/>
          </p:nvSpPr>
          <p:spPr>
            <a:xfrm>
              <a:off x="2597390" y="3722711"/>
              <a:ext cx="1746792" cy="954107"/>
            </a:xfrm>
            <a:prstGeom prst="rect">
              <a:avLst/>
            </a:prstGeom>
            <a:noFill/>
          </p:spPr>
          <p:txBody>
            <a:bodyPr wrap="none" rtlCol="0">
              <a:spAutoFit/>
            </a:bodyPr>
            <a:lstStyle/>
            <a:p>
              <a:pPr algn="ctr"/>
              <a:r>
                <a:rPr lang="en-US" sz="1600" b="1" dirty="0" err="1" smtClean="0">
                  <a:solidFill>
                    <a:srgbClr val="000000"/>
                  </a:solidFill>
                </a:rPr>
                <a:t>Zangger-Sterk</a:t>
              </a:r>
              <a:r>
                <a:rPr lang="en-US" sz="1600" dirty="0" smtClean="0">
                  <a:solidFill>
                    <a:srgbClr val="000000"/>
                  </a:solidFill>
                </a:rPr>
                <a:t>:</a:t>
              </a:r>
            </a:p>
            <a:p>
              <a:pPr algn="ctr"/>
              <a:endParaRPr lang="en-US" sz="800" dirty="0" smtClean="0">
                <a:solidFill>
                  <a:srgbClr val="000000"/>
                </a:solidFill>
              </a:endParaRPr>
            </a:p>
            <a:p>
              <a:pPr algn="ctr"/>
              <a:r>
                <a:rPr lang="en-US" sz="1600" dirty="0" smtClean="0">
                  <a:solidFill>
                    <a:srgbClr val="000000"/>
                  </a:solidFill>
                </a:rPr>
                <a:t>slice- / shift-</a:t>
              </a:r>
            </a:p>
            <a:p>
              <a:pPr algn="ctr"/>
              <a:r>
                <a:rPr lang="en-US" sz="1600" dirty="0">
                  <a:solidFill>
                    <a:srgbClr val="000000"/>
                  </a:solidFill>
                </a:rPr>
                <a:t>s</a:t>
              </a:r>
              <a:r>
                <a:rPr lang="en-US" sz="1600" dirty="0" smtClean="0">
                  <a:solidFill>
                    <a:srgbClr val="000000"/>
                  </a:solidFill>
                </a:rPr>
                <a:t>elective </a:t>
              </a:r>
              <a:r>
                <a:rPr lang="en-US" sz="1600" dirty="0">
                  <a:solidFill>
                    <a:srgbClr val="000000"/>
                  </a:solidFill>
                </a:rPr>
                <a:t>π </a:t>
              </a:r>
              <a:r>
                <a:rPr lang="en-US" sz="1600" dirty="0" smtClean="0">
                  <a:solidFill>
                    <a:srgbClr val="000000"/>
                  </a:solidFill>
                </a:rPr>
                <a:t>rotation</a:t>
              </a:r>
              <a:endParaRPr lang="en-US" sz="1600" dirty="0">
                <a:solidFill>
                  <a:srgbClr val="000000"/>
                </a:solidFill>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4550" t="27252" r="50863" b="-163"/>
            <a:stretch/>
          </p:blipFill>
          <p:spPr>
            <a:xfrm>
              <a:off x="2696786" y="1784457"/>
              <a:ext cx="1548000" cy="1080051"/>
            </a:xfrm>
            <a:prstGeom prst="rect">
              <a:avLst/>
            </a:prstGeom>
          </p:spPr>
        </p:pic>
      </p:grpSp>
      <p:grpSp>
        <p:nvGrpSpPr>
          <p:cNvPr id="3" name="Group 2"/>
          <p:cNvGrpSpPr/>
          <p:nvPr/>
        </p:nvGrpSpPr>
        <p:grpSpPr>
          <a:xfrm>
            <a:off x="4888713" y="1675605"/>
            <a:ext cx="1484000" cy="3384804"/>
            <a:chOff x="4888713" y="1784457"/>
            <a:chExt cx="1484000" cy="3384804"/>
          </a:xfrm>
        </p:grpSpPr>
        <p:sp>
          <p:nvSpPr>
            <p:cNvPr id="48" name="TextBox 47"/>
            <p:cNvSpPr txBox="1"/>
            <p:nvPr/>
          </p:nvSpPr>
          <p:spPr>
            <a:xfrm>
              <a:off x="5381524" y="2950914"/>
              <a:ext cx="498379" cy="400110"/>
            </a:xfrm>
            <a:prstGeom prst="rect">
              <a:avLst/>
            </a:prstGeom>
            <a:solidFill>
              <a:srgbClr val="FFA1FF"/>
            </a:solidFill>
          </p:spPr>
          <p:txBody>
            <a:bodyPr wrap="none" rtlCol="0">
              <a:spAutoFit/>
            </a:bodyPr>
            <a:lstStyle/>
            <a:p>
              <a:pPr algn="ctr"/>
              <a:r>
                <a:rPr lang="en-US" sz="2000" dirty="0" smtClean="0">
                  <a:solidFill>
                    <a:schemeClr val="tx2"/>
                  </a:solidFill>
                </a:rPr>
                <a:t>BS</a:t>
              </a:r>
              <a:endParaRPr lang="en-US" sz="2000" dirty="0">
                <a:solidFill>
                  <a:schemeClr val="tx2"/>
                </a:solidFill>
              </a:endParaRPr>
            </a:p>
          </p:txBody>
        </p:sp>
        <p:sp>
          <p:nvSpPr>
            <p:cNvPr id="51" name="TextBox 50"/>
            <p:cNvSpPr txBox="1"/>
            <p:nvPr/>
          </p:nvSpPr>
          <p:spPr>
            <a:xfrm>
              <a:off x="4888713" y="3722711"/>
              <a:ext cx="1484000" cy="1446550"/>
            </a:xfrm>
            <a:prstGeom prst="rect">
              <a:avLst/>
            </a:prstGeom>
            <a:noFill/>
          </p:spPr>
          <p:txBody>
            <a:bodyPr wrap="none" rtlCol="0">
              <a:spAutoFit/>
            </a:bodyPr>
            <a:lstStyle/>
            <a:p>
              <a:pPr algn="ctr"/>
              <a:r>
                <a:rPr lang="en-US" sz="1600" b="1" dirty="0" smtClean="0">
                  <a:solidFill>
                    <a:srgbClr val="000000"/>
                  </a:solidFill>
                </a:rPr>
                <a:t>Band-Selective</a:t>
              </a:r>
            </a:p>
            <a:p>
              <a:pPr algn="ctr"/>
              <a:r>
                <a:rPr lang="en-US" sz="1600" b="1" dirty="0" smtClean="0">
                  <a:solidFill>
                    <a:srgbClr val="000000"/>
                  </a:solidFill>
                </a:rPr>
                <a:t>homonuclear</a:t>
              </a:r>
            </a:p>
            <a:p>
              <a:pPr algn="ctr"/>
              <a:r>
                <a:rPr lang="en-US" sz="1600" b="1" dirty="0" smtClean="0">
                  <a:solidFill>
                    <a:srgbClr val="000000"/>
                  </a:solidFill>
                </a:rPr>
                <a:t>decoupling</a:t>
              </a:r>
              <a:r>
                <a:rPr lang="en-US" sz="1600" dirty="0" smtClean="0">
                  <a:solidFill>
                    <a:srgbClr val="000000"/>
                  </a:solidFill>
                </a:rPr>
                <a:t>:</a:t>
              </a:r>
            </a:p>
            <a:p>
              <a:pPr algn="ctr"/>
              <a:endParaRPr lang="en-US" sz="800" dirty="0" smtClean="0">
                <a:solidFill>
                  <a:srgbClr val="000000"/>
                </a:solidFill>
              </a:endParaRPr>
            </a:p>
            <a:p>
              <a:pPr algn="ctr"/>
              <a:r>
                <a:rPr lang="en-US" sz="1600" dirty="0" smtClean="0">
                  <a:solidFill>
                    <a:srgbClr val="000000"/>
                  </a:solidFill>
                </a:rPr>
                <a:t>shift-selective</a:t>
              </a:r>
            </a:p>
            <a:p>
              <a:pPr algn="ctr"/>
              <a:r>
                <a:rPr lang="en-US" sz="1600" dirty="0">
                  <a:solidFill>
                    <a:srgbClr val="000000"/>
                  </a:solidFill>
                </a:rPr>
                <a:t>π </a:t>
              </a:r>
              <a:r>
                <a:rPr lang="en-US" sz="1600" dirty="0" smtClean="0">
                  <a:solidFill>
                    <a:srgbClr val="000000"/>
                  </a:solidFill>
                </a:rPr>
                <a:t>rotation</a:t>
              </a:r>
              <a:endParaRPr lang="en-US" sz="1600" dirty="0">
                <a:solidFill>
                  <a:srgbClr val="000000"/>
                </a:solidFil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51024" t="27252" r="25532" b="-163"/>
            <a:stretch/>
          </p:blipFill>
          <p:spPr>
            <a:xfrm>
              <a:off x="4892713" y="1784457"/>
              <a:ext cx="1476000" cy="1080051"/>
            </a:xfrm>
            <a:prstGeom prst="rect">
              <a:avLst/>
            </a:prstGeom>
          </p:spPr>
        </p:pic>
      </p:grpSp>
      <p:grpSp>
        <p:nvGrpSpPr>
          <p:cNvPr id="4" name="Group 3"/>
          <p:cNvGrpSpPr/>
          <p:nvPr/>
        </p:nvGrpSpPr>
        <p:grpSpPr>
          <a:xfrm>
            <a:off x="6582388" y="1675605"/>
            <a:ext cx="2373366" cy="2892361"/>
            <a:chOff x="6582388" y="1784457"/>
            <a:chExt cx="2373366" cy="2892361"/>
          </a:xfrm>
        </p:grpSpPr>
        <p:sp>
          <p:nvSpPr>
            <p:cNvPr id="52" name="TextBox 51"/>
            <p:cNvSpPr txBox="1"/>
            <p:nvPr/>
          </p:nvSpPr>
          <p:spPr>
            <a:xfrm>
              <a:off x="6582388" y="3722711"/>
              <a:ext cx="2373366" cy="954107"/>
            </a:xfrm>
            <a:prstGeom prst="rect">
              <a:avLst/>
            </a:prstGeom>
            <a:noFill/>
          </p:spPr>
          <p:txBody>
            <a:bodyPr wrap="none" rtlCol="0">
              <a:spAutoFit/>
            </a:bodyPr>
            <a:lstStyle/>
            <a:p>
              <a:pPr algn="ctr"/>
              <a:r>
                <a:rPr lang="en-US" sz="1600" b="1" dirty="0" smtClean="0">
                  <a:solidFill>
                    <a:srgbClr val="000000"/>
                  </a:solidFill>
                </a:rPr>
                <a:t>PSYCHE / anti-z-COSY</a:t>
              </a:r>
              <a:r>
                <a:rPr lang="en-US" sz="1600" dirty="0" smtClean="0">
                  <a:solidFill>
                    <a:srgbClr val="000000"/>
                  </a:solidFill>
                </a:rPr>
                <a:t>:</a:t>
              </a:r>
            </a:p>
            <a:p>
              <a:pPr algn="ctr"/>
              <a:endParaRPr lang="en-US" sz="800" dirty="0" smtClean="0">
                <a:solidFill>
                  <a:srgbClr val="000000"/>
                </a:solidFill>
              </a:endParaRPr>
            </a:p>
            <a:p>
              <a:pPr algn="ctr"/>
              <a:r>
                <a:rPr lang="en-US" sz="1600" dirty="0" smtClean="0">
                  <a:solidFill>
                    <a:srgbClr val="000000"/>
                  </a:solidFill>
                </a:rPr>
                <a:t>π </a:t>
              </a:r>
              <a:r>
                <a:rPr lang="en-US" sz="1600" dirty="0">
                  <a:solidFill>
                    <a:srgbClr val="000000"/>
                  </a:solidFill>
                </a:rPr>
                <a:t>rotation </a:t>
              </a:r>
              <a:r>
                <a:rPr lang="en-US" sz="1600" dirty="0" smtClean="0">
                  <a:solidFill>
                    <a:srgbClr val="000000"/>
                  </a:solidFill>
                </a:rPr>
                <a:t>of a </a:t>
              </a:r>
            </a:p>
            <a:p>
              <a:pPr algn="ctr"/>
              <a:r>
                <a:rPr lang="en-US" sz="1600" dirty="0" smtClean="0">
                  <a:solidFill>
                    <a:srgbClr val="000000"/>
                  </a:solidFill>
                </a:rPr>
                <a:t>fraction sin</a:t>
              </a:r>
              <a:r>
                <a:rPr lang="en-US" sz="1600" baseline="30000" dirty="0" smtClean="0">
                  <a:solidFill>
                    <a:srgbClr val="000000"/>
                  </a:solidFill>
                </a:rPr>
                <a:t>2</a:t>
              </a:r>
              <a:r>
                <a:rPr lang="el-GR" sz="1600" dirty="0" smtClean="0">
                  <a:solidFill>
                    <a:srgbClr val="000000"/>
                  </a:solidFill>
                </a:rPr>
                <a:t>β</a:t>
              </a:r>
              <a:r>
                <a:rPr lang="en-GB" sz="1600" dirty="0" smtClean="0">
                  <a:solidFill>
                    <a:srgbClr val="000000"/>
                  </a:solidFill>
                </a:rPr>
                <a:t> of spins</a:t>
              </a:r>
              <a:endParaRPr lang="en-US" sz="1600" dirty="0">
                <a:solidFill>
                  <a:srgbClr val="000000"/>
                </a:solidFill>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77597" t="27252" r="-1612" b="-163"/>
            <a:stretch/>
          </p:blipFill>
          <p:spPr>
            <a:xfrm>
              <a:off x="7013071" y="1784457"/>
              <a:ext cx="1512000" cy="1080051"/>
            </a:xfrm>
            <a:prstGeom prst="rect">
              <a:avLst/>
            </a:prstGeom>
          </p:spPr>
        </p:pic>
        <p:sp>
          <p:nvSpPr>
            <p:cNvPr id="49" name="TextBox 48"/>
            <p:cNvSpPr txBox="1"/>
            <p:nvPr/>
          </p:nvSpPr>
          <p:spPr>
            <a:xfrm>
              <a:off x="7099595" y="2797026"/>
              <a:ext cx="1338953" cy="707886"/>
            </a:xfrm>
            <a:prstGeom prst="rect">
              <a:avLst/>
            </a:prstGeom>
            <a:solidFill>
              <a:srgbClr val="FFA1FF"/>
            </a:solidFill>
          </p:spPr>
          <p:txBody>
            <a:bodyPr wrap="none" rtlCol="0">
              <a:spAutoFit/>
            </a:bodyPr>
            <a:lstStyle/>
            <a:p>
              <a:pPr algn="ctr"/>
              <a:r>
                <a:rPr lang="en-US" sz="2000" dirty="0" smtClean="0">
                  <a:solidFill>
                    <a:schemeClr val="tx2"/>
                  </a:solidFill>
                </a:rPr>
                <a:t>“double </a:t>
              </a:r>
              <a:r>
                <a:rPr lang="el-GR" sz="2000" dirty="0">
                  <a:solidFill>
                    <a:schemeClr val="tx2"/>
                  </a:solidFill>
                </a:rPr>
                <a:t>β</a:t>
              </a:r>
              <a:r>
                <a:rPr lang="en-US" sz="2000" dirty="0" smtClean="0">
                  <a:solidFill>
                    <a:schemeClr val="tx2"/>
                  </a:solidFill>
                </a:rPr>
                <a:t>”</a:t>
              </a:r>
            </a:p>
            <a:p>
              <a:pPr algn="ctr"/>
              <a:r>
                <a:rPr lang="en-US" sz="2000" dirty="0" smtClean="0">
                  <a:solidFill>
                    <a:schemeClr val="tx2"/>
                  </a:solidFill>
                </a:rPr>
                <a:t>(PSYCHE)</a:t>
              </a:r>
              <a:endParaRPr lang="en-US" sz="2000" dirty="0">
                <a:solidFill>
                  <a:schemeClr val="tx2"/>
                </a:solidFill>
              </a:endParaRPr>
            </a:p>
          </p:txBody>
        </p:sp>
      </p:grpSp>
    </p:spTree>
    <p:extLst>
      <p:ext uri="{BB962C8B-B14F-4D97-AF65-F5344CB8AC3E}">
        <p14:creationId xmlns:p14="http://schemas.microsoft.com/office/powerpoint/2010/main" val="378384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247650" y="3886944"/>
            <a:ext cx="8648700" cy="879258"/>
          </a:xfrm>
          <a:prstGeom prst="rect">
            <a:avLst/>
          </a:prstGeom>
          <a:noFill/>
          <a:ln w="9525">
            <a:noFill/>
            <a:miter lim="800000"/>
            <a:headEnd/>
            <a:tailEnd/>
          </a:ln>
        </p:spPr>
        <p:txBody>
          <a:bodyPr anchor="ctr">
            <a:prstTxWarp prst="textNoShape">
              <a:avLst/>
            </a:prstTxWarp>
          </a:bodyPr>
          <a:lstStyle/>
          <a:p>
            <a:pPr algn="l"/>
            <a:r>
              <a:rPr lang="en-GB" sz="1600" dirty="0" smtClean="0">
                <a:solidFill>
                  <a:srgbClr val="660066"/>
                </a:solidFill>
              </a:rPr>
              <a:t>Using two </a:t>
            </a:r>
            <a:r>
              <a:rPr lang="en-GB" sz="1600" dirty="0">
                <a:solidFill>
                  <a:srgbClr val="660066"/>
                </a:solidFill>
              </a:rPr>
              <a:t>small flip angle </a:t>
            </a:r>
            <a:r>
              <a:rPr lang="el-GR" sz="1600" i="1" dirty="0" smtClean="0">
                <a:solidFill>
                  <a:srgbClr val="660066"/>
                </a:solidFill>
              </a:rPr>
              <a:t>β</a:t>
            </a:r>
            <a:r>
              <a:rPr lang="en-GB" sz="1600" dirty="0" smtClean="0">
                <a:solidFill>
                  <a:srgbClr val="660066"/>
                </a:solidFill>
              </a:rPr>
              <a:t> swept-frequency (chirp) pulses, with opposite sweep directions and under a field gradient, preserves only the subset of coherences </a:t>
            </a:r>
            <a:r>
              <a:rPr lang="en-GB" sz="1600" dirty="0" smtClean="0">
                <a:solidFill>
                  <a:srgbClr val="660066"/>
                </a:solidFill>
              </a:rPr>
              <a:t>(“diagonal peak” </a:t>
            </a:r>
            <a:r>
              <a:rPr lang="en-GB" sz="1600" dirty="0" smtClean="0">
                <a:solidFill>
                  <a:srgbClr val="660066"/>
                </a:solidFill>
              </a:rPr>
              <a:t>responses) that form a stimulated echo without changing frequency. </a:t>
            </a:r>
            <a:endParaRPr lang="en-US" sz="1600" dirty="0">
              <a:solidFill>
                <a:srgbClr val="660066"/>
              </a:solidFill>
            </a:endParaRPr>
          </a:p>
        </p:txBody>
      </p:sp>
      <p:sp>
        <p:nvSpPr>
          <p:cNvPr id="13" name="Rectangle 2"/>
          <p:cNvSpPr>
            <a:spLocks noChangeArrowheads="1"/>
          </p:cNvSpPr>
          <p:nvPr/>
        </p:nvSpPr>
        <p:spPr bwMode="auto">
          <a:xfrm>
            <a:off x="381000" y="-7"/>
            <a:ext cx="8382000" cy="358655"/>
          </a:xfrm>
          <a:prstGeom prst="rect">
            <a:avLst/>
          </a:prstGeom>
          <a:noFill/>
          <a:ln w="9525">
            <a:noFill/>
            <a:miter lim="800000"/>
            <a:headEnd/>
            <a:tailEnd/>
          </a:ln>
        </p:spPr>
        <p:txBody>
          <a:bodyPr anchor="ctr">
            <a:prstTxWarp prst="textNoShape">
              <a:avLst/>
            </a:prstTxWarp>
          </a:bodyPr>
          <a:lstStyle/>
          <a:p>
            <a:pPr algn="ctr">
              <a:lnSpc>
                <a:spcPct val="110000"/>
              </a:lnSpc>
            </a:pPr>
            <a:r>
              <a:rPr lang="en-GB" sz="2400" dirty="0">
                <a:solidFill>
                  <a:srgbClr val="010000"/>
                </a:solidFill>
                <a:latin typeface="Times" charset="0"/>
              </a:rPr>
              <a:t>PSYCHE: Pure Shift Yielded by Chirp Excitation</a:t>
            </a:r>
            <a:endParaRPr lang="en-US" sz="2400" dirty="0">
              <a:solidFill>
                <a:srgbClr val="010000"/>
              </a:solidFill>
              <a:latin typeface="Times" charset="0"/>
            </a:endParaRPr>
          </a:p>
        </p:txBody>
      </p:sp>
      <p:pic>
        <p:nvPicPr>
          <p:cNvPr id="15" name="Picture 14" descr="Cupid_and_Psyche_Indianapol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726" y="2698812"/>
            <a:ext cx="2172218" cy="1151651"/>
          </a:xfrm>
          <a:prstGeom prst="rect">
            <a:avLst/>
          </a:prstGeom>
        </p:spPr>
      </p:pic>
      <p:grpSp>
        <p:nvGrpSpPr>
          <p:cNvPr id="3" name="Group 2"/>
          <p:cNvGrpSpPr/>
          <p:nvPr/>
        </p:nvGrpSpPr>
        <p:grpSpPr>
          <a:xfrm>
            <a:off x="2445182" y="538572"/>
            <a:ext cx="4229100" cy="2052228"/>
            <a:chOff x="2029544" y="538572"/>
            <a:chExt cx="5638800" cy="2052228"/>
          </a:xfrm>
        </p:grpSpPr>
        <p:pic>
          <p:nvPicPr>
            <p:cNvPr id="14" name="Picture 13" descr="Figure-1_Morris.eps"/>
            <p:cNvPicPr>
              <a:picLocks noChangeAspect="1"/>
            </p:cNvPicPr>
            <p:nvPr/>
          </p:nvPicPr>
          <p:blipFill rotWithShape="1">
            <a:blip r:embed="rId3">
              <a:extLst>
                <a:ext uri="{28A0092B-C50C-407E-A947-70E740481C1C}">
                  <a14:useLocalDpi xmlns:a14="http://schemas.microsoft.com/office/drawing/2010/main" val="0"/>
                </a:ext>
              </a:extLst>
            </a:blip>
            <a:srcRect b="10619"/>
            <a:stretch/>
          </p:blipFill>
          <p:spPr>
            <a:xfrm>
              <a:off x="2029544" y="538572"/>
              <a:ext cx="5638800" cy="1890000"/>
            </a:xfrm>
            <a:prstGeom prst="rect">
              <a:avLst/>
            </a:prstGeom>
          </p:spPr>
        </p:pic>
        <p:sp>
          <p:nvSpPr>
            <p:cNvPr id="16" name="Rectangle 15"/>
            <p:cNvSpPr/>
            <p:nvPr/>
          </p:nvSpPr>
          <p:spPr bwMode="auto">
            <a:xfrm>
              <a:off x="6156176" y="2374776"/>
              <a:ext cx="972000" cy="216024"/>
            </a:xfrm>
            <a:prstGeom prst="rect">
              <a:avLst/>
            </a:prstGeom>
            <a:solidFill>
              <a:srgbClr val="A0FF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7" name="Rectangle 16"/>
            <p:cNvSpPr/>
            <p:nvPr/>
          </p:nvSpPr>
          <p:spPr bwMode="auto">
            <a:xfrm>
              <a:off x="2915816" y="2374776"/>
              <a:ext cx="2772000" cy="216024"/>
            </a:xfrm>
            <a:prstGeom prst="rect">
              <a:avLst/>
            </a:prstGeom>
            <a:solidFill>
              <a:srgbClr val="FFA1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8" name="Rectangle 17"/>
            <p:cNvSpPr/>
            <p:nvPr/>
          </p:nvSpPr>
          <p:spPr bwMode="auto">
            <a:xfrm>
              <a:off x="2314352" y="2374776"/>
              <a:ext cx="216024" cy="216024"/>
            </a:xfrm>
            <a:prstGeom prst="rect">
              <a:avLst/>
            </a:prstGeom>
            <a:solidFill>
              <a:srgbClr val="FFB4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sp>
        <p:nvSpPr>
          <p:cNvPr id="19" name="Rectangle 9"/>
          <p:cNvSpPr>
            <a:spLocks noChangeArrowheads="1"/>
          </p:cNvSpPr>
          <p:nvPr/>
        </p:nvSpPr>
        <p:spPr bwMode="auto">
          <a:xfrm>
            <a:off x="4809238" y="4791834"/>
            <a:ext cx="4334762"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009999"/>
                </a:solidFill>
                <a:latin typeface="Times" charset="0"/>
              </a:rPr>
              <a:t>	</a:t>
            </a:r>
            <a:r>
              <a:rPr kumimoji="0" lang="en-GB" sz="1600" i="1" dirty="0" err="1" smtClean="0">
                <a:solidFill>
                  <a:srgbClr val="009999"/>
                </a:solidFill>
                <a:latin typeface="Times" charset="0"/>
              </a:rPr>
              <a:t>Angew</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Chem</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Int</a:t>
            </a:r>
            <a:r>
              <a:rPr kumimoji="0" lang="en-GB" sz="1600" i="1" dirty="0" smtClean="0">
                <a:solidFill>
                  <a:srgbClr val="009999"/>
                </a:solidFill>
                <a:latin typeface="Times" charset="0"/>
              </a:rPr>
              <a:t>  Ed</a:t>
            </a:r>
            <a:r>
              <a:rPr kumimoji="0" lang="en-GB" sz="1600" dirty="0" smtClean="0">
                <a:solidFill>
                  <a:srgbClr val="009999"/>
                </a:solidFill>
                <a:latin typeface="Times" charset="0"/>
              </a:rPr>
              <a:t> </a:t>
            </a:r>
            <a:r>
              <a:rPr kumimoji="0" lang="en-GB" sz="1600" b="1" dirty="0" smtClean="0">
                <a:solidFill>
                  <a:srgbClr val="009999"/>
                </a:solidFill>
                <a:latin typeface="Times" charset="0"/>
              </a:rPr>
              <a:t>53</a:t>
            </a:r>
            <a:r>
              <a:rPr kumimoji="0" lang="en-GB" sz="1600" dirty="0" smtClean="0">
                <a:solidFill>
                  <a:srgbClr val="009999"/>
                </a:solidFill>
                <a:latin typeface="Times" charset="0"/>
              </a:rPr>
              <a:t>, 6990 (2014)</a:t>
            </a:r>
            <a:endParaRPr kumimoji="0" lang="en-US" sz="1600" dirty="0">
              <a:solidFill>
                <a:srgbClr val="009999"/>
              </a:solidFill>
              <a:latin typeface="Times" charset="0"/>
            </a:endParaRPr>
          </a:p>
        </p:txBody>
      </p:sp>
    </p:spTree>
    <p:extLst>
      <p:ext uri="{BB962C8B-B14F-4D97-AF65-F5344CB8AC3E}">
        <p14:creationId xmlns:p14="http://schemas.microsoft.com/office/powerpoint/2010/main" val="37884478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381000" y="-1"/>
            <a:ext cx="8382000" cy="390401"/>
          </a:xfrm>
          <a:prstGeom prst="rect">
            <a:avLst/>
          </a:prstGeom>
          <a:noFill/>
          <a:ln w="9525">
            <a:noFill/>
            <a:miter lim="800000"/>
            <a:headEnd/>
            <a:tailEnd/>
          </a:ln>
        </p:spPr>
        <p:txBody>
          <a:bodyPr anchor="ctr">
            <a:prstTxWarp prst="textNoShape">
              <a:avLst/>
            </a:prstTxWarp>
          </a:bodyPr>
          <a:lstStyle/>
          <a:p>
            <a:pPr algn="ctr">
              <a:lnSpc>
                <a:spcPct val="110000"/>
              </a:lnSpc>
            </a:pPr>
            <a:r>
              <a:rPr lang="en-GB" sz="2400" dirty="0">
                <a:solidFill>
                  <a:srgbClr val="010000"/>
                </a:solidFill>
                <a:latin typeface="Times" charset="0"/>
              </a:rPr>
              <a:t>Mechanism of </a:t>
            </a:r>
            <a:r>
              <a:rPr lang="en-GB" sz="2400" dirty="0" smtClean="0">
                <a:solidFill>
                  <a:srgbClr val="010000"/>
                </a:solidFill>
                <a:latin typeface="Times" charset="0"/>
              </a:rPr>
              <a:t>PSYCHE (1)</a:t>
            </a:r>
            <a:endParaRPr lang="en-US" sz="2400" dirty="0">
              <a:solidFill>
                <a:srgbClr val="010000"/>
              </a:solidFill>
              <a:latin typeface="Times" charset="0"/>
            </a:endParaRPr>
          </a:p>
        </p:txBody>
      </p:sp>
      <p:pic>
        <p:nvPicPr>
          <p:cNvPr id="20" name="Picture 10"/>
          <p:cNvPicPr>
            <a:picLocks noChangeArrowheads="1"/>
          </p:cNvPicPr>
          <p:nvPr/>
        </p:nvPicPr>
        <p:blipFill rotWithShape="1">
          <a:blip r:embed="rId2">
            <a:extLst>
              <a:ext uri="{28A0092B-C50C-407E-A947-70E740481C1C}">
                <a14:useLocalDpi xmlns:a14="http://schemas.microsoft.com/office/drawing/2010/main" val="0"/>
              </a:ext>
            </a:extLst>
          </a:blip>
          <a:srcRect r="68978" b="17836"/>
          <a:stretch/>
        </p:blipFill>
        <p:spPr bwMode="auto">
          <a:xfrm>
            <a:off x="1043602" y="978416"/>
            <a:ext cx="1376958"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3" name="Straight Connector 2"/>
          <p:cNvCxnSpPr/>
          <p:nvPr/>
        </p:nvCxnSpPr>
        <p:spPr bwMode="auto">
          <a:xfrm>
            <a:off x="3918237" y="3192362"/>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
        <p:nvSpPr>
          <p:cNvPr id="4" name="Rectangle 3"/>
          <p:cNvSpPr/>
          <p:nvPr/>
        </p:nvSpPr>
        <p:spPr bwMode="auto">
          <a:xfrm>
            <a:off x="4206269" y="2814320"/>
            <a:ext cx="72008" cy="378042"/>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1" name="Rectangle 20"/>
          <p:cNvSpPr/>
          <p:nvPr/>
        </p:nvSpPr>
        <p:spPr bwMode="auto">
          <a:xfrm>
            <a:off x="4358669" y="2814320"/>
            <a:ext cx="72008" cy="378042"/>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nvGrpSpPr>
          <p:cNvPr id="5" name="Group 4"/>
          <p:cNvGrpSpPr/>
          <p:nvPr/>
        </p:nvGrpSpPr>
        <p:grpSpPr>
          <a:xfrm flipH="1">
            <a:off x="5777592" y="2814320"/>
            <a:ext cx="224408" cy="378042"/>
            <a:chOff x="6291808" y="2708920"/>
            <a:chExt cx="224408" cy="504056"/>
          </a:xfrm>
        </p:grpSpPr>
        <p:sp>
          <p:nvSpPr>
            <p:cNvPr id="22" name="Rectangle 21"/>
            <p:cNvSpPr/>
            <p:nvPr/>
          </p:nvSpPr>
          <p:spPr bwMode="auto">
            <a:xfrm flipH="1">
              <a:off x="6291808" y="2708920"/>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3" name="Rectangle 22"/>
            <p:cNvSpPr/>
            <p:nvPr/>
          </p:nvSpPr>
          <p:spPr bwMode="auto">
            <a:xfrm flipH="1">
              <a:off x="6444208" y="2708920"/>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grpSp>
        <p:nvGrpSpPr>
          <p:cNvPr id="47" name="Group 46"/>
          <p:cNvGrpSpPr/>
          <p:nvPr/>
        </p:nvGrpSpPr>
        <p:grpSpPr>
          <a:xfrm>
            <a:off x="3744045" y="1518476"/>
            <a:ext cx="2736000" cy="162018"/>
            <a:chOff x="4181784" y="2132856"/>
            <a:chExt cx="2736000" cy="216024"/>
          </a:xfrm>
        </p:grpSpPr>
        <p:cxnSp>
          <p:nvCxnSpPr>
            <p:cNvPr id="25" name="Straight Connector 24"/>
            <p:cNvCxnSpPr/>
            <p:nvPr/>
          </p:nvCxnSpPr>
          <p:spPr bwMode="auto">
            <a:xfrm>
              <a:off x="4181784" y="2348880"/>
              <a:ext cx="2736000"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6" name="Straight Connector 25"/>
            <p:cNvCxnSpPr/>
            <p:nvPr/>
          </p:nvCxnSpPr>
          <p:spPr bwMode="auto">
            <a:xfrm>
              <a:off x="4355976" y="2143016"/>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8" name="Straight Connector 27"/>
            <p:cNvCxnSpPr/>
            <p:nvPr/>
          </p:nvCxnSpPr>
          <p:spPr bwMode="auto">
            <a:xfrm>
              <a:off x="4355976" y="2132856"/>
              <a:ext cx="0" cy="216024"/>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9" name="Straight Connector 28"/>
            <p:cNvCxnSpPr/>
            <p:nvPr/>
          </p:nvCxnSpPr>
          <p:spPr bwMode="auto">
            <a:xfrm>
              <a:off x="6732240" y="2132856"/>
              <a:ext cx="0" cy="216024"/>
            </a:xfrm>
            <a:prstGeom prst="line">
              <a:avLst/>
            </a:prstGeom>
            <a:solidFill>
              <a:schemeClr val="accent1"/>
            </a:solidFill>
            <a:ln w="28575" cap="flat" cmpd="sng" algn="ctr">
              <a:solidFill>
                <a:schemeClr val="bg2"/>
              </a:solidFill>
              <a:prstDash val="solid"/>
              <a:round/>
              <a:headEnd type="none" w="med" len="med"/>
              <a:tailEnd type="none" w="med" len="med"/>
            </a:ln>
            <a:effectLst/>
          </p:spPr>
        </p:cxnSp>
      </p:grpSp>
      <p:sp>
        <p:nvSpPr>
          <p:cNvPr id="30" name="TextBox 29"/>
          <p:cNvSpPr txBox="1"/>
          <p:nvPr/>
        </p:nvSpPr>
        <p:spPr>
          <a:xfrm>
            <a:off x="3131841" y="1086428"/>
            <a:ext cx="467007" cy="369332"/>
          </a:xfrm>
          <a:prstGeom prst="rect">
            <a:avLst/>
          </a:prstGeom>
          <a:noFill/>
        </p:spPr>
        <p:txBody>
          <a:bodyPr wrap="none" rtlCol="0">
            <a:spAutoFit/>
          </a:bodyPr>
          <a:lstStyle/>
          <a:p>
            <a:r>
              <a:rPr lang="en-US" dirty="0" smtClean="0">
                <a:solidFill>
                  <a:srgbClr val="000000"/>
                </a:solidFill>
              </a:rPr>
              <a:t>RF</a:t>
            </a:r>
            <a:endParaRPr lang="en-US" dirty="0">
              <a:solidFill>
                <a:srgbClr val="000000"/>
              </a:solidFill>
            </a:endParaRPr>
          </a:p>
        </p:txBody>
      </p:sp>
      <p:sp>
        <p:nvSpPr>
          <p:cNvPr id="31" name="TextBox 30"/>
          <p:cNvSpPr txBox="1"/>
          <p:nvPr/>
        </p:nvSpPr>
        <p:spPr>
          <a:xfrm>
            <a:off x="3147020" y="1410465"/>
            <a:ext cx="442436" cy="369332"/>
          </a:xfrm>
          <a:prstGeom prst="rect">
            <a:avLst/>
          </a:prstGeom>
          <a:noFill/>
        </p:spPr>
        <p:txBody>
          <a:bodyPr wrap="none" rtlCol="0">
            <a:spAutoFit/>
          </a:bodyPr>
          <a:lstStyle/>
          <a:p>
            <a:r>
              <a:rPr lang="en-US" dirty="0" err="1" smtClean="0">
                <a:solidFill>
                  <a:srgbClr val="000000"/>
                </a:solidFill>
              </a:rPr>
              <a:t>G</a:t>
            </a:r>
            <a:r>
              <a:rPr lang="en-US" sz="2400" baseline="-25000" dirty="0" err="1" smtClean="0">
                <a:solidFill>
                  <a:srgbClr val="000000"/>
                </a:solidFill>
              </a:rPr>
              <a:t>z</a:t>
            </a:r>
            <a:endParaRPr lang="en-US" sz="2400" baseline="-25000" dirty="0">
              <a:solidFill>
                <a:srgbClr val="000000"/>
              </a:solidFill>
            </a:endParaRPr>
          </a:p>
        </p:txBody>
      </p:sp>
      <p:cxnSp>
        <p:nvCxnSpPr>
          <p:cNvPr id="32" name="Straight Connector 31"/>
          <p:cNvCxnSpPr/>
          <p:nvPr/>
        </p:nvCxnSpPr>
        <p:spPr bwMode="auto">
          <a:xfrm>
            <a:off x="3918237" y="2679605"/>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grpSp>
        <p:nvGrpSpPr>
          <p:cNvPr id="49" name="Group 48"/>
          <p:cNvGrpSpPr/>
          <p:nvPr/>
        </p:nvGrpSpPr>
        <p:grpSpPr>
          <a:xfrm>
            <a:off x="4341901" y="2301563"/>
            <a:ext cx="224408" cy="378042"/>
            <a:chOff x="4644008" y="3104964"/>
            <a:chExt cx="224408" cy="504056"/>
          </a:xfrm>
        </p:grpSpPr>
        <p:sp>
          <p:nvSpPr>
            <p:cNvPr id="33" name="Rectangle 32"/>
            <p:cNvSpPr/>
            <p:nvPr/>
          </p:nvSpPr>
          <p:spPr bwMode="auto">
            <a:xfrm>
              <a:off x="4644008" y="3104964"/>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4" name="Rectangle 33"/>
            <p:cNvSpPr/>
            <p:nvPr/>
          </p:nvSpPr>
          <p:spPr bwMode="auto">
            <a:xfrm>
              <a:off x="4796408" y="3104964"/>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grpSp>
        <p:nvGrpSpPr>
          <p:cNvPr id="35" name="Group 34"/>
          <p:cNvGrpSpPr/>
          <p:nvPr/>
        </p:nvGrpSpPr>
        <p:grpSpPr>
          <a:xfrm flipH="1">
            <a:off x="5652120" y="2301563"/>
            <a:ext cx="224408" cy="378042"/>
            <a:chOff x="6291808" y="2708920"/>
            <a:chExt cx="224408" cy="504056"/>
          </a:xfrm>
        </p:grpSpPr>
        <p:sp>
          <p:nvSpPr>
            <p:cNvPr id="36" name="Rectangle 35"/>
            <p:cNvSpPr/>
            <p:nvPr/>
          </p:nvSpPr>
          <p:spPr bwMode="auto">
            <a:xfrm flipH="1">
              <a:off x="6291808" y="2708920"/>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7" name="Rectangle 36"/>
            <p:cNvSpPr/>
            <p:nvPr/>
          </p:nvSpPr>
          <p:spPr bwMode="auto">
            <a:xfrm flipH="1">
              <a:off x="6444208" y="2708920"/>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cxnSp>
        <p:nvCxnSpPr>
          <p:cNvPr id="38" name="Straight Connector 37"/>
          <p:cNvCxnSpPr/>
          <p:nvPr/>
        </p:nvCxnSpPr>
        <p:spPr bwMode="auto">
          <a:xfrm>
            <a:off x="3918237" y="2166248"/>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grpSp>
        <p:nvGrpSpPr>
          <p:cNvPr id="50" name="Group 49"/>
          <p:cNvGrpSpPr/>
          <p:nvPr/>
        </p:nvGrpSpPr>
        <p:grpSpPr>
          <a:xfrm>
            <a:off x="4485917" y="1788206"/>
            <a:ext cx="224408" cy="378042"/>
            <a:chOff x="4644008" y="3789040"/>
            <a:chExt cx="224408" cy="504056"/>
          </a:xfrm>
        </p:grpSpPr>
        <p:sp>
          <p:nvSpPr>
            <p:cNvPr id="39" name="Rectangle 38"/>
            <p:cNvSpPr/>
            <p:nvPr/>
          </p:nvSpPr>
          <p:spPr bwMode="auto">
            <a:xfrm>
              <a:off x="4644008" y="3789040"/>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40" name="Rectangle 39"/>
            <p:cNvSpPr/>
            <p:nvPr/>
          </p:nvSpPr>
          <p:spPr bwMode="auto">
            <a:xfrm>
              <a:off x="4796408" y="3789040"/>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grpSp>
        <p:nvGrpSpPr>
          <p:cNvPr id="41" name="Group 40"/>
          <p:cNvGrpSpPr/>
          <p:nvPr/>
        </p:nvGrpSpPr>
        <p:grpSpPr>
          <a:xfrm flipH="1">
            <a:off x="5508104" y="1788206"/>
            <a:ext cx="224408" cy="378042"/>
            <a:chOff x="6291808" y="2708920"/>
            <a:chExt cx="224408" cy="504056"/>
          </a:xfrm>
        </p:grpSpPr>
        <p:sp>
          <p:nvSpPr>
            <p:cNvPr id="42" name="Rectangle 41"/>
            <p:cNvSpPr/>
            <p:nvPr/>
          </p:nvSpPr>
          <p:spPr bwMode="auto">
            <a:xfrm flipH="1">
              <a:off x="6291808" y="2708920"/>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43" name="Rectangle 42"/>
            <p:cNvSpPr/>
            <p:nvPr/>
          </p:nvSpPr>
          <p:spPr bwMode="auto">
            <a:xfrm flipH="1">
              <a:off x="6444208" y="2708920"/>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sp>
        <p:nvSpPr>
          <p:cNvPr id="53" name="Rectangle 4"/>
          <p:cNvSpPr>
            <a:spLocks noChangeArrowheads="1"/>
          </p:cNvSpPr>
          <p:nvPr/>
        </p:nvSpPr>
        <p:spPr bwMode="auto">
          <a:xfrm>
            <a:off x="247650" y="4037228"/>
            <a:ext cx="8648700" cy="879258"/>
          </a:xfrm>
          <a:prstGeom prst="rect">
            <a:avLst/>
          </a:prstGeom>
          <a:noFill/>
          <a:ln w="9525">
            <a:noFill/>
            <a:miter lim="800000"/>
            <a:headEnd/>
            <a:tailEnd/>
          </a:ln>
        </p:spPr>
        <p:txBody>
          <a:bodyPr anchor="ctr">
            <a:prstTxWarp prst="textNoShape">
              <a:avLst/>
            </a:prstTxWarp>
          </a:bodyPr>
          <a:lstStyle/>
          <a:p>
            <a:pPr algn="l"/>
            <a:r>
              <a:rPr lang="en-GB" sz="1600" dirty="0" smtClean="0">
                <a:solidFill>
                  <a:srgbClr val="660066"/>
                </a:solidFill>
              </a:rPr>
              <a:t>Consider two coupled spins </a:t>
            </a:r>
            <a:r>
              <a:rPr lang="en-GB" sz="1600" b="1" dirty="0" smtClean="0">
                <a:solidFill>
                  <a:srgbClr val="0000FF"/>
                </a:solidFill>
              </a:rPr>
              <a:t>A</a:t>
            </a:r>
            <a:r>
              <a:rPr lang="en-GB" sz="1600" dirty="0" smtClean="0">
                <a:solidFill>
                  <a:srgbClr val="0000FF"/>
                </a:solidFill>
              </a:rPr>
              <a:t> a</a:t>
            </a:r>
            <a:r>
              <a:rPr lang="en-GB" sz="1600" dirty="0" smtClean="0">
                <a:solidFill>
                  <a:srgbClr val="660066"/>
                </a:solidFill>
              </a:rPr>
              <a:t>nd </a:t>
            </a:r>
            <a:r>
              <a:rPr lang="en-GB" sz="1600" b="1" dirty="0" smtClean="0">
                <a:solidFill>
                  <a:srgbClr val="FF0000"/>
                </a:solidFill>
              </a:rPr>
              <a:t>X</a:t>
            </a:r>
            <a:r>
              <a:rPr lang="en-GB" sz="1600" dirty="0" smtClean="0">
                <a:solidFill>
                  <a:srgbClr val="660066"/>
                </a:solidFill>
              </a:rPr>
              <a:t>. In the presence of a field gradient, the times at which </a:t>
            </a:r>
            <a:r>
              <a:rPr lang="en-GB" sz="1600" b="1" dirty="0">
                <a:solidFill>
                  <a:srgbClr val="0000FF"/>
                </a:solidFill>
              </a:rPr>
              <a:t>A</a:t>
            </a:r>
            <a:r>
              <a:rPr lang="en-GB" sz="1600" dirty="0" smtClean="0">
                <a:solidFill>
                  <a:srgbClr val="660066"/>
                </a:solidFill>
              </a:rPr>
              <a:t> and</a:t>
            </a:r>
            <a:r>
              <a:rPr lang="en-GB" sz="1600" dirty="0" smtClean="0">
                <a:solidFill>
                  <a:srgbClr val="FF0000"/>
                </a:solidFill>
              </a:rPr>
              <a:t> </a:t>
            </a:r>
            <a:r>
              <a:rPr lang="en-GB" sz="1600" b="1" dirty="0">
                <a:solidFill>
                  <a:srgbClr val="FF0000"/>
                </a:solidFill>
              </a:rPr>
              <a:t>X</a:t>
            </a:r>
            <a:r>
              <a:rPr lang="en-GB" sz="1600" dirty="0" smtClean="0">
                <a:solidFill>
                  <a:srgbClr val="660066"/>
                </a:solidFill>
              </a:rPr>
              <a:t> are at resonance during the chirp pulses will vary with position, so we can treat each slice as experiencing a series of four small flip angle pulses </a:t>
            </a:r>
            <a:r>
              <a:rPr lang="el-GR" sz="1600" i="1" dirty="0" smtClean="0">
                <a:solidFill>
                  <a:srgbClr val="660066"/>
                </a:solidFill>
              </a:rPr>
              <a:t>β</a:t>
            </a:r>
            <a:r>
              <a:rPr lang="en-GB" sz="1600" dirty="0" smtClean="0">
                <a:solidFill>
                  <a:srgbClr val="660066"/>
                </a:solidFill>
              </a:rPr>
              <a:t>.</a:t>
            </a:r>
            <a:endParaRPr lang="en-US" sz="1600" dirty="0">
              <a:solidFill>
                <a:srgbClr val="660066"/>
              </a:solidFill>
            </a:endParaRPr>
          </a:p>
        </p:txBody>
      </p:sp>
      <p:cxnSp>
        <p:nvCxnSpPr>
          <p:cNvPr id="55" name="Straight Arrow Connector 54"/>
          <p:cNvCxnSpPr/>
          <p:nvPr/>
        </p:nvCxnSpPr>
        <p:spPr bwMode="auto">
          <a:xfrm>
            <a:off x="3762972" y="3300374"/>
            <a:ext cx="2664296"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sp>
        <p:nvSpPr>
          <p:cNvPr id="56" name="TextBox 55"/>
          <p:cNvSpPr txBox="1"/>
          <p:nvPr/>
        </p:nvSpPr>
        <p:spPr>
          <a:xfrm>
            <a:off x="5752277" y="3224171"/>
            <a:ext cx="595035" cy="369332"/>
          </a:xfrm>
          <a:prstGeom prst="rect">
            <a:avLst/>
          </a:prstGeom>
          <a:noFill/>
        </p:spPr>
        <p:txBody>
          <a:bodyPr wrap="none" rtlCol="0">
            <a:spAutoFit/>
          </a:bodyPr>
          <a:lstStyle/>
          <a:p>
            <a:r>
              <a:rPr lang="en-US" dirty="0" smtClean="0">
                <a:solidFill>
                  <a:srgbClr val="000000"/>
                </a:solidFill>
              </a:rPr>
              <a:t>time</a:t>
            </a:r>
            <a:endParaRPr lang="en-US" dirty="0">
              <a:solidFill>
                <a:srgbClr val="000000"/>
              </a:solidFill>
            </a:endParaRPr>
          </a:p>
        </p:txBody>
      </p:sp>
      <p:pic>
        <p:nvPicPr>
          <p:cNvPr id="58" name="Picture 57" descr="Single sweep chirp pai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924110"/>
            <a:ext cx="2755900" cy="523875"/>
          </a:xfrm>
          <a:prstGeom prst="rect">
            <a:avLst/>
          </a:prstGeom>
        </p:spPr>
      </p:pic>
      <p:cxnSp>
        <p:nvCxnSpPr>
          <p:cNvPr id="59" name="Straight Connector 58"/>
          <p:cNvCxnSpPr/>
          <p:nvPr/>
        </p:nvCxnSpPr>
        <p:spPr bwMode="auto">
          <a:xfrm>
            <a:off x="3744045" y="1402844"/>
            <a:ext cx="2736000"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11" name="Straight Connector 10"/>
          <p:cNvCxnSpPr/>
          <p:nvPr/>
        </p:nvCxnSpPr>
        <p:spPr bwMode="auto">
          <a:xfrm flipH="1">
            <a:off x="2267744" y="2166248"/>
            <a:ext cx="1512168" cy="0"/>
          </a:xfrm>
          <a:prstGeom prst="line">
            <a:avLst/>
          </a:prstGeom>
          <a:solidFill>
            <a:schemeClr val="accent1"/>
          </a:solidFill>
          <a:ln w="19050" cap="flat" cmpd="sng" algn="ctr">
            <a:solidFill>
              <a:schemeClr val="bg2"/>
            </a:solidFill>
            <a:prstDash val="sysDash"/>
            <a:round/>
            <a:headEnd type="none" w="med" len="med"/>
            <a:tailEnd type="none" w="med" len="med"/>
          </a:ln>
          <a:effectLst/>
        </p:spPr>
      </p:cxnSp>
      <p:cxnSp>
        <p:nvCxnSpPr>
          <p:cNvPr id="44" name="Straight Connector 43"/>
          <p:cNvCxnSpPr/>
          <p:nvPr/>
        </p:nvCxnSpPr>
        <p:spPr bwMode="auto">
          <a:xfrm flipH="1">
            <a:off x="2267744" y="2675162"/>
            <a:ext cx="1512168" cy="0"/>
          </a:xfrm>
          <a:prstGeom prst="line">
            <a:avLst/>
          </a:prstGeom>
          <a:solidFill>
            <a:schemeClr val="accent1"/>
          </a:solidFill>
          <a:ln w="19050" cap="flat" cmpd="sng" algn="ctr">
            <a:solidFill>
              <a:schemeClr val="bg2"/>
            </a:solidFill>
            <a:prstDash val="sysDash"/>
            <a:round/>
            <a:headEnd type="none" w="med" len="med"/>
            <a:tailEnd type="none" w="med" len="med"/>
          </a:ln>
          <a:effectLst/>
        </p:spPr>
      </p:cxnSp>
      <p:cxnSp>
        <p:nvCxnSpPr>
          <p:cNvPr id="45" name="Straight Connector 44"/>
          <p:cNvCxnSpPr/>
          <p:nvPr/>
        </p:nvCxnSpPr>
        <p:spPr bwMode="auto">
          <a:xfrm flipH="1">
            <a:off x="2267744" y="3184742"/>
            <a:ext cx="1512168" cy="0"/>
          </a:xfrm>
          <a:prstGeom prst="line">
            <a:avLst/>
          </a:prstGeom>
          <a:solidFill>
            <a:schemeClr val="accent1"/>
          </a:solidFill>
          <a:ln w="19050" cap="flat" cmpd="sng" algn="ctr">
            <a:solidFill>
              <a:schemeClr val="bg2"/>
            </a:solidFill>
            <a:prstDash val="sysDash"/>
            <a:round/>
            <a:headEnd type="none" w="med" len="med"/>
            <a:tailEnd type="none" w="med" len="med"/>
          </a:ln>
          <a:effectLst/>
        </p:spPr>
      </p:cxnSp>
      <p:cxnSp>
        <p:nvCxnSpPr>
          <p:cNvPr id="46" name="Straight Arrow Connector 45"/>
          <p:cNvCxnSpPr/>
          <p:nvPr/>
        </p:nvCxnSpPr>
        <p:spPr bwMode="auto">
          <a:xfrm flipH="1">
            <a:off x="5078234" y="3630575"/>
            <a:ext cx="1308555"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cxnSp>
        <p:nvCxnSpPr>
          <p:cNvPr id="48" name="Straight Arrow Connector 47"/>
          <p:cNvCxnSpPr/>
          <p:nvPr/>
        </p:nvCxnSpPr>
        <p:spPr bwMode="auto">
          <a:xfrm>
            <a:off x="3762972" y="3630575"/>
            <a:ext cx="1308555"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sp>
        <p:nvSpPr>
          <p:cNvPr id="51" name="TextBox 50"/>
          <p:cNvSpPr txBox="1"/>
          <p:nvPr/>
        </p:nvSpPr>
        <p:spPr>
          <a:xfrm>
            <a:off x="3853499" y="3585279"/>
            <a:ext cx="1120820" cy="369332"/>
          </a:xfrm>
          <a:prstGeom prst="rect">
            <a:avLst/>
          </a:prstGeom>
          <a:noFill/>
        </p:spPr>
        <p:txBody>
          <a:bodyPr wrap="none" rtlCol="0">
            <a:spAutoFit/>
          </a:bodyPr>
          <a:lstStyle/>
          <a:p>
            <a:r>
              <a:rPr lang="en-US" dirty="0" smtClean="0">
                <a:solidFill>
                  <a:srgbClr val="000000"/>
                </a:solidFill>
              </a:rPr>
              <a:t>frequency</a:t>
            </a:r>
            <a:endParaRPr lang="en-US" dirty="0">
              <a:solidFill>
                <a:srgbClr val="000000"/>
              </a:solidFill>
            </a:endParaRPr>
          </a:p>
        </p:txBody>
      </p:sp>
    </p:spTree>
    <p:extLst>
      <p:ext uri="{BB962C8B-B14F-4D97-AF65-F5344CB8AC3E}">
        <p14:creationId xmlns:p14="http://schemas.microsoft.com/office/powerpoint/2010/main" val="22865743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0"/>
          <p:cNvPicPr>
            <a:picLocks noChangeArrowheads="1"/>
          </p:cNvPicPr>
          <p:nvPr/>
        </p:nvPicPr>
        <p:blipFill rotWithShape="1">
          <a:blip r:embed="rId2">
            <a:extLst>
              <a:ext uri="{28A0092B-C50C-407E-A947-70E740481C1C}">
                <a14:useLocalDpi xmlns:a14="http://schemas.microsoft.com/office/drawing/2010/main" val="0"/>
              </a:ext>
            </a:extLst>
          </a:blip>
          <a:srcRect r="68978" b="17836"/>
          <a:stretch/>
        </p:blipFill>
        <p:spPr bwMode="auto">
          <a:xfrm>
            <a:off x="1043608" y="978416"/>
            <a:ext cx="1376958"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47" name="Group 46"/>
          <p:cNvGrpSpPr/>
          <p:nvPr/>
        </p:nvGrpSpPr>
        <p:grpSpPr>
          <a:xfrm>
            <a:off x="3744045" y="1518476"/>
            <a:ext cx="2736000" cy="162018"/>
            <a:chOff x="4181784" y="2132856"/>
            <a:chExt cx="2736000" cy="216024"/>
          </a:xfrm>
        </p:grpSpPr>
        <p:cxnSp>
          <p:nvCxnSpPr>
            <p:cNvPr id="25" name="Straight Connector 24"/>
            <p:cNvCxnSpPr/>
            <p:nvPr/>
          </p:nvCxnSpPr>
          <p:spPr bwMode="auto">
            <a:xfrm>
              <a:off x="4181784" y="2348880"/>
              <a:ext cx="2736000"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6" name="Straight Connector 25"/>
            <p:cNvCxnSpPr/>
            <p:nvPr/>
          </p:nvCxnSpPr>
          <p:spPr bwMode="auto">
            <a:xfrm>
              <a:off x="4355976" y="2143016"/>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8" name="Straight Connector 27"/>
            <p:cNvCxnSpPr/>
            <p:nvPr/>
          </p:nvCxnSpPr>
          <p:spPr bwMode="auto">
            <a:xfrm>
              <a:off x="4355976" y="2132856"/>
              <a:ext cx="0" cy="216024"/>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9" name="Straight Connector 28"/>
            <p:cNvCxnSpPr/>
            <p:nvPr/>
          </p:nvCxnSpPr>
          <p:spPr bwMode="auto">
            <a:xfrm>
              <a:off x="6732240" y="2132856"/>
              <a:ext cx="0" cy="216024"/>
            </a:xfrm>
            <a:prstGeom prst="line">
              <a:avLst/>
            </a:prstGeom>
            <a:solidFill>
              <a:schemeClr val="accent1"/>
            </a:solidFill>
            <a:ln w="28575" cap="flat" cmpd="sng" algn="ctr">
              <a:solidFill>
                <a:schemeClr val="bg2"/>
              </a:solidFill>
              <a:prstDash val="solid"/>
              <a:round/>
              <a:headEnd type="none" w="med" len="med"/>
              <a:tailEnd type="none" w="med" len="med"/>
            </a:ln>
            <a:effectLst/>
          </p:spPr>
        </p:cxnSp>
      </p:grpSp>
      <p:sp>
        <p:nvSpPr>
          <p:cNvPr id="30" name="TextBox 29"/>
          <p:cNvSpPr txBox="1"/>
          <p:nvPr/>
        </p:nvSpPr>
        <p:spPr>
          <a:xfrm>
            <a:off x="3131841" y="1086428"/>
            <a:ext cx="467007" cy="369332"/>
          </a:xfrm>
          <a:prstGeom prst="rect">
            <a:avLst/>
          </a:prstGeom>
          <a:noFill/>
        </p:spPr>
        <p:txBody>
          <a:bodyPr wrap="none" rtlCol="0">
            <a:spAutoFit/>
          </a:bodyPr>
          <a:lstStyle/>
          <a:p>
            <a:r>
              <a:rPr lang="en-US" dirty="0" smtClean="0">
                <a:solidFill>
                  <a:schemeClr val="bg2"/>
                </a:solidFill>
              </a:rPr>
              <a:t>RF</a:t>
            </a:r>
            <a:endParaRPr lang="en-US" dirty="0">
              <a:solidFill>
                <a:schemeClr val="bg2"/>
              </a:solidFill>
            </a:endParaRPr>
          </a:p>
        </p:txBody>
      </p:sp>
      <p:sp>
        <p:nvSpPr>
          <p:cNvPr id="31" name="TextBox 30"/>
          <p:cNvSpPr txBox="1"/>
          <p:nvPr/>
        </p:nvSpPr>
        <p:spPr>
          <a:xfrm>
            <a:off x="3147020" y="1410465"/>
            <a:ext cx="442436" cy="369332"/>
          </a:xfrm>
          <a:prstGeom prst="rect">
            <a:avLst/>
          </a:prstGeom>
          <a:noFill/>
        </p:spPr>
        <p:txBody>
          <a:bodyPr wrap="none" rtlCol="0">
            <a:spAutoFit/>
          </a:bodyPr>
          <a:lstStyle/>
          <a:p>
            <a:r>
              <a:rPr lang="en-US" dirty="0" err="1" smtClean="0">
                <a:solidFill>
                  <a:schemeClr val="bg2"/>
                </a:solidFill>
              </a:rPr>
              <a:t>G</a:t>
            </a:r>
            <a:r>
              <a:rPr lang="en-US" sz="2400" baseline="-25000" dirty="0" err="1" smtClean="0">
                <a:solidFill>
                  <a:schemeClr val="bg2"/>
                </a:solidFill>
              </a:rPr>
              <a:t>z</a:t>
            </a:r>
            <a:endParaRPr lang="en-US" sz="2400" baseline="-25000" dirty="0">
              <a:solidFill>
                <a:schemeClr val="bg2"/>
              </a:solidFill>
            </a:endParaRPr>
          </a:p>
        </p:txBody>
      </p:sp>
      <p:cxnSp>
        <p:nvCxnSpPr>
          <p:cNvPr id="32" name="Straight Connector 31"/>
          <p:cNvCxnSpPr/>
          <p:nvPr/>
        </p:nvCxnSpPr>
        <p:spPr bwMode="auto">
          <a:xfrm>
            <a:off x="3918237" y="2679605"/>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grpSp>
        <p:nvGrpSpPr>
          <p:cNvPr id="49" name="Group 48"/>
          <p:cNvGrpSpPr/>
          <p:nvPr/>
        </p:nvGrpSpPr>
        <p:grpSpPr>
          <a:xfrm>
            <a:off x="4341901" y="2301563"/>
            <a:ext cx="224408" cy="378042"/>
            <a:chOff x="4644008" y="3104964"/>
            <a:chExt cx="224408" cy="504056"/>
          </a:xfrm>
        </p:grpSpPr>
        <p:sp>
          <p:nvSpPr>
            <p:cNvPr id="33" name="Rectangle 32"/>
            <p:cNvSpPr/>
            <p:nvPr/>
          </p:nvSpPr>
          <p:spPr bwMode="auto">
            <a:xfrm>
              <a:off x="4644008" y="3104964"/>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4" name="Rectangle 33"/>
            <p:cNvSpPr/>
            <p:nvPr/>
          </p:nvSpPr>
          <p:spPr bwMode="auto">
            <a:xfrm>
              <a:off x="4796408" y="3104964"/>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grpSp>
        <p:nvGrpSpPr>
          <p:cNvPr id="35" name="Group 34"/>
          <p:cNvGrpSpPr/>
          <p:nvPr/>
        </p:nvGrpSpPr>
        <p:grpSpPr>
          <a:xfrm flipH="1">
            <a:off x="5652120" y="2301563"/>
            <a:ext cx="224408" cy="378042"/>
            <a:chOff x="6291808" y="2708920"/>
            <a:chExt cx="224408" cy="504056"/>
          </a:xfrm>
        </p:grpSpPr>
        <p:sp>
          <p:nvSpPr>
            <p:cNvPr id="36" name="Rectangle 35"/>
            <p:cNvSpPr/>
            <p:nvPr/>
          </p:nvSpPr>
          <p:spPr bwMode="auto">
            <a:xfrm flipH="1">
              <a:off x="6291808" y="2708920"/>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7" name="Rectangle 36"/>
            <p:cNvSpPr/>
            <p:nvPr/>
          </p:nvSpPr>
          <p:spPr bwMode="auto">
            <a:xfrm flipH="1">
              <a:off x="6444208" y="2708920"/>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cxnSp>
        <p:nvCxnSpPr>
          <p:cNvPr id="12" name="Straight Connector 11"/>
          <p:cNvCxnSpPr/>
          <p:nvPr/>
        </p:nvCxnSpPr>
        <p:spPr bwMode="auto">
          <a:xfrm flipV="1">
            <a:off x="4386456" y="1533416"/>
            <a:ext cx="0" cy="693312"/>
          </a:xfrm>
          <a:prstGeom prst="line">
            <a:avLst/>
          </a:prstGeom>
          <a:solidFill>
            <a:schemeClr val="accent1"/>
          </a:solidFill>
          <a:ln w="28575" cap="flat" cmpd="sng" algn="ctr">
            <a:solidFill>
              <a:srgbClr val="0000FF"/>
            </a:solidFill>
            <a:prstDash val="dash"/>
            <a:round/>
            <a:headEnd type="none" w="med" len="med"/>
            <a:tailEnd type="none" w="med" len="med"/>
          </a:ln>
          <a:effectLst/>
        </p:spPr>
      </p:cxnSp>
      <p:sp>
        <p:nvSpPr>
          <p:cNvPr id="16" name="Rectangle 15"/>
          <p:cNvSpPr/>
          <p:nvPr/>
        </p:nvSpPr>
        <p:spPr bwMode="auto">
          <a:xfrm>
            <a:off x="3923928" y="1522938"/>
            <a:ext cx="451222" cy="151340"/>
          </a:xfrm>
          <a:prstGeom prst="rect">
            <a:avLst/>
          </a:prstGeom>
          <a:pattFill prst="wdUpDiag">
            <a:fgClr>
              <a:srgbClr val="0000FF"/>
            </a:fgClr>
            <a:bgClr>
              <a:prstClr val="white"/>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53" name="Rectangle 52"/>
          <p:cNvSpPr/>
          <p:nvPr/>
        </p:nvSpPr>
        <p:spPr bwMode="auto">
          <a:xfrm>
            <a:off x="5842620" y="1522938"/>
            <a:ext cx="451222" cy="151340"/>
          </a:xfrm>
          <a:prstGeom prst="rect">
            <a:avLst/>
          </a:prstGeom>
          <a:pattFill prst="wdUpDiag">
            <a:fgClr>
              <a:srgbClr val="0000FF"/>
            </a:fgClr>
            <a:bgClr>
              <a:prstClr val="white"/>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cxnSp>
        <p:nvCxnSpPr>
          <p:cNvPr id="46" name="Straight Connector 45"/>
          <p:cNvCxnSpPr/>
          <p:nvPr/>
        </p:nvCxnSpPr>
        <p:spPr bwMode="auto">
          <a:xfrm flipV="1">
            <a:off x="5853515" y="1533416"/>
            <a:ext cx="0" cy="693312"/>
          </a:xfrm>
          <a:prstGeom prst="line">
            <a:avLst/>
          </a:prstGeom>
          <a:solidFill>
            <a:schemeClr val="accent1"/>
          </a:solidFill>
          <a:ln w="28575" cap="flat" cmpd="sng" algn="ctr">
            <a:solidFill>
              <a:srgbClr val="0000FF"/>
            </a:solidFill>
            <a:prstDash val="dash"/>
            <a:round/>
            <a:headEnd type="none" w="med" len="med"/>
            <a:tailEnd type="none" w="med" len="med"/>
          </a:ln>
          <a:effectLst/>
        </p:spPr>
      </p:cxnSp>
      <p:sp>
        <p:nvSpPr>
          <p:cNvPr id="17" name="TextBox 16"/>
          <p:cNvSpPr txBox="1"/>
          <p:nvPr/>
        </p:nvSpPr>
        <p:spPr>
          <a:xfrm>
            <a:off x="4860032" y="2271958"/>
            <a:ext cx="480984" cy="369332"/>
          </a:xfrm>
          <a:prstGeom prst="rect">
            <a:avLst/>
          </a:prstGeom>
          <a:noFill/>
        </p:spPr>
        <p:txBody>
          <a:bodyPr wrap="none" rtlCol="0">
            <a:spAutoFit/>
          </a:bodyPr>
          <a:lstStyle/>
          <a:p>
            <a:r>
              <a:rPr lang="en-US" dirty="0" err="1" smtClean="0">
                <a:solidFill>
                  <a:srgbClr val="010000"/>
                </a:solidFill>
              </a:rPr>
              <a:t>M</a:t>
            </a:r>
            <a:r>
              <a:rPr lang="en-US" sz="2400" baseline="-25000" dirty="0" err="1" smtClean="0">
                <a:solidFill>
                  <a:srgbClr val="010000"/>
                </a:solidFill>
              </a:rPr>
              <a:t>z</a:t>
            </a:r>
            <a:endParaRPr lang="en-US" sz="2400" baseline="-25000" dirty="0">
              <a:solidFill>
                <a:srgbClr val="010000"/>
              </a:solidFill>
            </a:endParaRPr>
          </a:p>
        </p:txBody>
      </p:sp>
      <p:cxnSp>
        <p:nvCxnSpPr>
          <p:cNvPr id="54" name="Straight Arrow Connector 53"/>
          <p:cNvCxnSpPr/>
          <p:nvPr/>
        </p:nvCxnSpPr>
        <p:spPr bwMode="auto">
          <a:xfrm>
            <a:off x="3779912" y="3300374"/>
            <a:ext cx="2664296"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sp>
        <p:nvSpPr>
          <p:cNvPr id="56" name="Rectangle 4"/>
          <p:cNvSpPr>
            <a:spLocks noChangeArrowheads="1"/>
          </p:cNvSpPr>
          <p:nvPr/>
        </p:nvSpPr>
        <p:spPr bwMode="auto">
          <a:xfrm>
            <a:off x="6645786" y="1788206"/>
            <a:ext cx="2390710" cy="1674186"/>
          </a:xfrm>
          <a:prstGeom prst="rect">
            <a:avLst/>
          </a:prstGeom>
          <a:noFill/>
          <a:ln w="9525">
            <a:noFill/>
            <a:miter lim="800000"/>
            <a:headEnd/>
            <a:tailEnd/>
          </a:ln>
        </p:spPr>
        <p:txBody>
          <a:bodyPr anchor="ctr">
            <a:prstTxWarp prst="textNoShape">
              <a:avLst/>
            </a:prstTxWarp>
          </a:bodyPr>
          <a:lstStyle/>
          <a:p>
            <a:pPr algn="l"/>
            <a:r>
              <a:rPr lang="en-GB" sz="1600" dirty="0" smtClean="0">
                <a:solidFill>
                  <a:srgbClr val="660066"/>
                </a:solidFill>
              </a:rPr>
              <a:t>“Diagonal peak” responses are refocused, and survive</a:t>
            </a:r>
            <a:endParaRPr lang="en-US" sz="1600" dirty="0">
              <a:solidFill>
                <a:srgbClr val="660066"/>
              </a:solidFill>
            </a:endParaRPr>
          </a:p>
        </p:txBody>
      </p:sp>
      <p:pic>
        <p:nvPicPr>
          <p:cNvPr id="57" name="Picture 56" descr="Single sweep chirp pai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924110"/>
            <a:ext cx="2755900" cy="523875"/>
          </a:xfrm>
          <a:prstGeom prst="rect">
            <a:avLst/>
          </a:prstGeom>
        </p:spPr>
      </p:pic>
      <p:cxnSp>
        <p:nvCxnSpPr>
          <p:cNvPr id="58" name="Straight Connector 57"/>
          <p:cNvCxnSpPr/>
          <p:nvPr/>
        </p:nvCxnSpPr>
        <p:spPr bwMode="auto">
          <a:xfrm>
            <a:off x="3744045" y="1402844"/>
            <a:ext cx="2736000"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
        <p:nvSpPr>
          <p:cNvPr id="38" name="Rectangle 2"/>
          <p:cNvSpPr>
            <a:spLocks noChangeArrowheads="1"/>
          </p:cNvSpPr>
          <p:nvPr/>
        </p:nvSpPr>
        <p:spPr bwMode="auto">
          <a:xfrm>
            <a:off x="381000" y="8462"/>
            <a:ext cx="8382000" cy="322670"/>
          </a:xfrm>
          <a:prstGeom prst="rect">
            <a:avLst/>
          </a:prstGeom>
          <a:noFill/>
          <a:ln w="9525">
            <a:noFill/>
            <a:miter lim="800000"/>
            <a:headEnd/>
            <a:tailEnd/>
          </a:ln>
        </p:spPr>
        <p:txBody>
          <a:bodyPr anchor="ctr">
            <a:prstTxWarp prst="textNoShape">
              <a:avLst/>
            </a:prstTxWarp>
          </a:bodyPr>
          <a:lstStyle/>
          <a:p>
            <a:pPr algn="ctr">
              <a:lnSpc>
                <a:spcPct val="110000"/>
              </a:lnSpc>
            </a:pPr>
            <a:r>
              <a:rPr lang="en-GB" sz="2400" dirty="0">
                <a:solidFill>
                  <a:srgbClr val="010000"/>
                </a:solidFill>
                <a:latin typeface="Times" charset="0"/>
              </a:rPr>
              <a:t>Mechanism of </a:t>
            </a:r>
            <a:r>
              <a:rPr lang="en-GB" sz="2400" dirty="0" smtClean="0">
                <a:solidFill>
                  <a:srgbClr val="010000"/>
                </a:solidFill>
                <a:latin typeface="Times" charset="0"/>
              </a:rPr>
              <a:t>PSYCHE (2)</a:t>
            </a:r>
            <a:endParaRPr lang="en-US" sz="2400" dirty="0">
              <a:solidFill>
                <a:srgbClr val="010000"/>
              </a:solidFill>
              <a:latin typeface="Times" charset="0"/>
            </a:endParaRPr>
          </a:p>
        </p:txBody>
      </p:sp>
      <p:grpSp>
        <p:nvGrpSpPr>
          <p:cNvPr id="3" name="Group 2"/>
          <p:cNvGrpSpPr/>
          <p:nvPr/>
        </p:nvGrpSpPr>
        <p:grpSpPr>
          <a:xfrm>
            <a:off x="3779906" y="3232638"/>
            <a:ext cx="2623817" cy="713506"/>
            <a:chOff x="3762972" y="3232638"/>
            <a:chExt cx="2623817" cy="713506"/>
          </a:xfrm>
        </p:grpSpPr>
        <p:sp>
          <p:nvSpPr>
            <p:cNvPr id="55" name="TextBox 54"/>
            <p:cNvSpPr txBox="1"/>
            <p:nvPr/>
          </p:nvSpPr>
          <p:spPr>
            <a:xfrm>
              <a:off x="5752277" y="3232638"/>
              <a:ext cx="595035" cy="369332"/>
            </a:xfrm>
            <a:prstGeom prst="rect">
              <a:avLst/>
            </a:prstGeom>
            <a:noFill/>
          </p:spPr>
          <p:txBody>
            <a:bodyPr wrap="none" rtlCol="0">
              <a:spAutoFit/>
            </a:bodyPr>
            <a:lstStyle/>
            <a:p>
              <a:r>
                <a:rPr lang="en-US" dirty="0" smtClean="0">
                  <a:solidFill>
                    <a:schemeClr val="bg2"/>
                  </a:solidFill>
                </a:rPr>
                <a:t>time</a:t>
              </a:r>
              <a:endParaRPr lang="en-US" dirty="0">
                <a:solidFill>
                  <a:schemeClr val="bg2"/>
                </a:solidFill>
              </a:endParaRPr>
            </a:p>
          </p:txBody>
        </p:sp>
        <p:cxnSp>
          <p:nvCxnSpPr>
            <p:cNvPr id="39" name="Straight Arrow Connector 38"/>
            <p:cNvCxnSpPr/>
            <p:nvPr/>
          </p:nvCxnSpPr>
          <p:spPr bwMode="auto">
            <a:xfrm flipH="1">
              <a:off x="5078234" y="3630575"/>
              <a:ext cx="1308555"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cxnSp>
          <p:nvCxnSpPr>
            <p:cNvPr id="40" name="Straight Arrow Connector 39"/>
            <p:cNvCxnSpPr/>
            <p:nvPr/>
          </p:nvCxnSpPr>
          <p:spPr bwMode="auto">
            <a:xfrm>
              <a:off x="3762972" y="3630575"/>
              <a:ext cx="1308555"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sp>
          <p:nvSpPr>
            <p:cNvPr id="41" name="TextBox 40"/>
            <p:cNvSpPr txBox="1"/>
            <p:nvPr/>
          </p:nvSpPr>
          <p:spPr>
            <a:xfrm>
              <a:off x="3853499" y="3576812"/>
              <a:ext cx="1120820" cy="369332"/>
            </a:xfrm>
            <a:prstGeom prst="rect">
              <a:avLst/>
            </a:prstGeom>
            <a:noFill/>
          </p:spPr>
          <p:txBody>
            <a:bodyPr wrap="none" rtlCol="0">
              <a:spAutoFit/>
            </a:bodyPr>
            <a:lstStyle/>
            <a:p>
              <a:r>
                <a:rPr lang="en-US" dirty="0" smtClean="0">
                  <a:solidFill>
                    <a:srgbClr val="000000"/>
                  </a:solidFill>
                </a:rPr>
                <a:t>frequency</a:t>
              </a:r>
              <a:endParaRPr lang="en-US" dirty="0">
                <a:solidFill>
                  <a:srgbClr val="000000"/>
                </a:solidFill>
              </a:endParaRPr>
            </a:p>
          </p:txBody>
        </p:sp>
      </p:grpSp>
    </p:spTree>
    <p:extLst>
      <p:ext uri="{BB962C8B-B14F-4D97-AF65-F5344CB8AC3E}">
        <p14:creationId xmlns:p14="http://schemas.microsoft.com/office/powerpoint/2010/main" val="36872278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r="68978" b="17836"/>
          <a:stretch/>
        </p:blipFill>
        <p:spPr bwMode="auto">
          <a:xfrm>
            <a:off x="1043608" y="978416"/>
            <a:ext cx="1376958" cy="270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47" name="Group 46"/>
          <p:cNvGrpSpPr/>
          <p:nvPr/>
        </p:nvGrpSpPr>
        <p:grpSpPr>
          <a:xfrm>
            <a:off x="3744045" y="1518476"/>
            <a:ext cx="2736000" cy="162018"/>
            <a:chOff x="4181784" y="2132856"/>
            <a:chExt cx="2736000" cy="216024"/>
          </a:xfrm>
        </p:grpSpPr>
        <p:cxnSp>
          <p:nvCxnSpPr>
            <p:cNvPr id="25" name="Straight Connector 24"/>
            <p:cNvCxnSpPr/>
            <p:nvPr/>
          </p:nvCxnSpPr>
          <p:spPr bwMode="auto">
            <a:xfrm>
              <a:off x="4181784" y="2348880"/>
              <a:ext cx="2736000"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6" name="Straight Connector 25"/>
            <p:cNvCxnSpPr/>
            <p:nvPr/>
          </p:nvCxnSpPr>
          <p:spPr bwMode="auto">
            <a:xfrm>
              <a:off x="4355976" y="2143016"/>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8" name="Straight Connector 27"/>
            <p:cNvCxnSpPr/>
            <p:nvPr/>
          </p:nvCxnSpPr>
          <p:spPr bwMode="auto">
            <a:xfrm>
              <a:off x="4355976" y="2132856"/>
              <a:ext cx="0" cy="216024"/>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9" name="Straight Connector 28"/>
            <p:cNvCxnSpPr/>
            <p:nvPr/>
          </p:nvCxnSpPr>
          <p:spPr bwMode="auto">
            <a:xfrm>
              <a:off x="6732240" y="2132856"/>
              <a:ext cx="0" cy="216024"/>
            </a:xfrm>
            <a:prstGeom prst="line">
              <a:avLst/>
            </a:prstGeom>
            <a:solidFill>
              <a:schemeClr val="accent1"/>
            </a:solidFill>
            <a:ln w="28575" cap="flat" cmpd="sng" algn="ctr">
              <a:solidFill>
                <a:schemeClr val="bg2"/>
              </a:solidFill>
              <a:prstDash val="solid"/>
              <a:round/>
              <a:headEnd type="none" w="med" len="med"/>
              <a:tailEnd type="none" w="med" len="med"/>
            </a:ln>
            <a:effectLst/>
          </p:spPr>
        </p:cxnSp>
      </p:grpSp>
      <p:sp>
        <p:nvSpPr>
          <p:cNvPr id="30" name="TextBox 29"/>
          <p:cNvSpPr txBox="1"/>
          <p:nvPr/>
        </p:nvSpPr>
        <p:spPr>
          <a:xfrm>
            <a:off x="3131841" y="1086428"/>
            <a:ext cx="467007" cy="369332"/>
          </a:xfrm>
          <a:prstGeom prst="rect">
            <a:avLst/>
          </a:prstGeom>
          <a:noFill/>
        </p:spPr>
        <p:txBody>
          <a:bodyPr wrap="none" rtlCol="0">
            <a:spAutoFit/>
          </a:bodyPr>
          <a:lstStyle/>
          <a:p>
            <a:r>
              <a:rPr lang="en-US" dirty="0" smtClean="0"/>
              <a:t>RF</a:t>
            </a:r>
            <a:endParaRPr lang="en-US" dirty="0"/>
          </a:p>
        </p:txBody>
      </p:sp>
      <p:sp>
        <p:nvSpPr>
          <p:cNvPr id="31" name="TextBox 30"/>
          <p:cNvSpPr txBox="1"/>
          <p:nvPr/>
        </p:nvSpPr>
        <p:spPr>
          <a:xfrm>
            <a:off x="3147020" y="1410465"/>
            <a:ext cx="442436" cy="369332"/>
          </a:xfrm>
          <a:prstGeom prst="rect">
            <a:avLst/>
          </a:prstGeom>
          <a:noFill/>
        </p:spPr>
        <p:txBody>
          <a:bodyPr wrap="none" rtlCol="0">
            <a:spAutoFit/>
          </a:bodyPr>
          <a:lstStyle/>
          <a:p>
            <a:r>
              <a:rPr lang="en-US" dirty="0" err="1" smtClean="0"/>
              <a:t>G</a:t>
            </a:r>
            <a:r>
              <a:rPr lang="en-US" sz="2400" baseline="-25000" dirty="0" err="1" smtClean="0"/>
              <a:t>z</a:t>
            </a:r>
            <a:endParaRPr lang="en-US" sz="2400" baseline="-25000" dirty="0"/>
          </a:p>
        </p:txBody>
      </p:sp>
      <p:cxnSp>
        <p:nvCxnSpPr>
          <p:cNvPr id="32" name="Straight Connector 31"/>
          <p:cNvCxnSpPr/>
          <p:nvPr/>
        </p:nvCxnSpPr>
        <p:spPr bwMode="auto">
          <a:xfrm>
            <a:off x="3918237" y="2679605"/>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grpSp>
        <p:nvGrpSpPr>
          <p:cNvPr id="49" name="Group 48"/>
          <p:cNvGrpSpPr/>
          <p:nvPr/>
        </p:nvGrpSpPr>
        <p:grpSpPr>
          <a:xfrm>
            <a:off x="4341901" y="2301563"/>
            <a:ext cx="224408" cy="378042"/>
            <a:chOff x="4644008" y="3104964"/>
            <a:chExt cx="224408" cy="504056"/>
          </a:xfrm>
        </p:grpSpPr>
        <p:sp>
          <p:nvSpPr>
            <p:cNvPr id="33" name="Rectangle 32"/>
            <p:cNvSpPr/>
            <p:nvPr/>
          </p:nvSpPr>
          <p:spPr bwMode="auto">
            <a:xfrm>
              <a:off x="4644008" y="3104964"/>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4" name="Rectangle 33"/>
            <p:cNvSpPr/>
            <p:nvPr/>
          </p:nvSpPr>
          <p:spPr bwMode="auto">
            <a:xfrm>
              <a:off x="4796408" y="3104964"/>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grpSp>
        <p:nvGrpSpPr>
          <p:cNvPr id="35" name="Group 34"/>
          <p:cNvGrpSpPr/>
          <p:nvPr/>
        </p:nvGrpSpPr>
        <p:grpSpPr>
          <a:xfrm flipH="1">
            <a:off x="5652120" y="2301563"/>
            <a:ext cx="224408" cy="378042"/>
            <a:chOff x="6291808" y="2708920"/>
            <a:chExt cx="224408" cy="504056"/>
          </a:xfrm>
        </p:grpSpPr>
        <p:sp>
          <p:nvSpPr>
            <p:cNvPr id="36" name="Rectangle 35"/>
            <p:cNvSpPr/>
            <p:nvPr/>
          </p:nvSpPr>
          <p:spPr bwMode="auto">
            <a:xfrm flipH="1">
              <a:off x="6291808" y="2708920"/>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7" name="Rectangle 36"/>
            <p:cNvSpPr/>
            <p:nvPr/>
          </p:nvSpPr>
          <p:spPr bwMode="auto">
            <a:xfrm flipH="1">
              <a:off x="6444208" y="2708920"/>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cxnSp>
        <p:nvCxnSpPr>
          <p:cNvPr id="12" name="Straight Connector 11"/>
          <p:cNvCxnSpPr/>
          <p:nvPr/>
        </p:nvCxnSpPr>
        <p:spPr bwMode="auto">
          <a:xfrm flipV="1">
            <a:off x="4386456" y="1533416"/>
            <a:ext cx="0" cy="693312"/>
          </a:xfrm>
          <a:prstGeom prst="line">
            <a:avLst/>
          </a:prstGeom>
          <a:solidFill>
            <a:schemeClr val="accent1"/>
          </a:solidFill>
          <a:ln w="28575" cap="flat" cmpd="sng" algn="ctr">
            <a:solidFill>
              <a:srgbClr val="0000FF"/>
            </a:solidFill>
            <a:prstDash val="dash"/>
            <a:round/>
            <a:headEnd type="none" w="med" len="med"/>
            <a:tailEnd type="none" w="med" len="med"/>
          </a:ln>
          <a:effectLst/>
        </p:spPr>
      </p:cxnSp>
      <p:sp>
        <p:nvSpPr>
          <p:cNvPr id="16" name="Rectangle 15"/>
          <p:cNvSpPr/>
          <p:nvPr/>
        </p:nvSpPr>
        <p:spPr bwMode="auto">
          <a:xfrm>
            <a:off x="3923928" y="1522938"/>
            <a:ext cx="451222" cy="151340"/>
          </a:xfrm>
          <a:prstGeom prst="rect">
            <a:avLst/>
          </a:prstGeom>
          <a:pattFill prst="wdUpDiag">
            <a:fgClr>
              <a:srgbClr val="0000FF"/>
            </a:fgClr>
            <a:bgClr>
              <a:prstClr val="white"/>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53" name="Rectangle 52"/>
          <p:cNvSpPr/>
          <p:nvPr/>
        </p:nvSpPr>
        <p:spPr bwMode="auto">
          <a:xfrm>
            <a:off x="5718236" y="1522938"/>
            <a:ext cx="560293" cy="151340"/>
          </a:xfrm>
          <a:prstGeom prst="rect">
            <a:avLst/>
          </a:prstGeom>
          <a:pattFill prst="wdUpDiag">
            <a:fgClr>
              <a:srgbClr val="FF0000"/>
            </a:fgClr>
            <a:bgClr>
              <a:prstClr val="white"/>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cxnSp>
        <p:nvCxnSpPr>
          <p:cNvPr id="46" name="Straight Connector 45"/>
          <p:cNvCxnSpPr/>
          <p:nvPr/>
        </p:nvCxnSpPr>
        <p:spPr bwMode="auto">
          <a:xfrm flipV="1">
            <a:off x="5694765" y="1533416"/>
            <a:ext cx="0" cy="693312"/>
          </a:xfrm>
          <a:prstGeom prst="line">
            <a:avLst/>
          </a:prstGeom>
          <a:solidFill>
            <a:schemeClr val="accent1"/>
          </a:solidFill>
          <a:ln w="28575" cap="flat" cmpd="sng" algn="ctr">
            <a:solidFill>
              <a:srgbClr val="FF0000"/>
            </a:solidFill>
            <a:prstDash val="dash"/>
            <a:round/>
            <a:headEnd type="none" w="med" len="med"/>
            <a:tailEnd type="none" w="med" len="med"/>
          </a:ln>
          <a:effectLst/>
        </p:spPr>
      </p:cxnSp>
      <p:sp>
        <p:nvSpPr>
          <p:cNvPr id="38" name="TextBox 37"/>
          <p:cNvSpPr txBox="1"/>
          <p:nvPr/>
        </p:nvSpPr>
        <p:spPr>
          <a:xfrm>
            <a:off x="4860032" y="2273498"/>
            <a:ext cx="480984" cy="369332"/>
          </a:xfrm>
          <a:prstGeom prst="rect">
            <a:avLst/>
          </a:prstGeom>
          <a:noFill/>
        </p:spPr>
        <p:txBody>
          <a:bodyPr wrap="none" rtlCol="0">
            <a:spAutoFit/>
          </a:bodyPr>
          <a:lstStyle/>
          <a:p>
            <a:r>
              <a:rPr lang="en-US" dirty="0" err="1" smtClean="0">
                <a:solidFill>
                  <a:srgbClr val="010000"/>
                </a:solidFill>
              </a:rPr>
              <a:t>M</a:t>
            </a:r>
            <a:r>
              <a:rPr lang="en-US" sz="2400" baseline="-25000" dirty="0" err="1" smtClean="0">
                <a:solidFill>
                  <a:srgbClr val="010000"/>
                </a:solidFill>
              </a:rPr>
              <a:t>z</a:t>
            </a:r>
            <a:endParaRPr lang="en-US" sz="2400" baseline="-25000" dirty="0">
              <a:solidFill>
                <a:srgbClr val="010000"/>
              </a:solidFill>
            </a:endParaRPr>
          </a:p>
        </p:txBody>
      </p:sp>
      <p:cxnSp>
        <p:nvCxnSpPr>
          <p:cNvPr id="40" name="Straight Arrow Connector 39"/>
          <p:cNvCxnSpPr/>
          <p:nvPr/>
        </p:nvCxnSpPr>
        <p:spPr bwMode="auto">
          <a:xfrm>
            <a:off x="3779912" y="3300374"/>
            <a:ext cx="2664296"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sp>
        <p:nvSpPr>
          <p:cNvPr id="42" name="Rectangle 4"/>
          <p:cNvSpPr>
            <a:spLocks noChangeArrowheads="1"/>
          </p:cNvSpPr>
          <p:nvPr/>
        </p:nvSpPr>
        <p:spPr bwMode="auto">
          <a:xfrm>
            <a:off x="6645786" y="1788206"/>
            <a:ext cx="2390710" cy="1674186"/>
          </a:xfrm>
          <a:prstGeom prst="rect">
            <a:avLst/>
          </a:prstGeom>
          <a:noFill/>
          <a:ln w="9525">
            <a:noFill/>
            <a:miter lim="800000"/>
            <a:headEnd/>
            <a:tailEnd/>
          </a:ln>
        </p:spPr>
        <p:txBody>
          <a:bodyPr anchor="ctr">
            <a:prstTxWarp prst="textNoShape">
              <a:avLst/>
            </a:prstTxWarp>
          </a:bodyPr>
          <a:lstStyle/>
          <a:p>
            <a:pPr algn="l"/>
            <a:r>
              <a:rPr lang="en-GB" sz="1600" dirty="0" smtClean="0">
                <a:solidFill>
                  <a:srgbClr val="660066"/>
                </a:solidFill>
              </a:rPr>
              <a:t>“Cross-peak” responses are </a:t>
            </a:r>
            <a:r>
              <a:rPr lang="en-GB" sz="1600" dirty="0" err="1" smtClean="0">
                <a:solidFill>
                  <a:srgbClr val="660066"/>
                </a:solidFill>
              </a:rPr>
              <a:t>dephased</a:t>
            </a:r>
            <a:endParaRPr lang="en-US" sz="1600" dirty="0">
              <a:solidFill>
                <a:srgbClr val="660066"/>
              </a:solidFill>
            </a:endParaRPr>
          </a:p>
        </p:txBody>
      </p:sp>
      <p:pic>
        <p:nvPicPr>
          <p:cNvPr id="43" name="Picture 42" descr="Single sweep chirp pai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924110"/>
            <a:ext cx="2755900" cy="523875"/>
          </a:xfrm>
          <a:prstGeom prst="rect">
            <a:avLst/>
          </a:prstGeom>
        </p:spPr>
      </p:pic>
      <p:cxnSp>
        <p:nvCxnSpPr>
          <p:cNvPr id="44" name="Straight Connector 43"/>
          <p:cNvCxnSpPr/>
          <p:nvPr/>
        </p:nvCxnSpPr>
        <p:spPr bwMode="auto">
          <a:xfrm>
            <a:off x="3744045" y="1402844"/>
            <a:ext cx="2736000"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
        <p:nvSpPr>
          <p:cNvPr id="45" name="Rectangle 2"/>
          <p:cNvSpPr>
            <a:spLocks noChangeArrowheads="1"/>
          </p:cNvSpPr>
          <p:nvPr/>
        </p:nvSpPr>
        <p:spPr bwMode="auto">
          <a:xfrm>
            <a:off x="381000" y="0"/>
            <a:ext cx="8382000" cy="364999"/>
          </a:xfrm>
          <a:prstGeom prst="rect">
            <a:avLst/>
          </a:prstGeom>
          <a:noFill/>
          <a:ln w="9525">
            <a:noFill/>
            <a:miter lim="800000"/>
            <a:headEnd/>
            <a:tailEnd/>
          </a:ln>
        </p:spPr>
        <p:txBody>
          <a:bodyPr anchor="ctr">
            <a:prstTxWarp prst="textNoShape">
              <a:avLst/>
            </a:prstTxWarp>
          </a:bodyPr>
          <a:lstStyle/>
          <a:p>
            <a:pPr algn="ctr">
              <a:lnSpc>
                <a:spcPct val="110000"/>
              </a:lnSpc>
            </a:pPr>
            <a:r>
              <a:rPr lang="en-GB" sz="2400" dirty="0" smtClean="0">
                <a:latin typeface="Times" charset="0"/>
              </a:rPr>
              <a:t>Mechanism of PSYCHE (3)</a:t>
            </a:r>
            <a:endParaRPr lang="en-US" sz="2400" dirty="0">
              <a:latin typeface="Times" charset="0"/>
            </a:endParaRPr>
          </a:p>
        </p:txBody>
      </p:sp>
      <p:grpSp>
        <p:nvGrpSpPr>
          <p:cNvPr id="59" name="Group 58"/>
          <p:cNvGrpSpPr/>
          <p:nvPr/>
        </p:nvGrpSpPr>
        <p:grpSpPr>
          <a:xfrm>
            <a:off x="3779906" y="3232638"/>
            <a:ext cx="2623817" cy="713506"/>
            <a:chOff x="3762972" y="3232638"/>
            <a:chExt cx="2623817" cy="713506"/>
          </a:xfrm>
        </p:grpSpPr>
        <p:sp>
          <p:nvSpPr>
            <p:cNvPr id="60" name="TextBox 59"/>
            <p:cNvSpPr txBox="1"/>
            <p:nvPr/>
          </p:nvSpPr>
          <p:spPr>
            <a:xfrm>
              <a:off x="5752277" y="3232638"/>
              <a:ext cx="595035" cy="369332"/>
            </a:xfrm>
            <a:prstGeom prst="rect">
              <a:avLst/>
            </a:prstGeom>
            <a:noFill/>
          </p:spPr>
          <p:txBody>
            <a:bodyPr wrap="none" rtlCol="0">
              <a:spAutoFit/>
            </a:bodyPr>
            <a:lstStyle/>
            <a:p>
              <a:r>
                <a:rPr lang="en-US" dirty="0" smtClean="0">
                  <a:solidFill>
                    <a:schemeClr val="bg2"/>
                  </a:solidFill>
                </a:rPr>
                <a:t>time</a:t>
              </a:r>
              <a:endParaRPr lang="en-US" dirty="0">
                <a:solidFill>
                  <a:schemeClr val="bg2"/>
                </a:solidFill>
              </a:endParaRPr>
            </a:p>
          </p:txBody>
        </p:sp>
        <p:cxnSp>
          <p:nvCxnSpPr>
            <p:cNvPr id="61" name="Straight Arrow Connector 60"/>
            <p:cNvCxnSpPr/>
            <p:nvPr/>
          </p:nvCxnSpPr>
          <p:spPr bwMode="auto">
            <a:xfrm flipH="1">
              <a:off x="5078234" y="3630575"/>
              <a:ext cx="1308555"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cxnSp>
          <p:nvCxnSpPr>
            <p:cNvPr id="62" name="Straight Arrow Connector 61"/>
            <p:cNvCxnSpPr/>
            <p:nvPr/>
          </p:nvCxnSpPr>
          <p:spPr bwMode="auto">
            <a:xfrm>
              <a:off x="3762972" y="3630575"/>
              <a:ext cx="1308555"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sp>
          <p:nvSpPr>
            <p:cNvPr id="63" name="TextBox 62"/>
            <p:cNvSpPr txBox="1"/>
            <p:nvPr/>
          </p:nvSpPr>
          <p:spPr>
            <a:xfrm>
              <a:off x="3853499" y="3576812"/>
              <a:ext cx="1120820" cy="369332"/>
            </a:xfrm>
            <a:prstGeom prst="rect">
              <a:avLst/>
            </a:prstGeom>
            <a:noFill/>
          </p:spPr>
          <p:txBody>
            <a:bodyPr wrap="none" rtlCol="0">
              <a:spAutoFit/>
            </a:bodyPr>
            <a:lstStyle/>
            <a:p>
              <a:r>
                <a:rPr lang="en-US" dirty="0" smtClean="0">
                  <a:solidFill>
                    <a:srgbClr val="000000"/>
                  </a:solidFill>
                </a:rPr>
                <a:t>frequency</a:t>
              </a:r>
              <a:endParaRPr lang="en-US" dirty="0">
                <a:solidFill>
                  <a:srgbClr val="000000"/>
                </a:solidFill>
              </a:endParaRPr>
            </a:p>
          </p:txBody>
        </p:sp>
      </p:grpSp>
    </p:spTree>
    <p:extLst>
      <p:ext uri="{BB962C8B-B14F-4D97-AF65-F5344CB8AC3E}">
        <p14:creationId xmlns:p14="http://schemas.microsoft.com/office/powerpoint/2010/main" val="25886041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25408"/>
            <a:ext cx="8297333" cy="338668"/>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What </a:t>
            </a:r>
            <a:r>
              <a:rPr lang="en-GB" sz="2400" i="1" dirty="0" smtClean="0">
                <a:solidFill>
                  <a:srgbClr val="000000"/>
                </a:solidFill>
                <a:latin typeface="Times" charset="0"/>
              </a:rPr>
              <a:t>Is</a:t>
            </a:r>
            <a:r>
              <a:rPr lang="en-GB" sz="2400" dirty="0" smtClean="0">
                <a:solidFill>
                  <a:srgbClr val="000000"/>
                </a:solidFill>
                <a:latin typeface="Times" charset="0"/>
              </a:rPr>
              <a:t> Pure Shift NMR?</a:t>
            </a:r>
          </a:p>
        </p:txBody>
      </p:sp>
      <p:sp>
        <p:nvSpPr>
          <p:cNvPr id="8" name="TextBox 7"/>
          <p:cNvSpPr txBox="1"/>
          <p:nvPr/>
        </p:nvSpPr>
        <p:spPr>
          <a:xfrm>
            <a:off x="187106" y="950711"/>
            <a:ext cx="8575895" cy="990015"/>
          </a:xfrm>
          <a:prstGeom prst="rect">
            <a:avLst/>
          </a:prstGeom>
          <a:noFill/>
        </p:spPr>
        <p:txBody>
          <a:bodyPr wrap="square" rtlCol="0">
            <a:spAutoFit/>
          </a:bodyPr>
          <a:lstStyle/>
          <a:p>
            <a:pPr algn="l">
              <a:lnSpc>
                <a:spcPct val="150000"/>
              </a:lnSpc>
            </a:pPr>
            <a:r>
              <a:rPr lang="en-GB" sz="2000" b="1" dirty="0" smtClean="0"/>
              <a:t>A pure shift spectrum is one in which peak positions are determined solely by chemical shifts</a:t>
            </a:r>
            <a:endParaRPr lang="en-GB" sz="2000" b="1" dirty="0"/>
          </a:p>
        </p:txBody>
      </p:sp>
      <p:sp>
        <p:nvSpPr>
          <p:cNvPr id="5" name="TextBox 4"/>
          <p:cNvSpPr txBox="1"/>
          <p:nvPr/>
        </p:nvSpPr>
        <p:spPr>
          <a:xfrm>
            <a:off x="199806" y="1399743"/>
            <a:ext cx="8575895" cy="2472472"/>
          </a:xfrm>
          <a:prstGeom prst="rect">
            <a:avLst/>
          </a:prstGeom>
          <a:noFill/>
        </p:spPr>
        <p:txBody>
          <a:bodyPr wrap="square" rtlCol="0">
            <a:spAutoFit/>
          </a:bodyPr>
          <a:lstStyle/>
          <a:p>
            <a:pPr lvl="1" algn="just">
              <a:lnSpc>
                <a:spcPct val="150000"/>
              </a:lnSpc>
            </a:pPr>
            <a:r>
              <a:rPr lang="en-GB" sz="2000" dirty="0"/>
              <a:t>	 </a:t>
            </a:r>
            <a:r>
              <a:rPr lang="en-GB" sz="2000" dirty="0" smtClean="0"/>
              <a:t>          </a:t>
            </a:r>
            <a:r>
              <a:rPr lang="en-GB" sz="2000" b="1" dirty="0" smtClean="0"/>
              <a:t>, </a:t>
            </a:r>
            <a:r>
              <a:rPr lang="en-GB" sz="2000" b="1" dirty="0"/>
              <a:t>but …</a:t>
            </a:r>
            <a:endParaRPr lang="en-GB" sz="2000" b="1" dirty="0" smtClean="0"/>
          </a:p>
          <a:p>
            <a:pPr algn="just">
              <a:lnSpc>
                <a:spcPct val="150000"/>
              </a:lnSpc>
            </a:pPr>
            <a:endParaRPr lang="en-GB" sz="2000" dirty="0" smtClean="0"/>
          </a:p>
          <a:p>
            <a:pPr algn="just">
              <a:lnSpc>
                <a:spcPct val="150000"/>
              </a:lnSpc>
            </a:pPr>
            <a:r>
              <a:rPr lang="en-GB" sz="1600" dirty="0" smtClean="0"/>
              <a:t>… in spectra of systems with homonuclear couplings, a perfect pure shift spectrum is an unattainable ideal: all we can do is to approximate it as closely as possible. Strong coupling</a:t>
            </a:r>
            <a:r>
              <a:rPr lang="en-GB" sz="1600" dirty="0"/>
              <a:t> </a:t>
            </a:r>
            <a:r>
              <a:rPr lang="en-GB" sz="1600" dirty="0" smtClean="0"/>
              <a:t>sets fundamental limits on our ability to distinguish between coupled spins; and practicalities usually force us to compromise between sensitivity and spectral purity. We want methods that are general, robust, linear …</a:t>
            </a:r>
            <a:endParaRPr lang="en-GB" sz="1600" dirty="0"/>
          </a:p>
        </p:txBody>
      </p:sp>
    </p:spTree>
    <p:extLst>
      <p:ext uri="{BB962C8B-B14F-4D97-AF65-F5344CB8AC3E}">
        <p14:creationId xmlns:p14="http://schemas.microsoft.com/office/powerpoint/2010/main" val="442505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Single sweep chirp pai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924110"/>
            <a:ext cx="2755900" cy="523875"/>
          </a:xfrm>
          <a:prstGeom prst="rect">
            <a:avLst/>
          </a:prstGeom>
        </p:spPr>
      </p:pic>
      <p:grpSp>
        <p:nvGrpSpPr>
          <p:cNvPr id="18" name="Group 17"/>
          <p:cNvGrpSpPr/>
          <p:nvPr/>
        </p:nvGrpSpPr>
        <p:grpSpPr>
          <a:xfrm>
            <a:off x="4299002" y="1519292"/>
            <a:ext cx="1584000" cy="162018"/>
            <a:chOff x="4427984" y="4797152"/>
            <a:chExt cx="1368152" cy="216024"/>
          </a:xfrm>
        </p:grpSpPr>
        <p:sp>
          <p:nvSpPr>
            <p:cNvPr id="15" name="Right Triangle 14"/>
            <p:cNvSpPr/>
            <p:nvPr/>
          </p:nvSpPr>
          <p:spPr bwMode="auto">
            <a:xfrm>
              <a:off x="5436096" y="4797152"/>
              <a:ext cx="360040" cy="216024"/>
            </a:xfrm>
            <a:prstGeom prst="rtTriangle">
              <a:avLst/>
            </a:prstGeom>
            <a:solidFill>
              <a:srgbClr val="BD0AFF"/>
            </a:solidFill>
            <a:ln w="9525" cap="flat" cmpd="sng" algn="ctr">
              <a:solidFill>
                <a:srgbClr val="BD0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45" name="Right Triangle 44"/>
            <p:cNvSpPr/>
            <p:nvPr/>
          </p:nvSpPr>
          <p:spPr bwMode="auto">
            <a:xfrm flipH="1">
              <a:off x="4427984" y="4797152"/>
              <a:ext cx="360040" cy="216024"/>
            </a:xfrm>
            <a:prstGeom prst="rtTriangle">
              <a:avLst/>
            </a:prstGeom>
            <a:solidFill>
              <a:srgbClr val="BD0AFF"/>
            </a:solidFill>
            <a:ln w="9525" cap="flat" cmpd="sng" algn="ctr">
              <a:solidFill>
                <a:srgbClr val="BD0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7" name="Rectangle 16"/>
            <p:cNvSpPr/>
            <p:nvPr/>
          </p:nvSpPr>
          <p:spPr bwMode="auto">
            <a:xfrm>
              <a:off x="4788024" y="4797152"/>
              <a:ext cx="648072" cy="216024"/>
            </a:xfrm>
            <a:prstGeom prst="rect">
              <a:avLst/>
            </a:prstGeom>
            <a:solidFill>
              <a:srgbClr val="BD0AFF"/>
            </a:solidFill>
            <a:ln w="9525" cap="flat" cmpd="sng" algn="ctr">
              <a:solidFill>
                <a:srgbClr val="BD0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pic>
        <p:nvPicPr>
          <p:cNvPr id="20" name="Picture 10"/>
          <p:cNvPicPr>
            <a:picLocks noChangeArrowheads="1"/>
          </p:cNvPicPr>
          <p:nvPr/>
        </p:nvPicPr>
        <p:blipFill rotWithShape="1">
          <a:blip r:embed="rId3">
            <a:extLst>
              <a:ext uri="{28A0092B-C50C-407E-A947-70E740481C1C}">
                <a14:useLocalDpi xmlns:a14="http://schemas.microsoft.com/office/drawing/2010/main" val="0"/>
              </a:ext>
            </a:extLst>
          </a:blip>
          <a:srcRect r="68978" b="17836"/>
          <a:stretch/>
        </p:blipFill>
        <p:spPr bwMode="auto">
          <a:xfrm>
            <a:off x="1043608" y="978416"/>
            <a:ext cx="1376958"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3" name="Straight Connector 2"/>
          <p:cNvCxnSpPr/>
          <p:nvPr/>
        </p:nvCxnSpPr>
        <p:spPr bwMode="auto">
          <a:xfrm>
            <a:off x="3918237" y="3192362"/>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
        <p:nvSpPr>
          <p:cNvPr id="4" name="Rectangle 3"/>
          <p:cNvSpPr/>
          <p:nvPr/>
        </p:nvSpPr>
        <p:spPr bwMode="auto">
          <a:xfrm>
            <a:off x="4206269" y="2814320"/>
            <a:ext cx="72008" cy="378042"/>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1" name="Rectangle 20"/>
          <p:cNvSpPr/>
          <p:nvPr/>
        </p:nvSpPr>
        <p:spPr bwMode="auto">
          <a:xfrm>
            <a:off x="4358669" y="2814320"/>
            <a:ext cx="72008" cy="378042"/>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nvGrpSpPr>
          <p:cNvPr id="5" name="Group 4"/>
          <p:cNvGrpSpPr/>
          <p:nvPr/>
        </p:nvGrpSpPr>
        <p:grpSpPr>
          <a:xfrm flipH="1">
            <a:off x="5777592" y="2814320"/>
            <a:ext cx="224408" cy="378042"/>
            <a:chOff x="6291808" y="2708920"/>
            <a:chExt cx="224408" cy="504056"/>
          </a:xfrm>
        </p:grpSpPr>
        <p:sp>
          <p:nvSpPr>
            <p:cNvPr id="22" name="Rectangle 21"/>
            <p:cNvSpPr/>
            <p:nvPr/>
          </p:nvSpPr>
          <p:spPr bwMode="auto">
            <a:xfrm flipH="1">
              <a:off x="6291808" y="2708920"/>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3" name="Rectangle 22"/>
            <p:cNvSpPr/>
            <p:nvPr/>
          </p:nvSpPr>
          <p:spPr bwMode="auto">
            <a:xfrm flipH="1">
              <a:off x="6444208" y="2708920"/>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cxnSp>
        <p:nvCxnSpPr>
          <p:cNvPr id="24" name="Straight Connector 23"/>
          <p:cNvCxnSpPr/>
          <p:nvPr/>
        </p:nvCxnSpPr>
        <p:spPr bwMode="auto">
          <a:xfrm>
            <a:off x="3744045" y="1402844"/>
            <a:ext cx="2736000"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grpSp>
        <p:nvGrpSpPr>
          <p:cNvPr id="47" name="Group 46"/>
          <p:cNvGrpSpPr/>
          <p:nvPr/>
        </p:nvGrpSpPr>
        <p:grpSpPr>
          <a:xfrm>
            <a:off x="3744045" y="1518476"/>
            <a:ext cx="2736000" cy="162018"/>
            <a:chOff x="4181784" y="2132856"/>
            <a:chExt cx="2736000" cy="216024"/>
          </a:xfrm>
        </p:grpSpPr>
        <p:cxnSp>
          <p:nvCxnSpPr>
            <p:cNvPr id="25" name="Straight Connector 24"/>
            <p:cNvCxnSpPr/>
            <p:nvPr/>
          </p:nvCxnSpPr>
          <p:spPr bwMode="auto">
            <a:xfrm>
              <a:off x="4181784" y="2348880"/>
              <a:ext cx="2736000"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6" name="Straight Connector 25"/>
            <p:cNvCxnSpPr/>
            <p:nvPr/>
          </p:nvCxnSpPr>
          <p:spPr bwMode="auto">
            <a:xfrm>
              <a:off x="4355976" y="2143016"/>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8" name="Straight Connector 27"/>
            <p:cNvCxnSpPr/>
            <p:nvPr/>
          </p:nvCxnSpPr>
          <p:spPr bwMode="auto">
            <a:xfrm>
              <a:off x="4355976" y="2132856"/>
              <a:ext cx="0" cy="216024"/>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29" name="Straight Connector 28"/>
            <p:cNvCxnSpPr/>
            <p:nvPr/>
          </p:nvCxnSpPr>
          <p:spPr bwMode="auto">
            <a:xfrm>
              <a:off x="6732240" y="2132856"/>
              <a:ext cx="0" cy="216024"/>
            </a:xfrm>
            <a:prstGeom prst="line">
              <a:avLst/>
            </a:prstGeom>
            <a:solidFill>
              <a:schemeClr val="accent1"/>
            </a:solidFill>
            <a:ln w="28575" cap="flat" cmpd="sng" algn="ctr">
              <a:solidFill>
                <a:schemeClr val="bg2"/>
              </a:solidFill>
              <a:prstDash val="solid"/>
              <a:round/>
              <a:headEnd type="none" w="med" len="med"/>
              <a:tailEnd type="none" w="med" len="med"/>
            </a:ln>
            <a:effectLst/>
          </p:spPr>
        </p:cxnSp>
      </p:grpSp>
      <p:sp>
        <p:nvSpPr>
          <p:cNvPr id="30" name="TextBox 29"/>
          <p:cNvSpPr txBox="1"/>
          <p:nvPr/>
        </p:nvSpPr>
        <p:spPr>
          <a:xfrm>
            <a:off x="3131841" y="1086428"/>
            <a:ext cx="467007" cy="369332"/>
          </a:xfrm>
          <a:prstGeom prst="rect">
            <a:avLst/>
          </a:prstGeom>
          <a:noFill/>
        </p:spPr>
        <p:txBody>
          <a:bodyPr wrap="none" rtlCol="0">
            <a:spAutoFit/>
          </a:bodyPr>
          <a:lstStyle/>
          <a:p>
            <a:r>
              <a:rPr lang="en-US" dirty="0" smtClean="0">
                <a:solidFill>
                  <a:srgbClr val="000000"/>
                </a:solidFill>
              </a:rPr>
              <a:t>RF</a:t>
            </a:r>
            <a:endParaRPr lang="en-US" dirty="0">
              <a:solidFill>
                <a:srgbClr val="000000"/>
              </a:solidFill>
            </a:endParaRPr>
          </a:p>
        </p:txBody>
      </p:sp>
      <p:sp>
        <p:nvSpPr>
          <p:cNvPr id="31" name="TextBox 30"/>
          <p:cNvSpPr txBox="1"/>
          <p:nvPr/>
        </p:nvSpPr>
        <p:spPr>
          <a:xfrm>
            <a:off x="3147020" y="1410465"/>
            <a:ext cx="442436" cy="369332"/>
          </a:xfrm>
          <a:prstGeom prst="rect">
            <a:avLst/>
          </a:prstGeom>
          <a:noFill/>
        </p:spPr>
        <p:txBody>
          <a:bodyPr wrap="none" rtlCol="0">
            <a:spAutoFit/>
          </a:bodyPr>
          <a:lstStyle/>
          <a:p>
            <a:r>
              <a:rPr lang="en-US" dirty="0" err="1" smtClean="0">
                <a:solidFill>
                  <a:srgbClr val="000000"/>
                </a:solidFill>
              </a:rPr>
              <a:t>G</a:t>
            </a:r>
            <a:r>
              <a:rPr lang="en-US" sz="2400" baseline="-25000" dirty="0" err="1" smtClean="0">
                <a:solidFill>
                  <a:srgbClr val="000000"/>
                </a:solidFill>
              </a:rPr>
              <a:t>z</a:t>
            </a:r>
            <a:endParaRPr lang="en-US" sz="2400" baseline="-25000" dirty="0">
              <a:solidFill>
                <a:srgbClr val="000000"/>
              </a:solidFill>
            </a:endParaRPr>
          </a:p>
        </p:txBody>
      </p:sp>
      <p:cxnSp>
        <p:nvCxnSpPr>
          <p:cNvPr id="32" name="Straight Connector 31"/>
          <p:cNvCxnSpPr/>
          <p:nvPr/>
        </p:nvCxnSpPr>
        <p:spPr bwMode="auto">
          <a:xfrm>
            <a:off x="3918237" y="2679605"/>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grpSp>
        <p:nvGrpSpPr>
          <p:cNvPr id="49" name="Group 48"/>
          <p:cNvGrpSpPr/>
          <p:nvPr/>
        </p:nvGrpSpPr>
        <p:grpSpPr>
          <a:xfrm>
            <a:off x="4341901" y="2301563"/>
            <a:ext cx="224408" cy="378042"/>
            <a:chOff x="4644008" y="3104964"/>
            <a:chExt cx="224408" cy="504056"/>
          </a:xfrm>
        </p:grpSpPr>
        <p:sp>
          <p:nvSpPr>
            <p:cNvPr id="33" name="Rectangle 32"/>
            <p:cNvSpPr/>
            <p:nvPr/>
          </p:nvSpPr>
          <p:spPr bwMode="auto">
            <a:xfrm>
              <a:off x="4644008" y="3104964"/>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4" name="Rectangle 33"/>
            <p:cNvSpPr/>
            <p:nvPr/>
          </p:nvSpPr>
          <p:spPr bwMode="auto">
            <a:xfrm>
              <a:off x="4796408" y="3104964"/>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grpSp>
        <p:nvGrpSpPr>
          <p:cNvPr id="35" name="Group 34"/>
          <p:cNvGrpSpPr/>
          <p:nvPr/>
        </p:nvGrpSpPr>
        <p:grpSpPr>
          <a:xfrm flipH="1">
            <a:off x="5652120" y="2301563"/>
            <a:ext cx="224408" cy="378042"/>
            <a:chOff x="6291808" y="2708920"/>
            <a:chExt cx="224408" cy="504056"/>
          </a:xfrm>
        </p:grpSpPr>
        <p:sp>
          <p:nvSpPr>
            <p:cNvPr id="36" name="Rectangle 35"/>
            <p:cNvSpPr/>
            <p:nvPr/>
          </p:nvSpPr>
          <p:spPr bwMode="auto">
            <a:xfrm flipH="1">
              <a:off x="6291808" y="2708920"/>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37" name="Rectangle 36"/>
            <p:cNvSpPr/>
            <p:nvPr/>
          </p:nvSpPr>
          <p:spPr bwMode="auto">
            <a:xfrm flipH="1">
              <a:off x="6444208" y="2708920"/>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cxnSp>
        <p:nvCxnSpPr>
          <p:cNvPr id="38" name="Straight Connector 37"/>
          <p:cNvCxnSpPr/>
          <p:nvPr/>
        </p:nvCxnSpPr>
        <p:spPr bwMode="auto">
          <a:xfrm>
            <a:off x="3918237" y="2166248"/>
            <a:ext cx="2376264"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grpSp>
        <p:nvGrpSpPr>
          <p:cNvPr id="50" name="Group 49"/>
          <p:cNvGrpSpPr/>
          <p:nvPr/>
        </p:nvGrpSpPr>
        <p:grpSpPr>
          <a:xfrm>
            <a:off x="4485917" y="1788206"/>
            <a:ext cx="224408" cy="378042"/>
            <a:chOff x="4644008" y="3789040"/>
            <a:chExt cx="224408" cy="504056"/>
          </a:xfrm>
        </p:grpSpPr>
        <p:sp>
          <p:nvSpPr>
            <p:cNvPr id="39" name="Rectangle 38"/>
            <p:cNvSpPr/>
            <p:nvPr/>
          </p:nvSpPr>
          <p:spPr bwMode="auto">
            <a:xfrm>
              <a:off x="4644008" y="3789040"/>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40" name="Rectangle 39"/>
            <p:cNvSpPr/>
            <p:nvPr/>
          </p:nvSpPr>
          <p:spPr bwMode="auto">
            <a:xfrm>
              <a:off x="4796408" y="3789040"/>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grpSp>
        <p:nvGrpSpPr>
          <p:cNvPr id="41" name="Group 40"/>
          <p:cNvGrpSpPr/>
          <p:nvPr/>
        </p:nvGrpSpPr>
        <p:grpSpPr>
          <a:xfrm flipH="1">
            <a:off x="5508104" y="1788206"/>
            <a:ext cx="224408" cy="378042"/>
            <a:chOff x="6291808" y="2708920"/>
            <a:chExt cx="224408" cy="504056"/>
          </a:xfrm>
        </p:grpSpPr>
        <p:sp>
          <p:nvSpPr>
            <p:cNvPr id="42" name="Rectangle 41"/>
            <p:cNvSpPr/>
            <p:nvPr/>
          </p:nvSpPr>
          <p:spPr bwMode="auto">
            <a:xfrm flipH="1">
              <a:off x="6291808" y="2708920"/>
              <a:ext cx="72008" cy="504056"/>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43" name="Rectangle 42"/>
            <p:cNvSpPr/>
            <p:nvPr/>
          </p:nvSpPr>
          <p:spPr bwMode="auto">
            <a:xfrm flipH="1">
              <a:off x="6444208" y="2708920"/>
              <a:ext cx="72008" cy="50405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sp>
        <p:nvSpPr>
          <p:cNvPr id="44" name="TextBox 43"/>
          <p:cNvSpPr txBox="1"/>
          <p:nvPr/>
        </p:nvSpPr>
        <p:spPr>
          <a:xfrm>
            <a:off x="4831294" y="2328917"/>
            <a:ext cx="646331" cy="369332"/>
          </a:xfrm>
          <a:prstGeom prst="rect">
            <a:avLst/>
          </a:prstGeom>
          <a:noFill/>
        </p:spPr>
        <p:txBody>
          <a:bodyPr wrap="none" rtlCol="0">
            <a:spAutoFit/>
          </a:bodyPr>
          <a:lstStyle/>
          <a:p>
            <a:r>
              <a:rPr lang="en-US" dirty="0" smtClean="0">
                <a:solidFill>
                  <a:srgbClr val="BD0AFF"/>
                </a:solidFill>
              </a:rPr>
              <a:t>ZQC</a:t>
            </a:r>
            <a:endParaRPr lang="en-US" sz="2400" baseline="-25000" dirty="0">
              <a:solidFill>
                <a:srgbClr val="BD0AFF"/>
              </a:solidFill>
            </a:endParaRPr>
          </a:p>
        </p:txBody>
      </p:sp>
      <p:cxnSp>
        <p:nvCxnSpPr>
          <p:cNvPr id="51" name="Straight Connector 50"/>
          <p:cNvCxnSpPr/>
          <p:nvPr/>
        </p:nvCxnSpPr>
        <p:spPr bwMode="auto">
          <a:xfrm flipV="1">
            <a:off x="4317876" y="1533416"/>
            <a:ext cx="0" cy="1604940"/>
          </a:xfrm>
          <a:prstGeom prst="line">
            <a:avLst/>
          </a:prstGeom>
          <a:solidFill>
            <a:schemeClr val="accent1"/>
          </a:solidFill>
          <a:ln w="28575" cap="flat" cmpd="sng" algn="ctr">
            <a:solidFill>
              <a:srgbClr val="BD0AFF"/>
            </a:solidFill>
            <a:prstDash val="dash"/>
            <a:round/>
            <a:headEnd type="none" w="med" len="med"/>
            <a:tailEnd type="none" w="med" len="med"/>
          </a:ln>
          <a:effectLst/>
        </p:spPr>
      </p:cxnSp>
      <p:cxnSp>
        <p:nvCxnSpPr>
          <p:cNvPr id="52" name="Straight Connector 51"/>
          <p:cNvCxnSpPr/>
          <p:nvPr/>
        </p:nvCxnSpPr>
        <p:spPr bwMode="auto">
          <a:xfrm flipV="1">
            <a:off x="5886326" y="1533416"/>
            <a:ext cx="0" cy="1604940"/>
          </a:xfrm>
          <a:prstGeom prst="line">
            <a:avLst/>
          </a:prstGeom>
          <a:solidFill>
            <a:schemeClr val="accent1"/>
          </a:solidFill>
          <a:ln w="28575" cap="flat" cmpd="sng" algn="ctr">
            <a:solidFill>
              <a:srgbClr val="BD0AFF"/>
            </a:solidFill>
            <a:prstDash val="dash"/>
            <a:round/>
            <a:headEnd type="none" w="med" len="med"/>
            <a:tailEnd type="none" w="med" len="med"/>
          </a:ln>
          <a:effectLst/>
        </p:spPr>
      </p:cxnSp>
      <p:cxnSp>
        <p:nvCxnSpPr>
          <p:cNvPr id="53" name="Straight Connector 52"/>
          <p:cNvCxnSpPr/>
          <p:nvPr/>
        </p:nvCxnSpPr>
        <p:spPr bwMode="auto">
          <a:xfrm flipV="1">
            <a:off x="4591050" y="1587422"/>
            <a:ext cx="0" cy="524820"/>
          </a:xfrm>
          <a:prstGeom prst="line">
            <a:avLst/>
          </a:prstGeom>
          <a:solidFill>
            <a:schemeClr val="accent1"/>
          </a:solidFill>
          <a:ln w="28575" cap="flat" cmpd="sng" algn="ctr">
            <a:solidFill>
              <a:srgbClr val="BD0AFF"/>
            </a:solidFill>
            <a:prstDash val="dash"/>
            <a:round/>
            <a:headEnd type="none" w="med" len="med"/>
            <a:tailEnd type="none" w="med" len="med"/>
          </a:ln>
          <a:effectLst/>
        </p:spPr>
      </p:cxnSp>
      <p:cxnSp>
        <p:nvCxnSpPr>
          <p:cNvPr id="55" name="Straight Connector 54"/>
          <p:cNvCxnSpPr/>
          <p:nvPr/>
        </p:nvCxnSpPr>
        <p:spPr bwMode="auto">
          <a:xfrm flipV="1">
            <a:off x="5620370" y="1587422"/>
            <a:ext cx="0" cy="524820"/>
          </a:xfrm>
          <a:prstGeom prst="line">
            <a:avLst/>
          </a:prstGeom>
          <a:solidFill>
            <a:schemeClr val="accent1"/>
          </a:solidFill>
          <a:ln w="28575" cap="flat" cmpd="sng" algn="ctr">
            <a:solidFill>
              <a:srgbClr val="BD0AFF"/>
            </a:solidFill>
            <a:prstDash val="dash"/>
            <a:round/>
            <a:headEnd type="none" w="med" len="med"/>
            <a:tailEnd type="none" w="med" len="med"/>
          </a:ln>
          <a:effectLst/>
        </p:spPr>
      </p:cxnSp>
      <p:cxnSp>
        <p:nvCxnSpPr>
          <p:cNvPr id="57" name="Straight Arrow Connector 56"/>
          <p:cNvCxnSpPr/>
          <p:nvPr/>
        </p:nvCxnSpPr>
        <p:spPr bwMode="auto">
          <a:xfrm>
            <a:off x="3779912" y="3300374"/>
            <a:ext cx="2664296"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sp>
        <p:nvSpPr>
          <p:cNvPr id="59" name="Rectangle 4"/>
          <p:cNvSpPr>
            <a:spLocks noChangeArrowheads="1"/>
          </p:cNvSpPr>
          <p:nvPr/>
        </p:nvSpPr>
        <p:spPr bwMode="auto">
          <a:xfrm>
            <a:off x="6645786" y="1788206"/>
            <a:ext cx="2318702" cy="1674186"/>
          </a:xfrm>
          <a:prstGeom prst="rect">
            <a:avLst/>
          </a:prstGeom>
          <a:noFill/>
          <a:ln w="9525">
            <a:noFill/>
            <a:miter lim="800000"/>
            <a:headEnd/>
            <a:tailEnd/>
          </a:ln>
        </p:spPr>
        <p:txBody>
          <a:bodyPr anchor="ctr">
            <a:prstTxWarp prst="textNoShape">
              <a:avLst/>
            </a:prstTxWarp>
          </a:bodyPr>
          <a:lstStyle/>
          <a:p>
            <a:pPr algn="l"/>
            <a:r>
              <a:rPr lang="en-GB" sz="1600" dirty="0" smtClean="0">
                <a:solidFill>
                  <a:srgbClr val="660066"/>
                </a:solidFill>
              </a:rPr>
              <a:t>Zero quantum coherence pathways experience different evolution times in different slices, and average to zero</a:t>
            </a:r>
            <a:endParaRPr lang="en-US" sz="1600" dirty="0">
              <a:solidFill>
                <a:srgbClr val="660066"/>
              </a:solidFill>
            </a:endParaRPr>
          </a:p>
        </p:txBody>
      </p:sp>
      <p:cxnSp>
        <p:nvCxnSpPr>
          <p:cNvPr id="54" name="Straight Connector 53"/>
          <p:cNvCxnSpPr/>
          <p:nvPr/>
        </p:nvCxnSpPr>
        <p:spPr bwMode="auto">
          <a:xfrm flipH="1">
            <a:off x="2267744" y="2166248"/>
            <a:ext cx="1512168" cy="0"/>
          </a:xfrm>
          <a:prstGeom prst="line">
            <a:avLst/>
          </a:prstGeom>
          <a:solidFill>
            <a:schemeClr val="accent1"/>
          </a:solidFill>
          <a:ln w="19050" cap="flat" cmpd="sng" algn="ctr">
            <a:solidFill>
              <a:schemeClr val="bg2"/>
            </a:solidFill>
            <a:prstDash val="sysDash"/>
            <a:round/>
            <a:headEnd type="none" w="med" len="med"/>
            <a:tailEnd type="none" w="med" len="med"/>
          </a:ln>
          <a:effectLst/>
        </p:spPr>
      </p:cxnSp>
      <p:cxnSp>
        <p:nvCxnSpPr>
          <p:cNvPr id="61" name="Straight Connector 60"/>
          <p:cNvCxnSpPr/>
          <p:nvPr/>
        </p:nvCxnSpPr>
        <p:spPr bwMode="auto">
          <a:xfrm flipH="1">
            <a:off x="2267744" y="2675162"/>
            <a:ext cx="1512168" cy="0"/>
          </a:xfrm>
          <a:prstGeom prst="line">
            <a:avLst/>
          </a:prstGeom>
          <a:solidFill>
            <a:schemeClr val="accent1"/>
          </a:solidFill>
          <a:ln w="19050" cap="flat" cmpd="sng" algn="ctr">
            <a:solidFill>
              <a:schemeClr val="bg2"/>
            </a:solidFill>
            <a:prstDash val="sysDash"/>
            <a:round/>
            <a:headEnd type="none" w="med" len="med"/>
            <a:tailEnd type="none" w="med" len="med"/>
          </a:ln>
          <a:effectLst/>
        </p:spPr>
      </p:cxnSp>
      <p:cxnSp>
        <p:nvCxnSpPr>
          <p:cNvPr id="62" name="Straight Connector 61"/>
          <p:cNvCxnSpPr/>
          <p:nvPr/>
        </p:nvCxnSpPr>
        <p:spPr bwMode="auto">
          <a:xfrm flipH="1">
            <a:off x="2267744" y="3184742"/>
            <a:ext cx="1512168" cy="0"/>
          </a:xfrm>
          <a:prstGeom prst="line">
            <a:avLst/>
          </a:prstGeom>
          <a:solidFill>
            <a:schemeClr val="accent1"/>
          </a:solidFill>
          <a:ln w="19050" cap="flat" cmpd="sng" algn="ctr">
            <a:solidFill>
              <a:schemeClr val="bg2"/>
            </a:solidFill>
            <a:prstDash val="sysDash"/>
            <a:round/>
            <a:headEnd type="none" w="med" len="med"/>
            <a:tailEnd type="none" w="med" len="med"/>
          </a:ln>
          <a:effectLst/>
        </p:spPr>
      </p:cxnSp>
      <p:sp>
        <p:nvSpPr>
          <p:cNvPr id="63" name="Rectangle 2"/>
          <p:cNvSpPr>
            <a:spLocks noChangeArrowheads="1"/>
          </p:cNvSpPr>
          <p:nvPr/>
        </p:nvSpPr>
        <p:spPr bwMode="auto">
          <a:xfrm>
            <a:off x="381000" y="8462"/>
            <a:ext cx="8382000" cy="322670"/>
          </a:xfrm>
          <a:prstGeom prst="rect">
            <a:avLst/>
          </a:prstGeom>
          <a:noFill/>
          <a:ln w="9525">
            <a:noFill/>
            <a:miter lim="800000"/>
            <a:headEnd/>
            <a:tailEnd/>
          </a:ln>
        </p:spPr>
        <p:txBody>
          <a:bodyPr anchor="ctr">
            <a:prstTxWarp prst="textNoShape">
              <a:avLst/>
            </a:prstTxWarp>
          </a:bodyPr>
          <a:lstStyle/>
          <a:p>
            <a:pPr algn="ctr">
              <a:lnSpc>
                <a:spcPct val="110000"/>
              </a:lnSpc>
            </a:pPr>
            <a:r>
              <a:rPr lang="en-GB" sz="2400" dirty="0" smtClean="0">
                <a:solidFill>
                  <a:srgbClr val="000000"/>
                </a:solidFill>
                <a:latin typeface="Times" charset="0"/>
              </a:rPr>
              <a:t>Mechanism of PSYCHE (4)</a:t>
            </a:r>
            <a:endParaRPr lang="en-US" sz="2400" dirty="0">
              <a:solidFill>
                <a:srgbClr val="000000"/>
              </a:solidFill>
              <a:latin typeface="Times" charset="0"/>
            </a:endParaRPr>
          </a:p>
        </p:txBody>
      </p:sp>
      <p:grpSp>
        <p:nvGrpSpPr>
          <p:cNvPr id="56" name="Group 55"/>
          <p:cNvGrpSpPr/>
          <p:nvPr/>
        </p:nvGrpSpPr>
        <p:grpSpPr>
          <a:xfrm>
            <a:off x="3779906" y="3232638"/>
            <a:ext cx="2623817" cy="713506"/>
            <a:chOff x="3762972" y="3232638"/>
            <a:chExt cx="2623817" cy="713506"/>
          </a:xfrm>
        </p:grpSpPr>
        <p:sp>
          <p:nvSpPr>
            <p:cNvPr id="64" name="TextBox 63"/>
            <p:cNvSpPr txBox="1"/>
            <p:nvPr/>
          </p:nvSpPr>
          <p:spPr>
            <a:xfrm>
              <a:off x="5752277" y="3232638"/>
              <a:ext cx="595035" cy="369332"/>
            </a:xfrm>
            <a:prstGeom prst="rect">
              <a:avLst/>
            </a:prstGeom>
            <a:noFill/>
          </p:spPr>
          <p:txBody>
            <a:bodyPr wrap="none" rtlCol="0">
              <a:spAutoFit/>
            </a:bodyPr>
            <a:lstStyle/>
            <a:p>
              <a:r>
                <a:rPr lang="en-US" dirty="0" smtClean="0">
                  <a:solidFill>
                    <a:schemeClr val="bg2"/>
                  </a:solidFill>
                </a:rPr>
                <a:t>time</a:t>
              </a:r>
              <a:endParaRPr lang="en-US" dirty="0">
                <a:solidFill>
                  <a:schemeClr val="bg2"/>
                </a:solidFill>
              </a:endParaRPr>
            </a:p>
          </p:txBody>
        </p:sp>
        <p:cxnSp>
          <p:nvCxnSpPr>
            <p:cNvPr id="65" name="Straight Arrow Connector 64"/>
            <p:cNvCxnSpPr/>
            <p:nvPr/>
          </p:nvCxnSpPr>
          <p:spPr bwMode="auto">
            <a:xfrm flipH="1">
              <a:off x="5078234" y="3630575"/>
              <a:ext cx="1308555"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cxnSp>
          <p:nvCxnSpPr>
            <p:cNvPr id="66" name="Straight Arrow Connector 65"/>
            <p:cNvCxnSpPr/>
            <p:nvPr/>
          </p:nvCxnSpPr>
          <p:spPr bwMode="auto">
            <a:xfrm>
              <a:off x="3762972" y="3630575"/>
              <a:ext cx="1308555" cy="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sp>
          <p:nvSpPr>
            <p:cNvPr id="67" name="TextBox 66"/>
            <p:cNvSpPr txBox="1"/>
            <p:nvPr/>
          </p:nvSpPr>
          <p:spPr>
            <a:xfrm>
              <a:off x="3853499" y="3576812"/>
              <a:ext cx="1120820" cy="369332"/>
            </a:xfrm>
            <a:prstGeom prst="rect">
              <a:avLst/>
            </a:prstGeom>
            <a:noFill/>
          </p:spPr>
          <p:txBody>
            <a:bodyPr wrap="none" rtlCol="0">
              <a:spAutoFit/>
            </a:bodyPr>
            <a:lstStyle/>
            <a:p>
              <a:r>
                <a:rPr lang="en-US" dirty="0" smtClean="0">
                  <a:solidFill>
                    <a:srgbClr val="000000"/>
                  </a:solidFill>
                </a:rPr>
                <a:t>frequency</a:t>
              </a:r>
              <a:endParaRPr lang="en-US" dirty="0">
                <a:solidFill>
                  <a:srgbClr val="000000"/>
                </a:solidFill>
              </a:endParaRPr>
            </a:p>
          </p:txBody>
        </p:sp>
      </p:grpSp>
    </p:spTree>
    <p:extLst>
      <p:ext uri="{BB962C8B-B14F-4D97-AF65-F5344CB8AC3E}">
        <p14:creationId xmlns:p14="http://schemas.microsoft.com/office/powerpoint/2010/main" val="20897504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71929" y="4590143"/>
            <a:ext cx="8648700" cy="289368"/>
          </a:xfrm>
          <a:prstGeom prst="rect">
            <a:avLst/>
          </a:prstGeom>
          <a:noFill/>
          <a:ln w="9525">
            <a:noFill/>
            <a:miter lim="800000"/>
            <a:headEnd/>
            <a:tailEnd/>
          </a:ln>
        </p:spPr>
        <p:txBody>
          <a:bodyPr anchor="b">
            <a:prstTxWarp prst="textNoShape">
              <a:avLst/>
            </a:prstTxWarp>
          </a:bodyPr>
          <a:lstStyle/>
          <a:p>
            <a:pPr algn="l"/>
            <a:r>
              <a:rPr lang="el-GR" sz="1600" dirty="0" smtClean="0">
                <a:solidFill>
                  <a:srgbClr val="660066"/>
                </a:solidFill>
              </a:rPr>
              <a:t>The decoupled signal</a:t>
            </a:r>
            <a:r>
              <a:rPr lang="en-GB" sz="1600" dirty="0">
                <a:solidFill>
                  <a:srgbClr val="660066"/>
                </a:solidFill>
              </a:rPr>
              <a:t> in PSYCHE</a:t>
            </a:r>
            <a:r>
              <a:rPr lang="el-GR" sz="1600" dirty="0" smtClean="0">
                <a:solidFill>
                  <a:srgbClr val="660066"/>
                </a:solidFill>
              </a:rPr>
              <a:t> ∝ 2 sin</a:t>
            </a:r>
            <a:r>
              <a:rPr lang="el-GR" sz="1600" baseline="30000" dirty="0" smtClean="0">
                <a:solidFill>
                  <a:srgbClr val="660066"/>
                </a:solidFill>
              </a:rPr>
              <a:t>2</a:t>
            </a:r>
            <a:r>
              <a:rPr lang="el-GR" sz="1600" i="1" dirty="0" smtClean="0">
                <a:solidFill>
                  <a:srgbClr val="660066"/>
                </a:solidFill>
              </a:rPr>
              <a:t>β</a:t>
            </a:r>
            <a:r>
              <a:rPr lang="el-GR" sz="1600" dirty="0" smtClean="0">
                <a:solidFill>
                  <a:srgbClr val="660066"/>
                </a:solidFill>
              </a:rPr>
              <a:t>cos</a:t>
            </a:r>
            <a:r>
              <a:rPr lang="el-GR" sz="1600" baseline="30000" dirty="0" smtClean="0">
                <a:solidFill>
                  <a:srgbClr val="660066"/>
                </a:solidFill>
              </a:rPr>
              <a:t>2</a:t>
            </a:r>
            <a:r>
              <a:rPr lang="el-GR" sz="1600" i="1" dirty="0" smtClean="0">
                <a:solidFill>
                  <a:srgbClr val="660066"/>
                </a:solidFill>
              </a:rPr>
              <a:t>β,</a:t>
            </a:r>
            <a:r>
              <a:rPr lang="el-GR" sz="1600" dirty="0" smtClean="0">
                <a:solidFill>
                  <a:srgbClr val="660066"/>
                </a:solidFill>
              </a:rPr>
              <a:t> the main (</a:t>
            </a:r>
            <a:r>
              <a:rPr lang="en-US" sz="1600" dirty="0">
                <a:solidFill>
                  <a:srgbClr val="660066"/>
                </a:solidFill>
              </a:rPr>
              <a:t>“recoupling”</a:t>
            </a:r>
            <a:r>
              <a:rPr lang="el-GR" sz="1600" dirty="0">
                <a:solidFill>
                  <a:srgbClr val="660066"/>
                </a:solidFill>
              </a:rPr>
              <a:t>) </a:t>
            </a:r>
            <a:r>
              <a:rPr lang="el-GR" sz="1600" dirty="0" smtClean="0">
                <a:solidFill>
                  <a:srgbClr val="660066"/>
                </a:solidFill>
              </a:rPr>
              <a:t>artefact ∝ sin</a:t>
            </a:r>
            <a:r>
              <a:rPr lang="el-GR" sz="1600" baseline="30000" dirty="0" smtClean="0">
                <a:solidFill>
                  <a:srgbClr val="660066"/>
                </a:solidFill>
              </a:rPr>
              <a:t>4</a:t>
            </a:r>
            <a:r>
              <a:rPr lang="el-GR" sz="1600" i="1" dirty="0" smtClean="0">
                <a:solidFill>
                  <a:srgbClr val="660066"/>
                </a:solidFill>
              </a:rPr>
              <a:t>β.</a:t>
            </a:r>
            <a:endParaRPr lang="en-US" sz="1600" dirty="0">
              <a:solidFill>
                <a:srgbClr val="660066"/>
              </a:solidFill>
            </a:endParaRPr>
          </a:p>
        </p:txBody>
      </p:sp>
      <p:sp>
        <p:nvSpPr>
          <p:cNvPr id="13" name="Rectangle 2"/>
          <p:cNvSpPr>
            <a:spLocks noChangeArrowheads="1"/>
          </p:cNvSpPr>
          <p:nvPr/>
        </p:nvSpPr>
        <p:spPr bwMode="auto">
          <a:xfrm>
            <a:off x="381000" y="-8470"/>
            <a:ext cx="8382000" cy="340911"/>
          </a:xfrm>
          <a:prstGeom prst="rect">
            <a:avLst/>
          </a:prstGeom>
          <a:noFill/>
          <a:ln w="9525">
            <a:noFill/>
            <a:miter lim="800000"/>
            <a:headEnd/>
            <a:tailEnd/>
          </a:ln>
        </p:spPr>
        <p:txBody>
          <a:bodyPr anchor="ctr">
            <a:prstTxWarp prst="textNoShape">
              <a:avLst/>
            </a:prstTxWarp>
          </a:bodyPr>
          <a:lstStyle/>
          <a:p>
            <a:pPr algn="ctr">
              <a:lnSpc>
                <a:spcPct val="110000"/>
              </a:lnSpc>
            </a:pPr>
            <a:r>
              <a:rPr lang="en-GB" sz="2400" dirty="0" smtClean="0">
                <a:solidFill>
                  <a:srgbClr val="000000"/>
                </a:solidFill>
                <a:latin typeface="Times" charset="0"/>
              </a:rPr>
              <a:t>PSYCHE Sensitivity and Spectral Purity</a:t>
            </a:r>
            <a:endParaRPr lang="en-US" sz="2400" dirty="0">
              <a:solidFill>
                <a:srgbClr val="000000"/>
              </a:solidFill>
              <a:latin typeface="Times" charset="0"/>
            </a:endParaRPr>
          </a:p>
        </p:txBody>
      </p:sp>
      <p:pic>
        <p:nvPicPr>
          <p:cNvPr id="2" name="Picture 1" descr="Figure-2_Morris.eps"/>
          <p:cNvPicPr>
            <a:picLocks/>
          </p:cNvPicPr>
          <p:nvPr/>
        </p:nvPicPr>
        <p:blipFill rotWithShape="1">
          <a:blip r:embed="rId2">
            <a:extLst>
              <a:ext uri="{28A0092B-C50C-407E-A947-70E740481C1C}">
                <a14:useLocalDpi xmlns:a14="http://schemas.microsoft.com/office/drawing/2010/main" val="0"/>
              </a:ext>
            </a:extLst>
          </a:blip>
          <a:srcRect l="3726" r="-3726" b="75582"/>
          <a:stretch/>
        </p:blipFill>
        <p:spPr>
          <a:xfrm>
            <a:off x="3391986" y="606505"/>
            <a:ext cx="3977259" cy="2885638"/>
          </a:xfrm>
          <a:prstGeom prst="rect">
            <a:avLst/>
          </a:prstGeom>
        </p:spPr>
      </p:pic>
      <p:sp>
        <p:nvSpPr>
          <p:cNvPr id="16" name="Text Box 7"/>
          <p:cNvSpPr txBox="1">
            <a:spLocks noChangeArrowheads="1"/>
          </p:cNvSpPr>
          <p:nvPr/>
        </p:nvSpPr>
        <p:spPr bwMode="auto">
          <a:xfrm>
            <a:off x="1576438" y="2280690"/>
            <a:ext cx="1770846" cy="369332"/>
          </a:xfrm>
          <a:prstGeom prst="rect">
            <a:avLst/>
          </a:prstGeom>
          <a:noFill/>
          <a:ln w="9525">
            <a:noFill/>
            <a:miter lim="800000"/>
            <a:headEnd/>
            <a:tailEnd/>
          </a:ln>
        </p:spPr>
        <p:txBody>
          <a:bodyPr wrap="none">
            <a:prstTxWarp prst="textNoShape">
              <a:avLst/>
            </a:prstTxWarp>
            <a:spAutoFit/>
          </a:bodyPr>
          <a:lstStyle/>
          <a:p>
            <a:r>
              <a:rPr lang="en-US" dirty="0" smtClean="0"/>
              <a:t>ZS, 12 </a:t>
            </a:r>
            <a:r>
              <a:rPr lang="en-US" dirty="0" err="1" smtClean="0"/>
              <a:t>ms</a:t>
            </a:r>
            <a:r>
              <a:rPr lang="en-US" dirty="0" smtClean="0"/>
              <a:t> </a:t>
            </a:r>
            <a:r>
              <a:rPr lang="en-US" i="1" dirty="0" err="1" smtClean="0"/>
              <a:t>rsnob</a:t>
            </a:r>
            <a:endParaRPr lang="en-US" i="1" dirty="0"/>
          </a:p>
        </p:txBody>
      </p:sp>
      <p:sp>
        <p:nvSpPr>
          <p:cNvPr id="17" name="Text Box 7"/>
          <p:cNvSpPr txBox="1">
            <a:spLocks noChangeArrowheads="1"/>
          </p:cNvSpPr>
          <p:nvPr/>
        </p:nvSpPr>
        <p:spPr bwMode="auto">
          <a:xfrm>
            <a:off x="2214000" y="1723749"/>
            <a:ext cx="1069787" cy="369332"/>
          </a:xfrm>
          <a:prstGeom prst="rect">
            <a:avLst/>
          </a:prstGeom>
          <a:noFill/>
          <a:ln w="9525">
            <a:noFill/>
            <a:miter lim="800000"/>
            <a:headEnd/>
            <a:tailEnd/>
          </a:ln>
        </p:spPr>
        <p:txBody>
          <a:bodyPr wrap="none">
            <a:prstTxWarp prst="textNoShape">
              <a:avLst/>
            </a:prstTxWarp>
            <a:spAutoFit/>
          </a:bodyPr>
          <a:lstStyle/>
          <a:p>
            <a:r>
              <a:rPr lang="en-US" dirty="0" smtClean="0"/>
              <a:t>PSYCHE</a:t>
            </a:r>
            <a:endParaRPr lang="en-US" dirty="0"/>
          </a:p>
        </p:txBody>
      </p:sp>
      <p:sp>
        <p:nvSpPr>
          <p:cNvPr id="18" name="Text Box 7"/>
          <p:cNvSpPr txBox="1">
            <a:spLocks noChangeArrowheads="1"/>
          </p:cNvSpPr>
          <p:nvPr/>
        </p:nvSpPr>
        <p:spPr bwMode="auto">
          <a:xfrm>
            <a:off x="1461022" y="2928762"/>
            <a:ext cx="1886262" cy="369332"/>
          </a:xfrm>
          <a:prstGeom prst="rect">
            <a:avLst/>
          </a:prstGeom>
          <a:noFill/>
          <a:ln w="9525">
            <a:noFill/>
            <a:miter lim="800000"/>
            <a:headEnd/>
            <a:tailEnd/>
          </a:ln>
        </p:spPr>
        <p:txBody>
          <a:bodyPr wrap="none">
            <a:prstTxWarp prst="textNoShape">
              <a:avLst/>
            </a:prstTxWarp>
            <a:spAutoFit/>
          </a:bodyPr>
          <a:lstStyle/>
          <a:p>
            <a:r>
              <a:rPr lang="en-US" dirty="0" smtClean="0"/>
              <a:t>ZS, 100 </a:t>
            </a:r>
            <a:r>
              <a:rPr lang="en-US" dirty="0" err="1" smtClean="0"/>
              <a:t>ms</a:t>
            </a:r>
            <a:r>
              <a:rPr lang="en-US" dirty="0" smtClean="0"/>
              <a:t> </a:t>
            </a:r>
            <a:r>
              <a:rPr lang="en-US" i="1" dirty="0" err="1" smtClean="0"/>
              <a:t>rsnob</a:t>
            </a:r>
            <a:endParaRPr lang="en-US" i="1" dirty="0"/>
          </a:p>
        </p:txBody>
      </p:sp>
      <p:pic>
        <p:nvPicPr>
          <p:cNvPr id="3" name="Picture 2" descr="Estradiol.png"/>
          <p:cNvPicPr>
            <a:picLocks/>
          </p:cNvPicPr>
          <p:nvPr/>
        </p:nvPicPr>
        <p:blipFill>
          <a:blip r:embed="rId3">
            <a:extLst>
              <a:ext uri="{28A0092B-C50C-407E-A947-70E740481C1C}">
                <a14:useLocalDpi xmlns:a14="http://schemas.microsoft.com/office/drawing/2010/main" val="0"/>
              </a:ext>
            </a:extLst>
          </a:blip>
          <a:stretch>
            <a:fillRect/>
          </a:stretch>
        </p:blipFill>
        <p:spPr>
          <a:xfrm>
            <a:off x="179514" y="735546"/>
            <a:ext cx="1696339" cy="1026114"/>
          </a:xfrm>
          <a:prstGeom prst="rect">
            <a:avLst/>
          </a:prstGeom>
        </p:spPr>
      </p:pic>
      <p:sp>
        <p:nvSpPr>
          <p:cNvPr id="12" name="Text Box 7"/>
          <p:cNvSpPr txBox="1">
            <a:spLocks noChangeArrowheads="1"/>
          </p:cNvSpPr>
          <p:nvPr/>
        </p:nvSpPr>
        <p:spPr bwMode="auto">
          <a:xfrm>
            <a:off x="2079824" y="1092558"/>
            <a:ext cx="1203963" cy="369332"/>
          </a:xfrm>
          <a:prstGeom prst="rect">
            <a:avLst/>
          </a:prstGeom>
          <a:noFill/>
          <a:ln w="9525">
            <a:noFill/>
            <a:miter lim="800000"/>
            <a:headEnd/>
            <a:tailEnd/>
          </a:ln>
        </p:spPr>
        <p:txBody>
          <a:bodyPr wrap="none">
            <a:prstTxWarp prst="textNoShape">
              <a:avLst/>
            </a:prstTxWarp>
            <a:spAutoFit/>
          </a:bodyPr>
          <a:lstStyle/>
          <a:p>
            <a:r>
              <a:rPr lang="en-US" dirty="0" smtClean="0"/>
              <a:t>Normal </a:t>
            </a:r>
            <a:r>
              <a:rPr lang="en-US" baseline="30000" dirty="0" smtClean="0"/>
              <a:t>1</a:t>
            </a:r>
            <a:r>
              <a:rPr lang="en-US" dirty="0" smtClean="0"/>
              <a:t>H</a:t>
            </a:r>
            <a:endParaRPr lang="en-US" dirty="0"/>
          </a:p>
        </p:txBody>
      </p:sp>
      <p:sp>
        <p:nvSpPr>
          <p:cNvPr id="15" name="Rectangle 9"/>
          <p:cNvSpPr>
            <a:spLocks noChangeArrowheads="1"/>
          </p:cNvSpPr>
          <p:nvPr/>
        </p:nvSpPr>
        <p:spPr bwMode="auto">
          <a:xfrm>
            <a:off x="4999295" y="4797269"/>
            <a:ext cx="4144705"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009999"/>
                </a:solidFill>
                <a:latin typeface="Times" charset="0"/>
              </a:rPr>
              <a:t>	</a:t>
            </a:r>
            <a:r>
              <a:rPr kumimoji="0" lang="en-GB" sz="1600" i="1" dirty="0" err="1" smtClean="0">
                <a:solidFill>
                  <a:srgbClr val="009999"/>
                </a:solidFill>
                <a:latin typeface="Times" charset="0"/>
              </a:rPr>
              <a:t>Angew</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Chem</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Int</a:t>
            </a:r>
            <a:r>
              <a:rPr kumimoji="0" lang="en-GB" sz="1600" i="1" dirty="0" smtClean="0">
                <a:solidFill>
                  <a:srgbClr val="009999"/>
                </a:solidFill>
                <a:latin typeface="Times" charset="0"/>
              </a:rPr>
              <a:t> Ed</a:t>
            </a:r>
            <a:r>
              <a:rPr kumimoji="0" lang="en-GB" sz="1600" dirty="0" smtClean="0">
                <a:solidFill>
                  <a:srgbClr val="009999"/>
                </a:solidFill>
                <a:latin typeface="Times" charset="0"/>
              </a:rPr>
              <a:t> </a:t>
            </a:r>
            <a:r>
              <a:rPr kumimoji="0" lang="en-GB" sz="1600" b="1" dirty="0" smtClean="0">
                <a:solidFill>
                  <a:srgbClr val="009999"/>
                </a:solidFill>
                <a:latin typeface="Times" charset="0"/>
              </a:rPr>
              <a:t>53</a:t>
            </a:r>
            <a:r>
              <a:rPr kumimoji="0" lang="en-GB" sz="1600" dirty="0" smtClean="0">
                <a:solidFill>
                  <a:srgbClr val="009999"/>
                </a:solidFill>
                <a:latin typeface="Times" charset="0"/>
              </a:rPr>
              <a:t>, 6990 (2014)</a:t>
            </a:r>
            <a:endParaRPr kumimoji="0" lang="en-US" sz="1600" dirty="0">
              <a:solidFill>
                <a:srgbClr val="009999"/>
              </a:solidFill>
              <a:latin typeface="Times" charset="0"/>
            </a:endParaRPr>
          </a:p>
        </p:txBody>
      </p:sp>
      <p:sp>
        <p:nvSpPr>
          <p:cNvPr id="14" name="Rectangle 4"/>
          <p:cNvSpPr>
            <a:spLocks noChangeArrowheads="1"/>
          </p:cNvSpPr>
          <p:nvPr/>
        </p:nvSpPr>
        <p:spPr bwMode="auto">
          <a:xfrm>
            <a:off x="381000" y="3471792"/>
            <a:ext cx="8648700" cy="1067551"/>
          </a:xfrm>
          <a:prstGeom prst="rect">
            <a:avLst/>
          </a:prstGeom>
          <a:noFill/>
          <a:ln w="9525">
            <a:noFill/>
            <a:miter lim="800000"/>
            <a:headEnd/>
            <a:tailEnd/>
          </a:ln>
        </p:spPr>
        <p:txBody>
          <a:bodyPr anchor="t">
            <a:prstTxWarp prst="textNoShape">
              <a:avLst/>
            </a:prstTxWarp>
          </a:bodyPr>
          <a:lstStyle/>
          <a:p>
            <a:pPr algn="l"/>
            <a:r>
              <a:rPr lang="en-GB" sz="1600" dirty="0" smtClean="0">
                <a:solidFill>
                  <a:srgbClr val="660066"/>
                </a:solidFill>
              </a:rPr>
              <a:t>Comparing PSYCHE and ZS methods for a complex and strongly coupled region of the 500 MHz </a:t>
            </a:r>
            <a:r>
              <a:rPr lang="en-GB" sz="1600" baseline="30000" dirty="0" smtClean="0">
                <a:solidFill>
                  <a:srgbClr val="660066"/>
                </a:solidFill>
              </a:rPr>
              <a:t>1</a:t>
            </a:r>
            <a:r>
              <a:rPr lang="en-GB" sz="1600" dirty="0" smtClean="0">
                <a:solidFill>
                  <a:srgbClr val="660066"/>
                </a:solidFill>
              </a:rPr>
              <a:t>H spectrum of </a:t>
            </a:r>
            <a:r>
              <a:rPr lang="en-GB" sz="1600" dirty="0" err="1" smtClean="0">
                <a:solidFill>
                  <a:srgbClr val="660066"/>
                </a:solidFill>
              </a:rPr>
              <a:t>estradiol</a:t>
            </a:r>
            <a:r>
              <a:rPr lang="en-GB" sz="1600" dirty="0" smtClean="0">
                <a:solidFill>
                  <a:srgbClr val="660066"/>
                </a:solidFill>
              </a:rPr>
              <a:t>, PSYCHE offers ca. 10× more S/N for similar spectral purity. In ZS, spectral purity is determined by selective pulse bandwidth; in PSYCHE, by </a:t>
            </a:r>
            <a:r>
              <a:rPr lang="el-GR" sz="1600" i="1" dirty="0" smtClean="0">
                <a:solidFill>
                  <a:srgbClr val="660066"/>
                </a:solidFill>
              </a:rPr>
              <a:t>β</a:t>
            </a:r>
            <a:r>
              <a:rPr lang="el-GR" sz="1600" dirty="0" smtClean="0">
                <a:solidFill>
                  <a:srgbClr val="660066"/>
                </a:solidFill>
              </a:rPr>
              <a:t>. (The sensitivity of ZS methods can be improved by using multiple frequency irradiation – nemo-ZS.)</a:t>
            </a:r>
            <a:endParaRPr lang="en-US" sz="1600" dirty="0">
              <a:solidFill>
                <a:srgbClr val="660066"/>
              </a:solidFill>
            </a:endParaRPr>
          </a:p>
        </p:txBody>
      </p:sp>
    </p:spTree>
    <p:extLst>
      <p:ext uri="{BB962C8B-B14F-4D97-AF65-F5344CB8AC3E}">
        <p14:creationId xmlns:p14="http://schemas.microsoft.com/office/powerpoint/2010/main" val="2081589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20122"/>
            <a:ext cx="8382000" cy="351755"/>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Pure Shift NMR</a:t>
            </a:r>
          </a:p>
        </p:txBody>
      </p:sp>
      <p:sp>
        <p:nvSpPr>
          <p:cNvPr id="5" name="TextBox 4"/>
          <p:cNvSpPr txBox="1"/>
          <p:nvPr/>
        </p:nvSpPr>
        <p:spPr>
          <a:xfrm>
            <a:off x="411465" y="934021"/>
            <a:ext cx="5891498" cy="2985433"/>
          </a:xfrm>
          <a:prstGeom prst="rect">
            <a:avLst/>
          </a:prstGeom>
          <a:noFill/>
        </p:spPr>
        <p:txBody>
          <a:bodyPr wrap="square" rtlCol="0">
            <a:spAutoFit/>
          </a:bodyPr>
          <a:lstStyle/>
          <a:p>
            <a:pPr algn="l">
              <a:lnSpc>
                <a:spcPct val="200000"/>
              </a:lnSpc>
            </a:pPr>
            <a:r>
              <a:rPr lang="en-GB" sz="2400" dirty="0" smtClean="0"/>
              <a:t>History: What ? Why ? Who ? When ? How ?</a:t>
            </a:r>
          </a:p>
          <a:p>
            <a:pPr algn="l">
              <a:lnSpc>
                <a:spcPct val="200000"/>
              </a:lnSpc>
            </a:pPr>
            <a:r>
              <a:rPr lang="en-GB" sz="2400" dirty="0" smtClean="0"/>
              <a:t>Mechanics</a:t>
            </a:r>
          </a:p>
          <a:p>
            <a:pPr algn="l">
              <a:lnSpc>
                <a:spcPct val="200000"/>
              </a:lnSpc>
            </a:pPr>
            <a:r>
              <a:rPr lang="en-GB" sz="2400" dirty="0" smtClean="0">
                <a:solidFill>
                  <a:srgbClr val="FF0000"/>
                </a:solidFill>
              </a:rPr>
              <a:t>Applications</a:t>
            </a:r>
            <a:r>
              <a:rPr lang="en-GB" sz="2400" dirty="0" smtClean="0"/>
              <a:t/>
            </a:r>
            <a:br>
              <a:rPr lang="en-GB" sz="2400" dirty="0" smtClean="0"/>
            </a:br>
            <a:r>
              <a:rPr lang="en-GB" sz="2400" dirty="0" smtClean="0"/>
              <a:t>Problems</a:t>
            </a:r>
            <a:endParaRPr lang="en-GB" sz="2400" dirty="0"/>
          </a:p>
        </p:txBody>
      </p:sp>
    </p:spTree>
    <p:extLst>
      <p:ext uri="{BB962C8B-B14F-4D97-AF65-F5344CB8AC3E}">
        <p14:creationId xmlns:p14="http://schemas.microsoft.com/office/powerpoint/2010/main" val="36910273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57200" y="22942"/>
            <a:ext cx="8229600" cy="378042"/>
          </a:xfrm>
          <a:prstGeom prst="rect">
            <a:avLst/>
          </a:prstGeom>
          <a:noFill/>
          <a:ln w="9525">
            <a:noFill/>
            <a:miter lim="800000"/>
            <a:headEnd/>
            <a:tailEnd/>
          </a:ln>
        </p:spPr>
        <p:txBody>
          <a:bodyPr anchor="ctr">
            <a:prstTxWarp prst="textNoShape">
              <a:avLst/>
            </a:prstTxWarp>
          </a:bodyPr>
          <a:lstStyle/>
          <a:p>
            <a:pPr algn="ctr">
              <a:lnSpc>
                <a:spcPct val="70000"/>
              </a:lnSpc>
            </a:pPr>
            <a:r>
              <a:rPr lang="en-GB" sz="2400" dirty="0" smtClean="0">
                <a:solidFill>
                  <a:schemeClr val="bg2"/>
                </a:solidFill>
                <a:latin typeface="Times" charset="0"/>
              </a:rPr>
              <a:t>BIRD Pure Shift </a:t>
            </a:r>
            <a:r>
              <a:rPr lang="en-GB" sz="2400" dirty="0">
                <a:solidFill>
                  <a:schemeClr val="bg2"/>
                </a:solidFill>
                <a:latin typeface="Times" charset="0"/>
              </a:rPr>
              <a:t>NMR of </a:t>
            </a:r>
            <a:r>
              <a:rPr lang="en-GB" sz="2400" dirty="0" smtClean="0">
                <a:solidFill>
                  <a:schemeClr val="bg2"/>
                </a:solidFill>
                <a:latin typeface="Times" charset="0"/>
              </a:rPr>
              <a:t>Strongly Coupled Aromatics</a:t>
            </a:r>
            <a:endParaRPr lang="en-US" sz="2400" dirty="0">
              <a:solidFill>
                <a:schemeClr val="bg2"/>
              </a:solidFill>
              <a:latin typeface="Times" charset="0"/>
            </a:endParaRPr>
          </a:p>
        </p:txBody>
      </p:sp>
      <p:sp>
        <p:nvSpPr>
          <p:cNvPr id="50181" name="Rectangle 3"/>
          <p:cNvSpPr>
            <a:spLocks noChangeArrowheads="1"/>
          </p:cNvSpPr>
          <p:nvPr/>
        </p:nvSpPr>
        <p:spPr bwMode="auto">
          <a:xfrm>
            <a:off x="571500" y="4083918"/>
            <a:ext cx="8343900" cy="857250"/>
          </a:xfrm>
          <a:prstGeom prst="rect">
            <a:avLst/>
          </a:prstGeom>
          <a:noFill/>
          <a:ln w="9525">
            <a:noFill/>
            <a:miter lim="800000"/>
            <a:headEnd/>
            <a:tailEnd/>
          </a:ln>
        </p:spPr>
        <p:txBody>
          <a:bodyPr anchor="ctr">
            <a:prstTxWarp prst="textNoShape">
              <a:avLst/>
            </a:prstTxWarp>
          </a:bodyPr>
          <a:lstStyle/>
          <a:p>
            <a:pPr algn="l"/>
            <a:r>
              <a:rPr lang="en-US" sz="1600" dirty="0">
                <a:solidFill>
                  <a:srgbClr val="660066"/>
                </a:solidFill>
              </a:rPr>
              <a:t>Selecting only those protons directly bonded to </a:t>
            </a:r>
            <a:r>
              <a:rPr lang="en-US" sz="1600" baseline="30000" dirty="0">
                <a:solidFill>
                  <a:srgbClr val="660066"/>
                </a:solidFill>
              </a:rPr>
              <a:t>13</a:t>
            </a:r>
            <a:r>
              <a:rPr lang="en-US" sz="1600" dirty="0">
                <a:solidFill>
                  <a:srgbClr val="660066"/>
                </a:solidFill>
              </a:rPr>
              <a:t>C can lift </a:t>
            </a:r>
            <a:r>
              <a:rPr lang="en-US" sz="1600" baseline="30000" dirty="0">
                <a:solidFill>
                  <a:srgbClr val="660066"/>
                </a:solidFill>
              </a:rPr>
              <a:t>1</a:t>
            </a:r>
            <a:r>
              <a:rPr lang="en-US" sz="1600" dirty="0">
                <a:solidFill>
                  <a:srgbClr val="660066"/>
                </a:solidFill>
              </a:rPr>
              <a:t>H degeneracy and restore weak </a:t>
            </a:r>
            <a:r>
              <a:rPr lang="en-US" sz="1600" dirty="0" smtClean="0">
                <a:solidFill>
                  <a:srgbClr val="660066"/>
                </a:solidFill>
              </a:rPr>
              <a:t>coupling. </a:t>
            </a:r>
            <a:endParaRPr lang="en-US" sz="1600" dirty="0">
              <a:solidFill>
                <a:srgbClr val="660066"/>
              </a:solidFill>
            </a:endParaRPr>
          </a:p>
        </p:txBody>
      </p:sp>
      <p:sp>
        <p:nvSpPr>
          <p:cNvPr id="50182" name="Rectangle 9"/>
          <p:cNvSpPr>
            <a:spLocks noChangeArrowheads="1"/>
          </p:cNvSpPr>
          <p:nvPr/>
        </p:nvSpPr>
        <p:spPr bwMode="auto">
          <a:xfrm>
            <a:off x="5006809" y="4808874"/>
            <a:ext cx="4137191"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009999"/>
                </a:solidFill>
                <a:latin typeface="Times" charset="0"/>
              </a:rPr>
              <a:t>	</a:t>
            </a:r>
            <a:r>
              <a:rPr kumimoji="0" lang="en-GB" sz="1600" i="1" dirty="0" err="1" smtClean="0">
                <a:solidFill>
                  <a:srgbClr val="009999"/>
                </a:solidFill>
                <a:latin typeface="Times" charset="0"/>
              </a:rPr>
              <a:t>Angew</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Chem</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Int</a:t>
            </a:r>
            <a:r>
              <a:rPr kumimoji="0" lang="en-GB" sz="1600" i="1" dirty="0" smtClean="0">
                <a:solidFill>
                  <a:srgbClr val="009999"/>
                </a:solidFill>
                <a:latin typeface="Times" charset="0"/>
              </a:rPr>
              <a:t> Ed</a:t>
            </a:r>
            <a:r>
              <a:rPr kumimoji="0" lang="en-GB" sz="1600" dirty="0" smtClean="0">
                <a:solidFill>
                  <a:srgbClr val="009999"/>
                </a:solidFill>
                <a:latin typeface="Times" charset="0"/>
              </a:rPr>
              <a:t> </a:t>
            </a:r>
            <a:r>
              <a:rPr kumimoji="0" lang="en-GB" sz="1600" b="1" dirty="0">
                <a:solidFill>
                  <a:srgbClr val="009999"/>
                </a:solidFill>
                <a:latin typeface="Times" charset="0"/>
              </a:rPr>
              <a:t>50</a:t>
            </a:r>
            <a:r>
              <a:rPr kumimoji="0" lang="en-GB" sz="1600" dirty="0">
                <a:solidFill>
                  <a:srgbClr val="009999"/>
                </a:solidFill>
                <a:latin typeface="Times" charset="0"/>
              </a:rPr>
              <a:t>, 9716 (2011)</a:t>
            </a:r>
            <a:endParaRPr kumimoji="0" lang="en-US" sz="1600" dirty="0">
              <a:solidFill>
                <a:srgbClr val="009999"/>
              </a:solidFill>
              <a:latin typeface="Times" charset="0"/>
            </a:endParaRPr>
          </a:p>
        </p:txBody>
      </p:sp>
      <p:pic>
        <p:nvPicPr>
          <p:cNvPr id="50183" name="Picture 22" descr="BIRD.png"/>
          <p:cNvPicPr>
            <a:picLocks/>
          </p:cNvPicPr>
          <p:nvPr/>
        </p:nvPicPr>
        <p:blipFill>
          <a:blip r:embed="rId3"/>
          <a:srcRect/>
          <a:stretch>
            <a:fillRect/>
          </a:stretch>
        </p:blipFill>
        <p:spPr bwMode="auto">
          <a:xfrm>
            <a:off x="1566900" y="978373"/>
            <a:ext cx="5959450" cy="3156347"/>
          </a:xfrm>
          <a:prstGeom prst="rect">
            <a:avLst/>
          </a:prstGeom>
          <a:noFill/>
          <a:ln w="9525">
            <a:noFill/>
            <a:miter lim="800000"/>
            <a:headEnd/>
            <a:tailEnd/>
          </a:ln>
        </p:spPr>
      </p:pic>
      <p:sp>
        <p:nvSpPr>
          <p:cNvPr id="50184" name="Text Box 7"/>
          <p:cNvSpPr txBox="1">
            <a:spLocks noChangeArrowheads="1"/>
          </p:cNvSpPr>
          <p:nvPr/>
        </p:nvSpPr>
        <p:spPr bwMode="auto">
          <a:xfrm>
            <a:off x="1569163" y="2231306"/>
            <a:ext cx="902611" cy="369332"/>
          </a:xfrm>
          <a:prstGeom prst="rect">
            <a:avLst/>
          </a:prstGeom>
          <a:noFill/>
          <a:ln w="9525">
            <a:noFill/>
            <a:miter lim="800000"/>
            <a:headEnd/>
            <a:tailEnd/>
          </a:ln>
        </p:spPr>
        <p:txBody>
          <a:bodyPr wrap="none">
            <a:prstTxWarp prst="textNoShape">
              <a:avLst/>
            </a:prstTxWarp>
            <a:spAutoFit/>
          </a:bodyPr>
          <a:lstStyle/>
          <a:p>
            <a:r>
              <a:rPr lang="en-US"/>
              <a:t>Normal</a:t>
            </a:r>
          </a:p>
        </p:txBody>
      </p:sp>
      <p:sp>
        <p:nvSpPr>
          <p:cNvPr id="50185" name="Text Box 7"/>
          <p:cNvSpPr txBox="1">
            <a:spLocks noChangeArrowheads="1"/>
          </p:cNvSpPr>
          <p:nvPr/>
        </p:nvSpPr>
        <p:spPr bwMode="auto">
          <a:xfrm>
            <a:off x="1568466" y="2811141"/>
            <a:ext cx="454046" cy="369332"/>
          </a:xfrm>
          <a:prstGeom prst="rect">
            <a:avLst/>
          </a:prstGeom>
          <a:noFill/>
          <a:ln w="9525">
            <a:noFill/>
            <a:miter lim="800000"/>
            <a:headEnd/>
            <a:tailEnd/>
          </a:ln>
        </p:spPr>
        <p:txBody>
          <a:bodyPr wrap="none">
            <a:prstTxWarp prst="textNoShape">
              <a:avLst/>
            </a:prstTxWarp>
            <a:spAutoFit/>
          </a:bodyPr>
          <a:lstStyle/>
          <a:p>
            <a:r>
              <a:rPr lang="en-US"/>
              <a:t>ZS</a:t>
            </a:r>
          </a:p>
        </p:txBody>
      </p:sp>
      <p:sp>
        <p:nvSpPr>
          <p:cNvPr id="50186" name="Text Box 7"/>
          <p:cNvSpPr txBox="1">
            <a:spLocks noChangeArrowheads="1"/>
          </p:cNvSpPr>
          <p:nvPr/>
        </p:nvSpPr>
        <p:spPr bwMode="auto">
          <a:xfrm>
            <a:off x="1568924" y="3414787"/>
            <a:ext cx="736162" cy="369332"/>
          </a:xfrm>
          <a:prstGeom prst="rect">
            <a:avLst/>
          </a:prstGeom>
          <a:noFill/>
          <a:ln w="9525">
            <a:noFill/>
            <a:miter lim="800000"/>
            <a:headEnd/>
            <a:tailEnd/>
          </a:ln>
        </p:spPr>
        <p:txBody>
          <a:bodyPr wrap="none">
            <a:prstTxWarp prst="textNoShape">
              <a:avLst/>
            </a:prstTxWarp>
            <a:spAutoFit/>
          </a:bodyPr>
          <a:lstStyle/>
          <a:p>
            <a:r>
              <a:rPr lang="en-US"/>
              <a:t>BIRD</a:t>
            </a:r>
          </a:p>
        </p:txBody>
      </p:sp>
    </p:spTree>
    <p:extLst>
      <p:ext uri="{BB962C8B-B14F-4D97-AF65-F5344CB8AC3E}">
        <p14:creationId xmlns:p14="http://schemas.microsoft.com/office/powerpoint/2010/main" val="39485557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p:cNvPicPr>
          <p:nvPr/>
        </p:nvPicPr>
        <p:blipFill>
          <a:blip r:embed="rId2"/>
          <a:stretch>
            <a:fillRect/>
          </a:stretch>
        </p:blipFill>
        <p:spPr>
          <a:xfrm>
            <a:off x="5613565" y="1059582"/>
            <a:ext cx="2880360" cy="2606040"/>
          </a:xfrm>
          <a:prstGeom prst="rect">
            <a:avLst/>
          </a:prstGeom>
        </p:spPr>
      </p:pic>
      <p:sp>
        <p:nvSpPr>
          <p:cNvPr id="14" name="Rectangle 9"/>
          <p:cNvSpPr>
            <a:spLocks noChangeArrowheads="1"/>
          </p:cNvSpPr>
          <p:nvPr/>
        </p:nvSpPr>
        <p:spPr bwMode="auto">
          <a:xfrm>
            <a:off x="5272607" y="4796489"/>
            <a:ext cx="3871393"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009999"/>
                </a:solidFill>
                <a:latin typeface="Times" charset="0"/>
              </a:rPr>
              <a:t>	</a:t>
            </a:r>
            <a:r>
              <a:rPr kumimoji="0" lang="en-GB" sz="1600" i="1" dirty="0" err="1" smtClean="0">
                <a:solidFill>
                  <a:srgbClr val="009999"/>
                </a:solidFill>
                <a:latin typeface="Times" charset="0"/>
              </a:rPr>
              <a:t>Chem</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Commun</a:t>
            </a:r>
            <a:r>
              <a:rPr kumimoji="0" lang="en-GB" sz="1600" dirty="0" smtClean="0">
                <a:solidFill>
                  <a:srgbClr val="009999"/>
                </a:solidFill>
                <a:latin typeface="Times" charset="0"/>
              </a:rPr>
              <a:t> </a:t>
            </a:r>
            <a:r>
              <a:rPr kumimoji="0" lang="en-GB" sz="1600" b="1" dirty="0" smtClean="0">
                <a:solidFill>
                  <a:srgbClr val="009999"/>
                </a:solidFill>
                <a:latin typeface="Times" charset="0"/>
              </a:rPr>
              <a:t>50</a:t>
            </a:r>
            <a:r>
              <a:rPr kumimoji="0" lang="en-GB" sz="1600" dirty="0" smtClean="0">
                <a:solidFill>
                  <a:srgbClr val="009999"/>
                </a:solidFill>
                <a:latin typeface="Times" charset="0"/>
              </a:rPr>
              <a:t>, 2512 (2014)</a:t>
            </a:r>
            <a:endParaRPr kumimoji="0" lang="en-US" sz="1600" dirty="0">
              <a:solidFill>
                <a:srgbClr val="009999"/>
              </a:solidFill>
              <a:latin typeface="Times" charset="0"/>
            </a:endParaRPr>
          </a:p>
        </p:txBody>
      </p:sp>
      <p:sp>
        <p:nvSpPr>
          <p:cNvPr id="15" name="Rectangle 2"/>
          <p:cNvSpPr>
            <a:spLocks noChangeArrowheads="1"/>
          </p:cNvSpPr>
          <p:nvPr/>
        </p:nvSpPr>
        <p:spPr bwMode="auto">
          <a:xfrm>
            <a:off x="434449" y="-30176"/>
            <a:ext cx="8382000" cy="335551"/>
          </a:xfrm>
          <a:prstGeom prst="rect">
            <a:avLst/>
          </a:prstGeom>
          <a:noFill/>
          <a:ln w="9525">
            <a:noFill/>
            <a:miter lim="800000"/>
            <a:headEnd/>
            <a:tailEnd/>
          </a:ln>
        </p:spPr>
        <p:txBody>
          <a:bodyPr anchor="ctr">
            <a:prstTxWarp prst="textNoShape">
              <a:avLst/>
            </a:prstTxWarp>
          </a:bodyPr>
          <a:lstStyle/>
          <a:p>
            <a:pPr algn="ctr">
              <a:lnSpc>
                <a:spcPct val="110000"/>
              </a:lnSpc>
            </a:pPr>
            <a:r>
              <a:rPr lang="en-GB" sz="2400" dirty="0" smtClean="0">
                <a:solidFill>
                  <a:schemeClr val="bg2"/>
                </a:solidFill>
                <a:latin typeface="Times" charset="0"/>
              </a:rPr>
              <a:t>Real-time BS Pure </a:t>
            </a:r>
            <a:r>
              <a:rPr lang="en-GB" sz="2400" dirty="0">
                <a:solidFill>
                  <a:schemeClr val="bg2"/>
                </a:solidFill>
                <a:latin typeface="Times" charset="0"/>
              </a:rPr>
              <a:t>S</a:t>
            </a:r>
            <a:r>
              <a:rPr lang="en-GB" sz="2400" dirty="0" smtClean="0">
                <a:solidFill>
                  <a:schemeClr val="bg2"/>
                </a:solidFill>
                <a:latin typeface="Times" charset="0"/>
              </a:rPr>
              <a:t>hift NMR of Hesperidin </a:t>
            </a:r>
            <a:r>
              <a:rPr lang="en-GB" sz="2400" dirty="0" err="1" smtClean="0">
                <a:solidFill>
                  <a:schemeClr val="bg2"/>
                </a:solidFill>
                <a:latin typeface="Times" charset="0"/>
              </a:rPr>
              <a:t>Diastereomers</a:t>
            </a:r>
            <a:endParaRPr lang="en-US" sz="2400" dirty="0">
              <a:solidFill>
                <a:schemeClr val="bg2"/>
              </a:solidFill>
              <a:latin typeface="Times" charset="0"/>
            </a:endParaRPr>
          </a:p>
        </p:txBody>
      </p:sp>
      <p:sp>
        <p:nvSpPr>
          <p:cNvPr id="2" name="TextBox 1"/>
          <p:cNvSpPr txBox="1"/>
          <p:nvPr/>
        </p:nvSpPr>
        <p:spPr>
          <a:xfrm>
            <a:off x="4860032" y="1322643"/>
            <a:ext cx="1223412" cy="369332"/>
          </a:xfrm>
          <a:prstGeom prst="rect">
            <a:avLst/>
          </a:prstGeom>
          <a:noFill/>
        </p:spPr>
        <p:txBody>
          <a:bodyPr wrap="none" rtlCol="0">
            <a:spAutoFit/>
          </a:bodyPr>
          <a:lstStyle/>
          <a:p>
            <a:pPr algn="l"/>
            <a:r>
              <a:rPr lang="en-US" dirty="0" smtClean="0"/>
              <a:t>ZS  73 min</a:t>
            </a:r>
            <a:endParaRPr lang="en-US" dirty="0"/>
          </a:p>
        </p:txBody>
      </p:sp>
      <p:sp>
        <p:nvSpPr>
          <p:cNvPr id="3" name="Oval 2"/>
          <p:cNvSpPr/>
          <p:nvPr/>
        </p:nvSpPr>
        <p:spPr bwMode="auto">
          <a:xfrm>
            <a:off x="5613565" y="2200359"/>
            <a:ext cx="144016" cy="10801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3" name="Oval 12"/>
          <p:cNvSpPr/>
          <p:nvPr/>
        </p:nvSpPr>
        <p:spPr bwMode="auto">
          <a:xfrm>
            <a:off x="5613565" y="2965032"/>
            <a:ext cx="144016" cy="10801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6" name="Oval 15"/>
          <p:cNvSpPr/>
          <p:nvPr/>
        </p:nvSpPr>
        <p:spPr bwMode="auto">
          <a:xfrm>
            <a:off x="5613565" y="1090062"/>
            <a:ext cx="144016" cy="10801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7" name="TextBox 16"/>
          <p:cNvSpPr txBox="1"/>
          <p:nvPr/>
        </p:nvSpPr>
        <p:spPr>
          <a:xfrm>
            <a:off x="4860033" y="2327862"/>
            <a:ext cx="1583637" cy="369332"/>
          </a:xfrm>
          <a:prstGeom prst="rect">
            <a:avLst/>
          </a:prstGeom>
          <a:noFill/>
        </p:spPr>
        <p:txBody>
          <a:bodyPr wrap="none" rtlCol="0">
            <a:spAutoFit/>
          </a:bodyPr>
          <a:lstStyle/>
          <a:p>
            <a:pPr algn="l"/>
            <a:r>
              <a:rPr lang="en-US" dirty="0" smtClean="0"/>
              <a:t>RTBS  &lt; 2 min</a:t>
            </a:r>
            <a:endParaRPr lang="en-US" dirty="0"/>
          </a:p>
        </p:txBody>
      </p:sp>
      <p:sp>
        <p:nvSpPr>
          <p:cNvPr id="18" name="Rectangle 4"/>
          <p:cNvSpPr>
            <a:spLocks noChangeArrowheads="1"/>
          </p:cNvSpPr>
          <p:nvPr/>
        </p:nvSpPr>
        <p:spPr bwMode="auto">
          <a:xfrm>
            <a:off x="392114" y="4137924"/>
            <a:ext cx="8309743" cy="555222"/>
          </a:xfrm>
          <a:prstGeom prst="rect">
            <a:avLst/>
          </a:prstGeom>
          <a:noFill/>
          <a:ln w="9525">
            <a:noFill/>
            <a:miter lim="800000"/>
            <a:headEnd/>
            <a:tailEnd/>
          </a:ln>
        </p:spPr>
        <p:txBody>
          <a:bodyPr anchor="ctr">
            <a:prstTxWarp prst="textNoShape">
              <a:avLst/>
            </a:prstTxWarp>
          </a:bodyPr>
          <a:lstStyle/>
          <a:p>
            <a:pPr algn="l"/>
            <a:r>
              <a:rPr lang="en-GB" sz="1600" dirty="0" smtClean="0">
                <a:solidFill>
                  <a:srgbClr val="660066"/>
                </a:solidFill>
              </a:rPr>
              <a:t>Periodically inverting all except those protons within a specified frequency band – band-selective homonuclear decoupling, </a:t>
            </a:r>
            <a:r>
              <a:rPr lang="en-GB" sz="1600" dirty="0">
                <a:solidFill>
                  <a:srgbClr val="660066"/>
                </a:solidFill>
              </a:rPr>
              <a:t>BASHD </a:t>
            </a:r>
            <a:r>
              <a:rPr lang="en-GB" sz="1600" dirty="0" smtClean="0">
                <a:solidFill>
                  <a:srgbClr val="660066"/>
                </a:solidFill>
              </a:rPr>
              <a:t>– suppresses the effects of couplings to protons within that band.</a:t>
            </a:r>
            <a:endParaRPr lang="en-US" sz="1600" dirty="0">
              <a:solidFill>
                <a:srgbClr val="660066"/>
              </a:solidFill>
            </a:endParaRPr>
          </a:p>
        </p:txBody>
      </p:sp>
      <p:sp>
        <p:nvSpPr>
          <p:cNvPr id="29" name="Oval 28"/>
          <p:cNvSpPr/>
          <p:nvPr/>
        </p:nvSpPr>
        <p:spPr bwMode="auto">
          <a:xfrm>
            <a:off x="3376703" y="781764"/>
            <a:ext cx="412506" cy="31298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nvGrpSpPr>
          <p:cNvPr id="7" name="Group 6"/>
          <p:cNvGrpSpPr/>
          <p:nvPr/>
        </p:nvGrpSpPr>
        <p:grpSpPr>
          <a:xfrm>
            <a:off x="1105201" y="1214630"/>
            <a:ext cx="3272636" cy="2152704"/>
            <a:chOff x="1105201" y="1214630"/>
            <a:chExt cx="3272636" cy="2152704"/>
          </a:xfrm>
        </p:grpSpPr>
        <p:pic>
          <p:nvPicPr>
            <p:cNvPr id="11" name="Picture 10"/>
            <p:cNvPicPr>
              <a:picLocks/>
            </p:cNvPicPr>
            <p:nvPr/>
          </p:nvPicPr>
          <p:blipFill>
            <a:blip r:embed="rId3"/>
            <a:stretch>
              <a:fillRect/>
            </a:stretch>
          </p:blipFill>
          <p:spPr>
            <a:xfrm>
              <a:off x="1230320" y="1319879"/>
              <a:ext cx="2886075" cy="1377315"/>
            </a:xfrm>
            <a:prstGeom prst="rect">
              <a:avLst/>
            </a:prstGeom>
          </p:spPr>
        </p:pic>
        <p:grpSp>
          <p:nvGrpSpPr>
            <p:cNvPr id="5" name="Group 4"/>
            <p:cNvGrpSpPr/>
            <p:nvPr/>
          </p:nvGrpSpPr>
          <p:grpSpPr>
            <a:xfrm>
              <a:off x="1675271" y="2697194"/>
              <a:ext cx="2497388" cy="670140"/>
              <a:chOff x="1079672" y="3404700"/>
              <a:chExt cx="3329850" cy="670140"/>
            </a:xfrm>
          </p:grpSpPr>
          <p:sp>
            <p:nvSpPr>
              <p:cNvPr id="21" name="Rectangle 20"/>
              <p:cNvSpPr/>
              <p:nvPr/>
            </p:nvSpPr>
            <p:spPr bwMode="auto">
              <a:xfrm>
                <a:off x="1907704" y="3682534"/>
                <a:ext cx="504000" cy="216024"/>
              </a:xfrm>
              <a:prstGeom prst="rect">
                <a:avLst/>
              </a:prstGeom>
              <a:solidFill>
                <a:srgbClr val="A0FF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2" name="Rectangle 21"/>
              <p:cNvSpPr/>
              <p:nvPr/>
            </p:nvSpPr>
            <p:spPr bwMode="auto">
              <a:xfrm>
                <a:off x="2411760" y="3682534"/>
                <a:ext cx="1224000" cy="216024"/>
              </a:xfrm>
              <a:prstGeom prst="rect">
                <a:avLst/>
              </a:prstGeom>
              <a:solidFill>
                <a:srgbClr val="FFA1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3" name="Rectangle 22"/>
              <p:cNvSpPr/>
              <p:nvPr/>
            </p:nvSpPr>
            <p:spPr bwMode="auto">
              <a:xfrm>
                <a:off x="1079672" y="3682534"/>
                <a:ext cx="828000" cy="216024"/>
              </a:xfrm>
              <a:prstGeom prst="rect">
                <a:avLst/>
              </a:prstGeom>
              <a:solidFill>
                <a:srgbClr val="FFB4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5" name="Rectangle 24"/>
              <p:cNvSpPr/>
              <p:nvPr/>
            </p:nvSpPr>
            <p:spPr bwMode="auto">
              <a:xfrm>
                <a:off x="3623252" y="3682534"/>
                <a:ext cx="504000" cy="216024"/>
              </a:xfrm>
              <a:prstGeom prst="rect">
                <a:avLst/>
              </a:prstGeom>
              <a:solidFill>
                <a:srgbClr val="A0FF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9" name="TextBox 18"/>
              <p:cNvSpPr txBox="1"/>
              <p:nvPr/>
            </p:nvSpPr>
            <p:spPr>
              <a:xfrm>
                <a:off x="1762800" y="3404700"/>
                <a:ext cx="338404" cy="646331"/>
              </a:xfrm>
              <a:prstGeom prst="rect">
                <a:avLst/>
              </a:prstGeom>
              <a:noFill/>
            </p:spPr>
            <p:txBody>
              <a:bodyPr wrap="none" rtlCol="0">
                <a:spAutoFit/>
              </a:bodyPr>
              <a:lstStyle/>
              <a:p>
                <a:r>
                  <a:rPr lang="en-US" sz="3600" dirty="0" smtClean="0">
                    <a:solidFill>
                      <a:srgbClr val="010000"/>
                    </a:solidFill>
                  </a:rPr>
                  <a:t>[</a:t>
                </a:r>
                <a:endParaRPr lang="en-US" sz="3600" dirty="0">
                  <a:solidFill>
                    <a:srgbClr val="010000"/>
                  </a:solidFill>
                </a:endParaRPr>
              </a:p>
            </p:txBody>
          </p:sp>
          <p:sp>
            <p:nvSpPr>
              <p:cNvPr id="20" name="TextBox 19"/>
              <p:cNvSpPr txBox="1"/>
              <p:nvPr/>
            </p:nvSpPr>
            <p:spPr>
              <a:xfrm>
                <a:off x="3962218" y="3411082"/>
                <a:ext cx="338404" cy="646331"/>
              </a:xfrm>
              <a:prstGeom prst="rect">
                <a:avLst/>
              </a:prstGeom>
              <a:noFill/>
            </p:spPr>
            <p:txBody>
              <a:bodyPr wrap="none" rtlCol="0">
                <a:spAutoFit/>
              </a:bodyPr>
              <a:lstStyle/>
              <a:p>
                <a:pPr algn="l"/>
                <a:r>
                  <a:rPr lang="en-US" sz="3600" dirty="0" smtClean="0">
                    <a:solidFill>
                      <a:srgbClr val="010000"/>
                    </a:solidFill>
                  </a:rPr>
                  <a:t>]</a:t>
                </a:r>
                <a:endParaRPr lang="en-US" sz="3600" baseline="-25000" dirty="0">
                  <a:solidFill>
                    <a:srgbClr val="010000"/>
                  </a:solidFill>
                </a:endParaRPr>
              </a:p>
            </p:txBody>
          </p:sp>
          <p:sp>
            <p:nvSpPr>
              <p:cNvPr id="24" name="TextBox 23"/>
              <p:cNvSpPr txBox="1"/>
              <p:nvPr/>
            </p:nvSpPr>
            <p:spPr>
              <a:xfrm flipH="1">
                <a:off x="4116395" y="3674730"/>
                <a:ext cx="293127" cy="400110"/>
              </a:xfrm>
              <a:prstGeom prst="rect">
                <a:avLst/>
              </a:prstGeom>
              <a:noFill/>
            </p:spPr>
            <p:txBody>
              <a:bodyPr wrap="square" rtlCol="0">
                <a:spAutoFit/>
              </a:bodyPr>
              <a:lstStyle/>
              <a:p>
                <a:r>
                  <a:rPr lang="en-US" sz="2000" i="1" dirty="0" smtClean="0">
                    <a:solidFill>
                      <a:srgbClr val="010000"/>
                    </a:solidFill>
                  </a:rPr>
                  <a:t>n</a:t>
                </a:r>
                <a:endParaRPr lang="en-US" sz="2000" i="1" dirty="0">
                  <a:solidFill>
                    <a:srgbClr val="010000"/>
                  </a:solidFill>
                </a:endParaRPr>
              </a:p>
            </p:txBody>
          </p:sp>
        </p:grpSp>
        <p:sp>
          <p:nvSpPr>
            <p:cNvPr id="26" name="Oval 25"/>
            <p:cNvSpPr/>
            <p:nvPr/>
          </p:nvSpPr>
          <p:spPr bwMode="auto">
            <a:xfrm>
              <a:off x="1675270" y="1214630"/>
              <a:ext cx="2579229" cy="282155"/>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7" name="Oval 26"/>
            <p:cNvSpPr/>
            <p:nvPr/>
          </p:nvSpPr>
          <p:spPr bwMode="auto">
            <a:xfrm>
              <a:off x="1105201" y="1813188"/>
              <a:ext cx="322806" cy="99306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6" name="Rectangle 5"/>
            <p:cNvSpPr/>
            <p:nvPr/>
          </p:nvSpPr>
          <p:spPr>
            <a:xfrm>
              <a:off x="3497906" y="1505857"/>
              <a:ext cx="435430" cy="251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298138" y="1498598"/>
              <a:ext cx="435430" cy="28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637976" y="2568505"/>
              <a:ext cx="435430" cy="251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842996" y="2227726"/>
              <a:ext cx="739960" cy="251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3942407" y="2561321"/>
              <a:ext cx="435430" cy="251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p:cNvSpPr txBox="1"/>
          <p:nvPr/>
        </p:nvSpPr>
        <p:spPr>
          <a:xfrm>
            <a:off x="4860032" y="2970017"/>
            <a:ext cx="1242435" cy="369332"/>
          </a:xfrm>
          <a:prstGeom prst="rect">
            <a:avLst/>
          </a:prstGeom>
          <a:noFill/>
        </p:spPr>
        <p:txBody>
          <a:bodyPr wrap="none" rtlCol="0">
            <a:spAutoFit/>
          </a:bodyPr>
          <a:lstStyle/>
          <a:p>
            <a:pPr algn="l"/>
            <a:r>
              <a:rPr lang="en-US" dirty="0" smtClean="0"/>
              <a:t>Normal </a:t>
            </a:r>
            <a:r>
              <a:rPr lang="en-US" baseline="30000" dirty="0" smtClean="0"/>
              <a:t>1</a:t>
            </a:r>
            <a:r>
              <a:rPr lang="en-US" dirty="0" smtClean="0"/>
              <a:t>H</a:t>
            </a:r>
            <a:endParaRPr lang="en-US" dirty="0"/>
          </a:p>
        </p:txBody>
      </p:sp>
    </p:spTree>
    <p:extLst>
      <p:ext uri="{BB962C8B-B14F-4D97-AF65-F5344CB8AC3E}">
        <p14:creationId xmlns:p14="http://schemas.microsoft.com/office/powerpoint/2010/main" val="35790080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7699" b="-4401"/>
          <a:stretch/>
        </p:blipFill>
        <p:spPr>
          <a:xfrm>
            <a:off x="1373723" y="26150"/>
            <a:ext cx="6943725" cy="972065"/>
          </a:xfrm>
          <a:prstGeom prst="rect">
            <a:avLst/>
          </a:prstGeom>
        </p:spPr>
      </p:pic>
      <p:sp>
        <p:nvSpPr>
          <p:cNvPr id="11" name="Rectangle 4"/>
          <p:cNvSpPr>
            <a:spLocks noChangeArrowheads="1"/>
          </p:cNvSpPr>
          <p:nvPr/>
        </p:nvSpPr>
        <p:spPr bwMode="auto">
          <a:xfrm>
            <a:off x="247650" y="4080712"/>
            <a:ext cx="8648700" cy="810090"/>
          </a:xfrm>
          <a:prstGeom prst="rect">
            <a:avLst/>
          </a:prstGeom>
          <a:noFill/>
          <a:ln w="9525">
            <a:noFill/>
            <a:miter lim="800000"/>
            <a:headEnd/>
            <a:tailEnd/>
          </a:ln>
        </p:spPr>
        <p:txBody>
          <a:bodyPr anchor="ctr">
            <a:prstTxWarp prst="textNoShape">
              <a:avLst/>
            </a:prstTxWarp>
          </a:bodyPr>
          <a:lstStyle/>
          <a:p>
            <a:pPr algn="l"/>
            <a:r>
              <a:rPr lang="en-GB" sz="1600" dirty="0" smtClean="0">
                <a:solidFill>
                  <a:srgbClr val="660066"/>
                </a:solidFill>
              </a:rPr>
              <a:t>An 800 MHz real-time band-selective pure shift spectrum allows the </a:t>
            </a:r>
            <a:r>
              <a:rPr lang="en-GB" sz="1600" dirty="0" err="1" smtClean="0">
                <a:solidFill>
                  <a:srgbClr val="660066"/>
                </a:solidFill>
              </a:rPr>
              <a:t>enantiomeric</a:t>
            </a:r>
            <a:r>
              <a:rPr lang="en-GB" sz="1600" dirty="0" smtClean="0">
                <a:solidFill>
                  <a:srgbClr val="660066"/>
                </a:solidFill>
              </a:rPr>
              <a:t> excess induced at the end of the </a:t>
            </a:r>
            <a:r>
              <a:rPr lang="en-GB" sz="1600" dirty="0" err="1" smtClean="0">
                <a:solidFill>
                  <a:srgbClr val="660066"/>
                </a:solidFill>
              </a:rPr>
              <a:t>peptidomimetic</a:t>
            </a:r>
            <a:r>
              <a:rPr lang="en-GB" sz="1600" dirty="0" smtClean="0">
                <a:solidFill>
                  <a:srgbClr val="660066"/>
                </a:solidFill>
              </a:rPr>
              <a:t> chain to be determined reliably.</a:t>
            </a:r>
            <a:endParaRPr lang="en-US" sz="1600" dirty="0">
              <a:solidFill>
                <a:srgbClr val="660066"/>
              </a:solidFill>
            </a:endParaRPr>
          </a:p>
        </p:txBody>
      </p:sp>
      <p:sp>
        <p:nvSpPr>
          <p:cNvPr id="12" name="Rectangle 9"/>
          <p:cNvSpPr>
            <a:spLocks noChangeArrowheads="1"/>
          </p:cNvSpPr>
          <p:nvPr/>
        </p:nvSpPr>
        <p:spPr bwMode="auto">
          <a:xfrm>
            <a:off x="5101887" y="4804946"/>
            <a:ext cx="4042113"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009999"/>
                </a:solidFill>
                <a:latin typeface="Times" charset="0"/>
              </a:rPr>
              <a:t>	</a:t>
            </a:r>
            <a:r>
              <a:rPr kumimoji="0" lang="en-GB" sz="1600" i="1" dirty="0" err="1" smtClean="0">
                <a:solidFill>
                  <a:srgbClr val="009999"/>
                </a:solidFill>
                <a:latin typeface="Times" charset="0"/>
              </a:rPr>
              <a:t>Angew</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Chem</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Int</a:t>
            </a:r>
            <a:r>
              <a:rPr kumimoji="0" lang="en-GB" sz="1600" i="1" dirty="0" smtClean="0">
                <a:solidFill>
                  <a:srgbClr val="009999"/>
                </a:solidFill>
                <a:latin typeface="Times" charset="0"/>
              </a:rPr>
              <a:t> Ed</a:t>
            </a:r>
            <a:r>
              <a:rPr kumimoji="0" lang="en-GB" sz="1600" dirty="0" smtClean="0">
                <a:solidFill>
                  <a:srgbClr val="009999"/>
                </a:solidFill>
                <a:latin typeface="Times" charset="0"/>
              </a:rPr>
              <a:t> </a:t>
            </a:r>
            <a:r>
              <a:rPr kumimoji="0" lang="en-GB" sz="1600" b="1" dirty="0" smtClean="0">
                <a:solidFill>
                  <a:srgbClr val="009999"/>
                </a:solidFill>
                <a:latin typeface="Times" charset="0"/>
              </a:rPr>
              <a:t>53</a:t>
            </a:r>
            <a:r>
              <a:rPr kumimoji="0" lang="en-GB" sz="1600" dirty="0" smtClean="0">
                <a:solidFill>
                  <a:srgbClr val="009999"/>
                </a:solidFill>
                <a:latin typeface="Times" charset="0"/>
              </a:rPr>
              <a:t>, 151 (2014)</a:t>
            </a:r>
            <a:endParaRPr kumimoji="0" lang="en-US" sz="1600" dirty="0">
              <a:solidFill>
                <a:srgbClr val="009999"/>
              </a:solidFill>
              <a:latin typeface="Times" charset="0"/>
            </a:endParaRPr>
          </a:p>
        </p:txBody>
      </p:sp>
      <p:pic>
        <p:nvPicPr>
          <p:cNvPr id="14" name="Picture 13"/>
          <p:cNvPicPr>
            <a:picLocks noChangeAspect="1"/>
          </p:cNvPicPr>
          <p:nvPr/>
        </p:nvPicPr>
        <p:blipFill rotWithShape="1">
          <a:blip r:embed="rId3"/>
          <a:srcRect t="30366" b="-4556"/>
          <a:stretch/>
        </p:blipFill>
        <p:spPr>
          <a:xfrm>
            <a:off x="720081" y="2571840"/>
            <a:ext cx="3531870" cy="1431000"/>
          </a:xfrm>
          <a:prstGeom prst="rect">
            <a:avLst/>
          </a:prstGeom>
        </p:spPr>
      </p:pic>
      <p:grpSp>
        <p:nvGrpSpPr>
          <p:cNvPr id="2" name="Group 1"/>
          <p:cNvGrpSpPr/>
          <p:nvPr/>
        </p:nvGrpSpPr>
        <p:grpSpPr>
          <a:xfrm>
            <a:off x="464820" y="1383618"/>
            <a:ext cx="8214360" cy="985551"/>
            <a:chOff x="464820" y="1844824"/>
            <a:chExt cx="8214360" cy="1314068"/>
          </a:xfrm>
        </p:grpSpPr>
        <p:pic>
          <p:nvPicPr>
            <p:cNvPr id="5" name="Picture 4"/>
            <p:cNvPicPr>
              <a:picLocks noChangeAspect="1"/>
            </p:cNvPicPr>
            <p:nvPr/>
          </p:nvPicPr>
          <p:blipFill rotWithShape="1">
            <a:blip r:embed="rId4"/>
            <a:srcRect t="1022" b="-1022"/>
            <a:stretch/>
          </p:blipFill>
          <p:spPr>
            <a:xfrm>
              <a:off x="464820" y="1916832"/>
              <a:ext cx="8214360" cy="1242060"/>
            </a:xfrm>
            <a:prstGeom prst="rect">
              <a:avLst/>
            </a:prstGeom>
          </p:spPr>
        </p:pic>
        <p:sp>
          <p:nvSpPr>
            <p:cNvPr id="16" name="Rectangle 15"/>
            <p:cNvSpPr/>
            <p:nvPr/>
          </p:nvSpPr>
          <p:spPr bwMode="auto">
            <a:xfrm>
              <a:off x="467544" y="1844824"/>
              <a:ext cx="216024"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sp>
        <p:nvSpPr>
          <p:cNvPr id="3" name="Rectangle 2"/>
          <p:cNvSpPr/>
          <p:nvPr/>
        </p:nvSpPr>
        <p:spPr>
          <a:xfrm>
            <a:off x="918633" y="3646712"/>
            <a:ext cx="3808799" cy="25218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960967" y="3740394"/>
            <a:ext cx="32469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958150" y="3776394"/>
            <a:ext cx="720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1727183" y="3776394"/>
            <a:ext cx="720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67166" y="3770064"/>
            <a:ext cx="453970" cy="276999"/>
          </a:xfrm>
          <a:prstGeom prst="rect">
            <a:avLst/>
          </a:prstGeom>
          <a:noFill/>
          <a:ln w="19050" cmpd="sng">
            <a:noFill/>
          </a:ln>
        </p:spPr>
        <p:txBody>
          <a:bodyPr wrap="none" rtlCol="0">
            <a:spAutoFit/>
          </a:bodyPr>
          <a:lstStyle/>
          <a:p>
            <a:r>
              <a:rPr lang="en-US" sz="1200" dirty="0" smtClean="0"/>
              <a:t>5.35</a:t>
            </a:r>
            <a:endParaRPr lang="en-US" sz="1200" dirty="0"/>
          </a:p>
        </p:txBody>
      </p:sp>
      <p:sp>
        <p:nvSpPr>
          <p:cNvPr id="19" name="TextBox 18"/>
          <p:cNvSpPr txBox="1"/>
          <p:nvPr/>
        </p:nvSpPr>
        <p:spPr>
          <a:xfrm>
            <a:off x="1510909" y="3770064"/>
            <a:ext cx="766030" cy="276999"/>
          </a:xfrm>
          <a:prstGeom prst="rect">
            <a:avLst/>
          </a:prstGeom>
          <a:noFill/>
          <a:ln w="19050" cmpd="sng">
            <a:noFill/>
          </a:ln>
        </p:spPr>
        <p:txBody>
          <a:bodyPr wrap="none" rtlCol="0">
            <a:spAutoFit/>
          </a:bodyPr>
          <a:lstStyle/>
          <a:p>
            <a:r>
              <a:rPr lang="en-US" sz="1200" dirty="0" smtClean="0"/>
              <a:t>5.45 ppm</a:t>
            </a:r>
            <a:endParaRPr lang="en-US" sz="1200" dirty="0"/>
          </a:p>
        </p:txBody>
      </p:sp>
      <p:grpSp>
        <p:nvGrpSpPr>
          <p:cNvPr id="9" name="Group 8"/>
          <p:cNvGrpSpPr/>
          <p:nvPr/>
        </p:nvGrpSpPr>
        <p:grpSpPr>
          <a:xfrm>
            <a:off x="5076056" y="2589340"/>
            <a:ext cx="3375660" cy="1457723"/>
            <a:chOff x="5076056" y="2589340"/>
            <a:chExt cx="3375660" cy="1457723"/>
          </a:xfrm>
        </p:grpSpPr>
        <p:pic>
          <p:nvPicPr>
            <p:cNvPr id="15" name="Picture 14"/>
            <p:cNvPicPr>
              <a:picLocks noChangeAspect="1"/>
            </p:cNvPicPr>
            <p:nvPr/>
          </p:nvPicPr>
          <p:blipFill rotWithShape="1">
            <a:blip r:embed="rId5"/>
            <a:srcRect t="35007" b="-2988"/>
            <a:stretch/>
          </p:blipFill>
          <p:spPr>
            <a:xfrm>
              <a:off x="5076056" y="2589340"/>
              <a:ext cx="3375660" cy="1350000"/>
            </a:xfrm>
            <a:prstGeom prst="rect">
              <a:avLst/>
            </a:prstGeom>
          </p:spPr>
        </p:pic>
        <p:sp>
          <p:nvSpPr>
            <p:cNvPr id="13" name="Rectangle 12"/>
            <p:cNvSpPr/>
            <p:nvPr/>
          </p:nvSpPr>
          <p:spPr>
            <a:xfrm>
              <a:off x="5076056" y="3655548"/>
              <a:ext cx="3375660" cy="2267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147718" y="3740394"/>
              <a:ext cx="32469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8144901" y="3776394"/>
              <a:ext cx="720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5913934" y="3776394"/>
              <a:ext cx="720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953917" y="3770064"/>
              <a:ext cx="453970" cy="276999"/>
            </a:xfrm>
            <a:prstGeom prst="rect">
              <a:avLst/>
            </a:prstGeom>
            <a:noFill/>
            <a:ln w="19050" cmpd="sng">
              <a:noFill/>
            </a:ln>
          </p:spPr>
          <p:txBody>
            <a:bodyPr wrap="none" rtlCol="0">
              <a:spAutoFit/>
            </a:bodyPr>
            <a:lstStyle/>
            <a:p>
              <a:r>
                <a:rPr lang="en-US" sz="1200" dirty="0" smtClean="0"/>
                <a:t>5.35</a:t>
              </a:r>
              <a:endParaRPr lang="en-US" sz="1200" dirty="0"/>
            </a:p>
          </p:txBody>
        </p:sp>
        <p:sp>
          <p:nvSpPr>
            <p:cNvPr id="25" name="TextBox 24"/>
            <p:cNvSpPr txBox="1"/>
            <p:nvPr/>
          </p:nvSpPr>
          <p:spPr>
            <a:xfrm>
              <a:off x="5697660" y="3770064"/>
              <a:ext cx="766030" cy="276999"/>
            </a:xfrm>
            <a:prstGeom prst="rect">
              <a:avLst/>
            </a:prstGeom>
            <a:noFill/>
            <a:ln w="19050" cmpd="sng">
              <a:noFill/>
            </a:ln>
          </p:spPr>
          <p:txBody>
            <a:bodyPr wrap="none" rtlCol="0">
              <a:spAutoFit/>
            </a:bodyPr>
            <a:lstStyle/>
            <a:p>
              <a:r>
                <a:rPr lang="en-US" sz="1200" dirty="0" smtClean="0"/>
                <a:t>5.45 ppm</a:t>
              </a:r>
              <a:endParaRPr lang="en-US" sz="1200" dirty="0"/>
            </a:p>
          </p:txBody>
        </p:sp>
      </p:grpSp>
    </p:spTree>
    <p:extLst>
      <p:ext uri="{BB962C8B-B14F-4D97-AF65-F5344CB8AC3E}">
        <p14:creationId xmlns:p14="http://schemas.microsoft.com/office/powerpoint/2010/main" val="1877356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904217" y="4804946"/>
            <a:ext cx="4239783"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009999"/>
                </a:solidFill>
                <a:latin typeface="Times" charset="0"/>
              </a:rPr>
              <a:t>	</a:t>
            </a:r>
            <a:r>
              <a:rPr kumimoji="0" lang="en-GB" sz="1600" i="1" dirty="0" err="1" smtClean="0">
                <a:solidFill>
                  <a:srgbClr val="009999"/>
                </a:solidFill>
                <a:latin typeface="Times" charset="0"/>
              </a:rPr>
              <a:t>Angew</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Chem</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Int</a:t>
            </a:r>
            <a:r>
              <a:rPr kumimoji="0" lang="en-GB" sz="1600" i="1" dirty="0" smtClean="0">
                <a:solidFill>
                  <a:srgbClr val="009999"/>
                </a:solidFill>
                <a:latin typeface="Times" charset="0"/>
              </a:rPr>
              <a:t> Ed</a:t>
            </a:r>
            <a:r>
              <a:rPr kumimoji="0" lang="en-GB" sz="1600" dirty="0" smtClean="0">
                <a:solidFill>
                  <a:srgbClr val="009999"/>
                </a:solidFill>
                <a:latin typeface="Times" charset="0"/>
              </a:rPr>
              <a:t> </a:t>
            </a:r>
            <a:r>
              <a:rPr kumimoji="0" lang="en-GB" sz="1600" b="1" dirty="0" smtClean="0">
                <a:solidFill>
                  <a:srgbClr val="009999"/>
                </a:solidFill>
                <a:latin typeface="Times" charset="0"/>
              </a:rPr>
              <a:t>52</a:t>
            </a:r>
            <a:r>
              <a:rPr kumimoji="0" lang="en-GB" sz="1600" dirty="0" smtClean="0">
                <a:solidFill>
                  <a:srgbClr val="009999"/>
                </a:solidFill>
                <a:latin typeface="Times" charset="0"/>
              </a:rPr>
              <a:t>, 11616 (2013)</a:t>
            </a:r>
            <a:endParaRPr kumimoji="0" lang="en-US" sz="1600" dirty="0">
              <a:solidFill>
                <a:srgbClr val="009999"/>
              </a:solidFill>
              <a:latin typeface="Times" charset="0"/>
            </a:endParaRPr>
          </a:p>
        </p:txBody>
      </p:sp>
      <p:sp>
        <p:nvSpPr>
          <p:cNvPr id="5" name="Rectangle 2"/>
          <p:cNvSpPr>
            <a:spLocks noChangeArrowheads="1"/>
          </p:cNvSpPr>
          <p:nvPr/>
        </p:nvSpPr>
        <p:spPr bwMode="auto">
          <a:xfrm>
            <a:off x="381000" y="-8471"/>
            <a:ext cx="8382000" cy="349128"/>
          </a:xfrm>
          <a:prstGeom prst="rect">
            <a:avLst/>
          </a:prstGeom>
          <a:noFill/>
          <a:ln w="9525">
            <a:noFill/>
            <a:miter lim="800000"/>
            <a:headEnd/>
            <a:tailEnd/>
          </a:ln>
        </p:spPr>
        <p:txBody>
          <a:bodyPr anchor="ctr">
            <a:prstTxWarp prst="textNoShape">
              <a:avLst/>
            </a:prstTxWarp>
          </a:bodyPr>
          <a:lstStyle/>
          <a:p>
            <a:pPr algn="ctr">
              <a:lnSpc>
                <a:spcPct val="110000"/>
              </a:lnSpc>
            </a:pPr>
            <a:r>
              <a:rPr lang="en-GB" sz="2400" dirty="0" smtClean="0">
                <a:solidFill>
                  <a:schemeClr val="bg2"/>
                </a:solidFill>
                <a:latin typeface="Times" charset="0"/>
              </a:rPr>
              <a:t>Real-Time BIRD Pure </a:t>
            </a:r>
            <a:r>
              <a:rPr lang="en-GB" sz="2400" dirty="0">
                <a:solidFill>
                  <a:schemeClr val="bg2"/>
                </a:solidFill>
                <a:latin typeface="Times" charset="0"/>
              </a:rPr>
              <a:t>S</a:t>
            </a:r>
            <a:r>
              <a:rPr lang="en-GB" sz="2400" dirty="0" smtClean="0">
                <a:solidFill>
                  <a:schemeClr val="bg2"/>
                </a:solidFill>
                <a:latin typeface="Times" charset="0"/>
              </a:rPr>
              <a:t>hift HSQC</a:t>
            </a:r>
            <a:endParaRPr lang="en-US" sz="2400" dirty="0">
              <a:solidFill>
                <a:schemeClr val="bg2"/>
              </a:solidFill>
              <a:latin typeface="Times" charset="0"/>
            </a:endParaRPr>
          </a:p>
        </p:txBody>
      </p:sp>
      <p:sp>
        <p:nvSpPr>
          <p:cNvPr id="11" name="Rectangle 4"/>
          <p:cNvSpPr>
            <a:spLocks noChangeArrowheads="1"/>
          </p:cNvSpPr>
          <p:nvPr/>
        </p:nvSpPr>
        <p:spPr bwMode="auto">
          <a:xfrm>
            <a:off x="247650" y="4014750"/>
            <a:ext cx="8648700" cy="879258"/>
          </a:xfrm>
          <a:prstGeom prst="rect">
            <a:avLst/>
          </a:prstGeom>
          <a:noFill/>
          <a:ln w="9525">
            <a:noFill/>
            <a:miter lim="800000"/>
            <a:headEnd/>
            <a:tailEnd/>
          </a:ln>
        </p:spPr>
        <p:txBody>
          <a:bodyPr anchor="ctr">
            <a:prstTxWarp prst="textNoShape">
              <a:avLst/>
            </a:prstTxWarp>
          </a:bodyPr>
          <a:lstStyle/>
          <a:p>
            <a:pPr algn="l"/>
            <a:r>
              <a:rPr lang="en-GB" sz="1600" dirty="0" smtClean="0">
                <a:solidFill>
                  <a:srgbClr val="660066"/>
                </a:solidFill>
              </a:rPr>
              <a:t>Periodic application of BIRD/180° sequence elements during data acquisition suppresses the effects of </a:t>
            </a:r>
            <a:r>
              <a:rPr lang="en-GB" sz="1600" baseline="30000" dirty="0" smtClean="0">
                <a:solidFill>
                  <a:srgbClr val="660066"/>
                </a:solidFill>
              </a:rPr>
              <a:t>1</a:t>
            </a:r>
            <a:r>
              <a:rPr lang="en-GB" sz="1600" dirty="0" smtClean="0">
                <a:solidFill>
                  <a:srgbClr val="660066"/>
                </a:solidFill>
              </a:rPr>
              <a:t>H-</a:t>
            </a:r>
            <a:r>
              <a:rPr lang="en-GB" sz="1600" baseline="30000" dirty="0" smtClean="0">
                <a:solidFill>
                  <a:srgbClr val="660066"/>
                </a:solidFill>
              </a:rPr>
              <a:t>1</a:t>
            </a:r>
            <a:r>
              <a:rPr lang="en-GB" sz="1600" dirty="0" smtClean="0">
                <a:solidFill>
                  <a:srgbClr val="660066"/>
                </a:solidFill>
              </a:rPr>
              <a:t>H homonuclear couplings in real time. Unusually, pure shift here increases both resolution </a:t>
            </a:r>
            <a:r>
              <a:rPr lang="en-GB" sz="1600" u="sng" dirty="0" smtClean="0">
                <a:solidFill>
                  <a:srgbClr val="660066"/>
                </a:solidFill>
              </a:rPr>
              <a:t>and</a:t>
            </a:r>
            <a:r>
              <a:rPr lang="en-GB" sz="1600" dirty="0" smtClean="0">
                <a:solidFill>
                  <a:srgbClr val="660066"/>
                </a:solidFill>
              </a:rPr>
              <a:t> sensitivity.</a:t>
            </a:r>
            <a:endParaRPr lang="en-US" sz="1600" dirty="0">
              <a:solidFill>
                <a:srgbClr val="660066"/>
              </a:solidFill>
            </a:endParaRPr>
          </a:p>
        </p:txBody>
      </p:sp>
      <p:grpSp>
        <p:nvGrpSpPr>
          <p:cNvPr id="7" name="Group 6"/>
          <p:cNvGrpSpPr/>
          <p:nvPr/>
        </p:nvGrpSpPr>
        <p:grpSpPr>
          <a:xfrm>
            <a:off x="1292446" y="775001"/>
            <a:ext cx="6561204" cy="3146612"/>
            <a:chOff x="179512" y="843558"/>
            <a:chExt cx="8748272" cy="3146612"/>
          </a:xfrm>
        </p:grpSpPr>
        <p:pic>
          <p:nvPicPr>
            <p:cNvPr id="2" name="Picture 1"/>
            <p:cNvPicPr>
              <a:picLocks noChangeAspect="1"/>
            </p:cNvPicPr>
            <p:nvPr/>
          </p:nvPicPr>
          <p:blipFill>
            <a:blip r:embed="rId2"/>
            <a:stretch>
              <a:fillRect/>
            </a:stretch>
          </p:blipFill>
          <p:spPr>
            <a:xfrm>
              <a:off x="179512" y="899279"/>
              <a:ext cx="4226560" cy="2612708"/>
            </a:xfrm>
            <a:prstGeom prst="rect">
              <a:avLst/>
            </a:prstGeom>
          </p:spPr>
        </p:pic>
        <p:pic>
          <p:nvPicPr>
            <p:cNvPr id="3" name="Picture 2"/>
            <p:cNvPicPr>
              <a:picLocks noChangeAspect="1"/>
            </p:cNvPicPr>
            <p:nvPr/>
          </p:nvPicPr>
          <p:blipFill>
            <a:blip r:embed="rId3"/>
            <a:stretch>
              <a:fillRect/>
            </a:stretch>
          </p:blipFill>
          <p:spPr>
            <a:xfrm>
              <a:off x="4643439" y="843558"/>
              <a:ext cx="4284345" cy="2724150"/>
            </a:xfrm>
            <a:prstGeom prst="rect">
              <a:avLst/>
            </a:prstGeom>
          </p:spPr>
        </p:pic>
        <p:sp>
          <p:nvSpPr>
            <p:cNvPr id="14" name="Rectangle 13"/>
            <p:cNvSpPr/>
            <p:nvPr/>
          </p:nvSpPr>
          <p:spPr bwMode="auto">
            <a:xfrm>
              <a:off x="2005112" y="3597864"/>
              <a:ext cx="774000" cy="216024"/>
            </a:xfrm>
            <a:prstGeom prst="rect">
              <a:avLst/>
            </a:prstGeom>
            <a:solidFill>
              <a:srgbClr val="FFFF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5" name="Rectangle 14"/>
            <p:cNvSpPr/>
            <p:nvPr/>
          </p:nvSpPr>
          <p:spPr bwMode="auto">
            <a:xfrm>
              <a:off x="2771800" y="3597864"/>
              <a:ext cx="396000" cy="216024"/>
            </a:xfrm>
            <a:prstGeom prst="rect">
              <a:avLst/>
            </a:prstGeom>
            <a:solidFill>
              <a:srgbClr val="A0FF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6" name="Rectangle 15"/>
            <p:cNvSpPr/>
            <p:nvPr/>
          </p:nvSpPr>
          <p:spPr bwMode="auto">
            <a:xfrm>
              <a:off x="3163696" y="3597864"/>
              <a:ext cx="648000" cy="216024"/>
            </a:xfrm>
            <a:prstGeom prst="rect">
              <a:avLst/>
            </a:prstGeom>
            <a:solidFill>
              <a:srgbClr val="FFA1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7" name="Rectangle 16"/>
            <p:cNvSpPr/>
            <p:nvPr/>
          </p:nvSpPr>
          <p:spPr bwMode="auto">
            <a:xfrm>
              <a:off x="537500" y="3597864"/>
              <a:ext cx="540000" cy="216024"/>
            </a:xfrm>
            <a:prstGeom prst="rect">
              <a:avLst/>
            </a:prstGeom>
            <a:solidFill>
              <a:srgbClr val="FFB4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3815960" y="3597864"/>
              <a:ext cx="396000" cy="216024"/>
            </a:xfrm>
            <a:prstGeom prst="rect">
              <a:avLst/>
            </a:prstGeom>
            <a:solidFill>
              <a:srgbClr val="A0FF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3" name="TextBox 12"/>
            <p:cNvSpPr txBox="1"/>
            <p:nvPr/>
          </p:nvSpPr>
          <p:spPr>
            <a:xfrm>
              <a:off x="2631022" y="3320030"/>
              <a:ext cx="338404" cy="646331"/>
            </a:xfrm>
            <a:prstGeom prst="rect">
              <a:avLst/>
            </a:prstGeom>
            <a:noFill/>
          </p:spPr>
          <p:txBody>
            <a:bodyPr wrap="none" rtlCol="0">
              <a:spAutoFit/>
            </a:bodyPr>
            <a:lstStyle/>
            <a:p>
              <a:r>
                <a:rPr lang="en-US" sz="3600" dirty="0" smtClean="0">
                  <a:solidFill>
                    <a:srgbClr val="010000"/>
                  </a:solidFill>
                </a:rPr>
                <a:t>[</a:t>
              </a:r>
              <a:endParaRPr lang="en-US" sz="3600" dirty="0">
                <a:solidFill>
                  <a:srgbClr val="010000"/>
                </a:solidFill>
              </a:endParaRPr>
            </a:p>
          </p:txBody>
        </p:sp>
        <p:sp>
          <p:nvSpPr>
            <p:cNvPr id="18" name="TextBox 17"/>
            <p:cNvSpPr txBox="1"/>
            <p:nvPr/>
          </p:nvSpPr>
          <p:spPr>
            <a:xfrm>
              <a:off x="4037464" y="3326412"/>
              <a:ext cx="338404" cy="646331"/>
            </a:xfrm>
            <a:prstGeom prst="rect">
              <a:avLst/>
            </a:prstGeom>
            <a:noFill/>
          </p:spPr>
          <p:txBody>
            <a:bodyPr wrap="none" rtlCol="0">
              <a:spAutoFit/>
            </a:bodyPr>
            <a:lstStyle/>
            <a:p>
              <a:pPr algn="l"/>
              <a:r>
                <a:rPr lang="en-US" sz="3600" dirty="0" smtClean="0">
                  <a:solidFill>
                    <a:srgbClr val="010000"/>
                  </a:solidFill>
                </a:rPr>
                <a:t>]</a:t>
              </a:r>
              <a:endParaRPr lang="en-US" sz="3600" baseline="-25000" dirty="0">
                <a:solidFill>
                  <a:srgbClr val="010000"/>
                </a:solidFill>
              </a:endParaRPr>
            </a:p>
          </p:txBody>
        </p:sp>
        <p:sp>
          <p:nvSpPr>
            <p:cNvPr id="20" name="TextBox 19"/>
            <p:cNvSpPr txBox="1"/>
            <p:nvPr/>
          </p:nvSpPr>
          <p:spPr>
            <a:xfrm flipH="1">
              <a:off x="4227925" y="3590060"/>
              <a:ext cx="293127" cy="400110"/>
            </a:xfrm>
            <a:prstGeom prst="rect">
              <a:avLst/>
            </a:prstGeom>
            <a:noFill/>
          </p:spPr>
          <p:txBody>
            <a:bodyPr wrap="square" rtlCol="0">
              <a:spAutoFit/>
            </a:bodyPr>
            <a:lstStyle/>
            <a:p>
              <a:r>
                <a:rPr lang="en-US" sz="2000" i="1" dirty="0" smtClean="0">
                  <a:solidFill>
                    <a:srgbClr val="010000"/>
                  </a:solidFill>
                </a:rPr>
                <a:t>n</a:t>
              </a:r>
              <a:endParaRPr lang="en-US" sz="2000" i="1" dirty="0">
                <a:solidFill>
                  <a:srgbClr val="010000"/>
                </a:solidFill>
              </a:endParaRPr>
            </a:p>
          </p:txBody>
        </p:sp>
      </p:grpSp>
    </p:spTree>
    <p:extLst>
      <p:ext uri="{BB962C8B-B14F-4D97-AF65-F5344CB8AC3E}">
        <p14:creationId xmlns:p14="http://schemas.microsoft.com/office/powerpoint/2010/main" val="22975664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16937"/>
            <a:ext cx="9144000" cy="336144"/>
          </a:xfrm>
          <a:prstGeom prst="rect">
            <a:avLst/>
          </a:prstGeom>
          <a:noFill/>
          <a:ln w="9525">
            <a:noFill/>
            <a:miter lim="800000"/>
            <a:headEnd/>
            <a:tailEnd/>
          </a:ln>
        </p:spPr>
        <p:txBody>
          <a:bodyPr anchor="ctr">
            <a:prstTxWarp prst="textNoShape">
              <a:avLst/>
            </a:prstTxWarp>
          </a:bodyPr>
          <a:lstStyle/>
          <a:p>
            <a:pPr algn="ctr">
              <a:lnSpc>
                <a:spcPct val="110000"/>
              </a:lnSpc>
            </a:pPr>
            <a:r>
              <a:rPr lang="en-GB" sz="2400" dirty="0">
                <a:solidFill>
                  <a:schemeClr val="bg2"/>
                </a:solidFill>
                <a:latin typeface="Times" charset="0"/>
              </a:rPr>
              <a:t>Pure shift CT-</a:t>
            </a:r>
            <a:r>
              <a:rPr lang="en-GB" sz="2400" i="1" dirty="0" err="1">
                <a:solidFill>
                  <a:schemeClr val="bg2"/>
                </a:solidFill>
                <a:latin typeface="Times" charset="0"/>
              </a:rPr>
              <a:t>n</a:t>
            </a:r>
            <a:r>
              <a:rPr lang="en-GB" sz="2400" dirty="0" err="1">
                <a:solidFill>
                  <a:schemeClr val="bg2"/>
                </a:solidFill>
                <a:latin typeface="Times" charset="0"/>
              </a:rPr>
              <a:t>QF</a:t>
            </a:r>
            <a:r>
              <a:rPr lang="en-GB" sz="2400" dirty="0">
                <a:solidFill>
                  <a:schemeClr val="bg2"/>
                </a:solidFill>
                <a:latin typeface="Times" charset="0"/>
              </a:rPr>
              <a:t>-COSY</a:t>
            </a:r>
            <a:endParaRPr lang="en-US" sz="2400" dirty="0">
              <a:solidFill>
                <a:schemeClr val="bg2"/>
              </a:solidFill>
              <a:latin typeface="Times" charset="0"/>
            </a:endParaRPr>
          </a:p>
        </p:txBody>
      </p:sp>
      <p:sp>
        <p:nvSpPr>
          <p:cNvPr id="62467" name="Rectangle 4"/>
          <p:cNvSpPr>
            <a:spLocks noChangeArrowheads="1"/>
          </p:cNvSpPr>
          <p:nvPr/>
        </p:nvSpPr>
        <p:spPr bwMode="auto">
          <a:xfrm>
            <a:off x="247650" y="3371850"/>
            <a:ext cx="8648700" cy="1257300"/>
          </a:xfrm>
          <a:prstGeom prst="rect">
            <a:avLst/>
          </a:prstGeom>
          <a:noFill/>
          <a:ln w="9525">
            <a:noFill/>
            <a:miter lim="800000"/>
            <a:headEnd/>
            <a:tailEnd/>
          </a:ln>
        </p:spPr>
        <p:txBody>
          <a:bodyPr anchor="ctr">
            <a:prstTxWarp prst="textNoShape">
              <a:avLst/>
            </a:prstTxWarp>
          </a:bodyPr>
          <a:lstStyle/>
          <a:p>
            <a:pPr algn="l"/>
            <a:r>
              <a:rPr lang="en-US" sz="1600" dirty="0">
                <a:solidFill>
                  <a:srgbClr val="660066"/>
                </a:solidFill>
              </a:rPr>
              <a:t>2D data are acquired conventionally, with constant time </a:t>
            </a:r>
            <a:r>
              <a:rPr lang="en-US" sz="1600" i="1" dirty="0">
                <a:solidFill>
                  <a:srgbClr val="660066"/>
                </a:solidFill>
              </a:rPr>
              <a:t>t</a:t>
            </a:r>
            <a:r>
              <a:rPr lang="en-US" sz="1600" baseline="-25000" dirty="0">
                <a:solidFill>
                  <a:srgbClr val="660066"/>
                </a:solidFill>
              </a:rPr>
              <a:t>0</a:t>
            </a:r>
            <a:r>
              <a:rPr lang="en-US" sz="1600" dirty="0">
                <a:solidFill>
                  <a:srgbClr val="660066"/>
                </a:solidFill>
              </a:rPr>
              <a:t> chosen to </a:t>
            </a:r>
            <a:r>
              <a:rPr lang="en-US" sz="1600" dirty="0" err="1">
                <a:solidFill>
                  <a:srgbClr val="660066"/>
                </a:solidFill>
              </a:rPr>
              <a:t>maximise</a:t>
            </a:r>
            <a:r>
              <a:rPr lang="en-US" sz="1600" dirty="0">
                <a:solidFill>
                  <a:srgbClr val="660066"/>
                </a:solidFill>
              </a:rPr>
              <a:t> cross-peaks. 2DFT gives an </a:t>
            </a:r>
            <a:r>
              <a:rPr lang="en-US" sz="1600" i="1" dirty="0">
                <a:solidFill>
                  <a:srgbClr val="660066"/>
                </a:solidFill>
              </a:rPr>
              <a:t>F</a:t>
            </a:r>
            <a:r>
              <a:rPr lang="en-US" sz="1600" baseline="-25000" dirty="0">
                <a:solidFill>
                  <a:srgbClr val="660066"/>
                </a:solidFill>
              </a:rPr>
              <a:t>1</a:t>
            </a:r>
            <a:r>
              <a:rPr lang="en-US" sz="1600" dirty="0">
                <a:solidFill>
                  <a:srgbClr val="660066"/>
                </a:solidFill>
              </a:rPr>
              <a:t>-pure shift </a:t>
            </a:r>
            <a:r>
              <a:rPr lang="en-US" sz="1600" i="1" dirty="0" err="1">
                <a:solidFill>
                  <a:srgbClr val="660066"/>
                </a:solidFill>
              </a:rPr>
              <a:t>n</a:t>
            </a:r>
            <a:r>
              <a:rPr lang="en-US" sz="1600" dirty="0" err="1">
                <a:solidFill>
                  <a:srgbClr val="660066"/>
                </a:solidFill>
              </a:rPr>
              <a:t>QF</a:t>
            </a:r>
            <a:r>
              <a:rPr lang="en-US" sz="1600" dirty="0">
                <a:solidFill>
                  <a:srgbClr val="660066"/>
                </a:solidFill>
              </a:rPr>
              <a:t>-COSY, which can be covariance processed to yield a double pure shift </a:t>
            </a:r>
            <a:r>
              <a:rPr lang="en-US" sz="1600" i="1" dirty="0" err="1">
                <a:solidFill>
                  <a:srgbClr val="660066"/>
                </a:solidFill>
              </a:rPr>
              <a:t>n</a:t>
            </a:r>
            <a:r>
              <a:rPr lang="en-US" sz="1600" dirty="0" err="1">
                <a:solidFill>
                  <a:srgbClr val="660066"/>
                </a:solidFill>
              </a:rPr>
              <a:t>QF</a:t>
            </a:r>
            <a:r>
              <a:rPr lang="en-US" sz="1600" dirty="0">
                <a:solidFill>
                  <a:srgbClr val="660066"/>
                </a:solidFill>
              </a:rPr>
              <a:t>-COSY spectrum.</a:t>
            </a:r>
          </a:p>
        </p:txBody>
      </p:sp>
      <p:sp>
        <p:nvSpPr>
          <p:cNvPr id="62472" name="Rectangle 9"/>
          <p:cNvSpPr>
            <a:spLocks noChangeArrowheads="1"/>
          </p:cNvSpPr>
          <p:nvPr/>
        </p:nvSpPr>
        <p:spPr bwMode="auto">
          <a:xfrm>
            <a:off x="4999295" y="4804946"/>
            <a:ext cx="4144705"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009999"/>
                </a:solidFill>
                <a:latin typeface="Times" charset="0"/>
              </a:rPr>
              <a:t>	</a:t>
            </a:r>
            <a:r>
              <a:rPr kumimoji="0" lang="en-GB" sz="1600" i="1" dirty="0" err="1" smtClean="0">
                <a:solidFill>
                  <a:srgbClr val="009999"/>
                </a:solidFill>
                <a:latin typeface="Times" charset="0"/>
              </a:rPr>
              <a:t>Angew</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Chem</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Int</a:t>
            </a:r>
            <a:r>
              <a:rPr kumimoji="0" lang="en-GB" sz="1600" i="1" dirty="0" smtClean="0">
                <a:solidFill>
                  <a:srgbClr val="009999"/>
                </a:solidFill>
                <a:latin typeface="Times" charset="0"/>
              </a:rPr>
              <a:t> Ed</a:t>
            </a:r>
            <a:r>
              <a:rPr kumimoji="0" lang="en-GB" sz="1600" dirty="0" smtClean="0">
                <a:solidFill>
                  <a:srgbClr val="009999"/>
                </a:solidFill>
                <a:latin typeface="Times" charset="0"/>
              </a:rPr>
              <a:t> </a:t>
            </a:r>
            <a:r>
              <a:rPr kumimoji="0" lang="en-GB" sz="1600" b="1" dirty="0">
                <a:solidFill>
                  <a:srgbClr val="009999"/>
                </a:solidFill>
                <a:latin typeface="Times" charset="0"/>
              </a:rPr>
              <a:t>51</a:t>
            </a:r>
            <a:r>
              <a:rPr kumimoji="0" lang="en-GB" sz="1600" dirty="0">
                <a:solidFill>
                  <a:srgbClr val="009999"/>
                </a:solidFill>
                <a:latin typeface="Times" charset="0"/>
              </a:rPr>
              <a:t>, 6460 (2012)</a:t>
            </a:r>
            <a:endParaRPr kumimoji="0" lang="en-US" sz="1600" dirty="0">
              <a:solidFill>
                <a:srgbClr val="009999"/>
              </a:solidFill>
              <a:latin typeface="Times" charset="0"/>
            </a:endParaRPr>
          </a:p>
        </p:txBody>
      </p:sp>
      <p:grpSp>
        <p:nvGrpSpPr>
          <p:cNvPr id="4" name="Group 3"/>
          <p:cNvGrpSpPr/>
          <p:nvPr/>
        </p:nvGrpSpPr>
        <p:grpSpPr>
          <a:xfrm>
            <a:off x="897469" y="1051289"/>
            <a:ext cx="7317105" cy="2180331"/>
            <a:chOff x="304800" y="1485900"/>
            <a:chExt cx="8483600" cy="1895940"/>
          </a:xfrm>
        </p:grpSpPr>
        <p:sp>
          <p:nvSpPr>
            <p:cNvPr id="17" name="Rectangle 16"/>
            <p:cNvSpPr/>
            <p:nvPr/>
          </p:nvSpPr>
          <p:spPr bwMode="auto">
            <a:xfrm>
              <a:off x="7236296" y="3165816"/>
              <a:ext cx="1440000" cy="216024"/>
            </a:xfrm>
            <a:prstGeom prst="rect">
              <a:avLst/>
            </a:prstGeom>
            <a:solidFill>
              <a:srgbClr val="A0FF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nvGrpSpPr>
            <p:cNvPr id="3" name="Group 2"/>
            <p:cNvGrpSpPr/>
            <p:nvPr/>
          </p:nvGrpSpPr>
          <p:grpSpPr>
            <a:xfrm>
              <a:off x="304800" y="1485900"/>
              <a:ext cx="8483600" cy="1895940"/>
              <a:chOff x="304800" y="1485900"/>
              <a:chExt cx="8483600" cy="1895940"/>
            </a:xfrm>
          </p:grpSpPr>
          <p:pic>
            <p:nvPicPr>
              <p:cNvPr id="62469" name="Picture 8" descr="CTDQFCOSY seq.png"/>
              <p:cNvPicPr>
                <a:picLocks/>
              </p:cNvPicPr>
              <p:nvPr/>
            </p:nvPicPr>
            <p:blipFill rotWithShape="1">
              <a:blip r:embed="rId3"/>
              <a:srcRect t="13" b="14498"/>
              <a:stretch/>
            </p:blipFill>
            <p:spPr bwMode="auto">
              <a:xfrm>
                <a:off x="304800" y="1485900"/>
                <a:ext cx="8483600" cy="1590300"/>
              </a:xfrm>
              <a:prstGeom prst="rect">
                <a:avLst/>
              </a:prstGeom>
              <a:noFill/>
              <a:ln w="9525">
                <a:noFill/>
                <a:miter lim="800000"/>
                <a:headEnd/>
                <a:tailEnd/>
              </a:ln>
            </p:spPr>
          </p:pic>
          <p:sp>
            <p:nvSpPr>
              <p:cNvPr id="16" name="Rectangle 15"/>
              <p:cNvSpPr/>
              <p:nvPr/>
            </p:nvSpPr>
            <p:spPr bwMode="auto">
              <a:xfrm>
                <a:off x="4932040" y="3165816"/>
                <a:ext cx="1890000" cy="216024"/>
              </a:xfrm>
              <a:prstGeom prst="rect">
                <a:avLst/>
              </a:prstGeom>
              <a:solidFill>
                <a:srgbClr val="FFFF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984300" y="3165816"/>
                <a:ext cx="216024" cy="216024"/>
              </a:xfrm>
              <a:prstGeom prst="rect">
                <a:avLst/>
              </a:prstGeom>
              <a:solidFill>
                <a:srgbClr val="FFB4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grpSp>
    </p:spTree>
    <p:extLst>
      <p:ext uri="{BB962C8B-B14F-4D97-AF65-F5344CB8AC3E}">
        <p14:creationId xmlns:p14="http://schemas.microsoft.com/office/powerpoint/2010/main" val="6302611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8472"/>
            <a:ext cx="9144000" cy="348845"/>
          </a:xfrm>
          <a:prstGeom prst="rect">
            <a:avLst/>
          </a:prstGeom>
          <a:noFill/>
          <a:ln w="9525">
            <a:noFill/>
            <a:miter lim="800000"/>
            <a:headEnd/>
            <a:tailEnd/>
          </a:ln>
        </p:spPr>
        <p:txBody>
          <a:bodyPr anchor="ctr">
            <a:prstTxWarp prst="textNoShape">
              <a:avLst/>
            </a:prstTxWarp>
          </a:bodyPr>
          <a:lstStyle/>
          <a:p>
            <a:pPr algn="ctr">
              <a:lnSpc>
                <a:spcPct val="110000"/>
              </a:lnSpc>
            </a:pPr>
            <a:r>
              <a:rPr lang="en-GB" sz="2400" dirty="0">
                <a:solidFill>
                  <a:schemeClr val="bg2"/>
                </a:solidFill>
                <a:latin typeface="Times" charset="0"/>
              </a:rPr>
              <a:t>500 MHz pure shift CT-3QF-COSY: flavonoids</a:t>
            </a:r>
            <a:endParaRPr lang="en-US" sz="2400" dirty="0">
              <a:solidFill>
                <a:schemeClr val="bg2"/>
              </a:solidFill>
              <a:latin typeface="Times" charset="0"/>
            </a:endParaRPr>
          </a:p>
        </p:txBody>
      </p:sp>
      <p:sp>
        <p:nvSpPr>
          <p:cNvPr id="64517" name="Text Box 1028"/>
          <p:cNvSpPr txBox="1">
            <a:spLocks noChangeArrowheads="1"/>
          </p:cNvSpPr>
          <p:nvPr/>
        </p:nvSpPr>
        <p:spPr bwMode="auto">
          <a:xfrm>
            <a:off x="533400" y="3973117"/>
            <a:ext cx="8071048" cy="830997"/>
          </a:xfrm>
          <a:prstGeom prst="rect">
            <a:avLst/>
          </a:prstGeom>
          <a:noFill/>
          <a:ln w="9525">
            <a:noFill/>
            <a:miter lim="800000"/>
            <a:headEnd/>
            <a:tailEnd/>
          </a:ln>
        </p:spPr>
        <p:txBody>
          <a:bodyPr wrap="square">
            <a:prstTxWarp prst="textNoShape">
              <a:avLst/>
            </a:prstTxWarp>
            <a:spAutoFit/>
          </a:bodyPr>
          <a:lstStyle/>
          <a:p>
            <a:pPr algn="l"/>
            <a:r>
              <a:rPr lang="en-US" sz="1600" dirty="0">
                <a:solidFill>
                  <a:srgbClr val="660066"/>
                </a:solidFill>
              </a:rPr>
              <a:t>Normal 3QF-COSY (a), CT-3QF pure shift COSY (b), and covariance double pure shift </a:t>
            </a:r>
            <a:r>
              <a:rPr lang="en-US" sz="1600" dirty="0" smtClean="0">
                <a:solidFill>
                  <a:srgbClr val="660066"/>
                </a:solidFill>
              </a:rPr>
              <a:t>CT</a:t>
            </a:r>
            <a:r>
              <a:rPr lang="en-US" sz="1600" dirty="0">
                <a:solidFill>
                  <a:srgbClr val="660066"/>
                </a:solidFill>
              </a:rPr>
              <a:t>-3QF-COSY (c) cross-peaks for a mixture of four flavonoids in </a:t>
            </a:r>
            <a:r>
              <a:rPr lang="en-US" sz="1600" dirty="0" smtClean="0">
                <a:solidFill>
                  <a:srgbClr val="660066"/>
                </a:solidFill>
              </a:rPr>
              <a:t>DMSO-</a:t>
            </a:r>
            <a:r>
              <a:rPr lang="en-US" sz="1600" dirty="0">
                <a:solidFill>
                  <a:srgbClr val="660066"/>
                </a:solidFill>
              </a:rPr>
              <a:t>d</a:t>
            </a:r>
            <a:r>
              <a:rPr lang="en-US" sz="1600" baseline="-25000" dirty="0">
                <a:solidFill>
                  <a:srgbClr val="660066"/>
                </a:solidFill>
              </a:rPr>
              <a:t>6</a:t>
            </a:r>
            <a:r>
              <a:rPr lang="en-US" sz="1600" dirty="0">
                <a:solidFill>
                  <a:srgbClr val="660066"/>
                </a:solidFill>
              </a:rPr>
              <a:t>; </a:t>
            </a:r>
            <a:r>
              <a:rPr lang="en-US" sz="1600" dirty="0" smtClean="0">
                <a:solidFill>
                  <a:srgbClr val="660066"/>
                </a:solidFill>
              </a:rPr>
              <a:t>experiment </a:t>
            </a:r>
            <a:r>
              <a:rPr lang="en-US" sz="1600" dirty="0">
                <a:solidFill>
                  <a:srgbClr val="660066"/>
                </a:solidFill>
              </a:rPr>
              <a:t>time 127 </a:t>
            </a:r>
            <a:r>
              <a:rPr lang="en-US" sz="1600" dirty="0" smtClean="0">
                <a:solidFill>
                  <a:srgbClr val="660066"/>
                </a:solidFill>
              </a:rPr>
              <a:t>min</a:t>
            </a:r>
            <a:endParaRPr lang="en-US" sz="1600" dirty="0">
              <a:solidFill>
                <a:srgbClr val="660066"/>
              </a:solidFill>
            </a:endParaRPr>
          </a:p>
        </p:txBody>
      </p:sp>
      <p:pic>
        <p:nvPicPr>
          <p:cNvPr id="64518" name="Picture 11" descr="anie.201108888.Fig3.png"/>
          <p:cNvPicPr>
            <a:picLocks noChangeAspect="1"/>
          </p:cNvPicPr>
          <p:nvPr/>
        </p:nvPicPr>
        <p:blipFill>
          <a:blip r:embed="rId3"/>
          <a:srcRect/>
          <a:stretch>
            <a:fillRect/>
          </a:stretch>
        </p:blipFill>
        <p:spPr bwMode="auto">
          <a:xfrm>
            <a:off x="438415" y="1268016"/>
            <a:ext cx="8272463" cy="2238375"/>
          </a:xfrm>
          <a:prstGeom prst="rect">
            <a:avLst/>
          </a:prstGeom>
          <a:noFill/>
          <a:ln w="9525">
            <a:noFill/>
            <a:miter lim="800000"/>
            <a:headEnd/>
            <a:tailEnd/>
          </a:ln>
        </p:spPr>
      </p:pic>
      <p:sp>
        <p:nvSpPr>
          <p:cNvPr id="64520" name="Rectangle 9"/>
          <p:cNvSpPr>
            <a:spLocks noChangeArrowheads="1"/>
          </p:cNvSpPr>
          <p:nvPr/>
        </p:nvSpPr>
        <p:spPr bwMode="auto">
          <a:xfrm>
            <a:off x="4999295" y="4819503"/>
            <a:ext cx="4144705"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009999"/>
                </a:solidFill>
                <a:latin typeface="Times" charset="0"/>
              </a:rPr>
              <a:t>	</a:t>
            </a:r>
            <a:r>
              <a:rPr kumimoji="0" lang="en-GB" sz="1600" i="1" dirty="0" err="1" smtClean="0">
                <a:solidFill>
                  <a:srgbClr val="009999"/>
                </a:solidFill>
                <a:latin typeface="Times" charset="0"/>
              </a:rPr>
              <a:t>Angew</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Chem</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Int</a:t>
            </a:r>
            <a:r>
              <a:rPr kumimoji="0" lang="en-GB" sz="1600" i="1" dirty="0" smtClean="0">
                <a:solidFill>
                  <a:srgbClr val="009999"/>
                </a:solidFill>
                <a:latin typeface="Times" charset="0"/>
              </a:rPr>
              <a:t> Ed </a:t>
            </a:r>
            <a:r>
              <a:rPr kumimoji="0" lang="en-GB" sz="1600" b="1" dirty="0" smtClean="0">
                <a:solidFill>
                  <a:srgbClr val="009999"/>
                </a:solidFill>
                <a:latin typeface="Times" charset="0"/>
              </a:rPr>
              <a:t>51</a:t>
            </a:r>
            <a:r>
              <a:rPr kumimoji="0" lang="en-GB" sz="1600" dirty="0">
                <a:solidFill>
                  <a:srgbClr val="009999"/>
                </a:solidFill>
                <a:latin typeface="Times" charset="0"/>
              </a:rPr>
              <a:t>, 6460 (2012)</a:t>
            </a:r>
            <a:endParaRPr kumimoji="0" lang="en-US" sz="1600" dirty="0">
              <a:solidFill>
                <a:srgbClr val="009999"/>
              </a:solidFill>
              <a:latin typeface="Times" charset="0"/>
            </a:endParaRPr>
          </a:p>
        </p:txBody>
      </p:sp>
    </p:spTree>
    <p:extLst>
      <p:ext uri="{BB962C8B-B14F-4D97-AF65-F5344CB8AC3E}">
        <p14:creationId xmlns:p14="http://schemas.microsoft.com/office/powerpoint/2010/main" val="28720646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247650" y="4068756"/>
            <a:ext cx="8648700" cy="879258"/>
          </a:xfrm>
          <a:prstGeom prst="rect">
            <a:avLst/>
          </a:prstGeom>
          <a:noFill/>
          <a:ln w="9525">
            <a:noFill/>
            <a:miter lim="800000"/>
            <a:headEnd/>
            <a:tailEnd/>
          </a:ln>
        </p:spPr>
        <p:txBody>
          <a:bodyPr anchor="ctr">
            <a:prstTxWarp prst="textNoShape">
              <a:avLst/>
            </a:prstTxWarp>
          </a:bodyPr>
          <a:lstStyle/>
          <a:p>
            <a:pPr algn="l"/>
            <a:r>
              <a:rPr lang="en-GB" sz="1600" dirty="0" smtClean="0">
                <a:solidFill>
                  <a:srgbClr val="660066"/>
                </a:solidFill>
              </a:rPr>
              <a:t>Using PSYCHE </a:t>
            </a:r>
            <a:r>
              <a:rPr lang="en-GB" sz="1600" i="1" dirty="0" smtClean="0">
                <a:solidFill>
                  <a:srgbClr val="660066"/>
                </a:solidFill>
              </a:rPr>
              <a:t>J</a:t>
            </a:r>
            <a:r>
              <a:rPr lang="en-GB" sz="1600" dirty="0" smtClean="0">
                <a:solidFill>
                  <a:srgbClr val="660066"/>
                </a:solidFill>
              </a:rPr>
              <a:t>-refocusing midway through </a:t>
            </a:r>
            <a:r>
              <a:rPr lang="en-GB" sz="1600" i="1" dirty="0" smtClean="0">
                <a:solidFill>
                  <a:srgbClr val="660066"/>
                </a:solidFill>
              </a:rPr>
              <a:t>t</a:t>
            </a:r>
            <a:r>
              <a:rPr lang="en-GB" sz="1600" baseline="-25000" dirty="0" smtClean="0">
                <a:solidFill>
                  <a:srgbClr val="660066"/>
                </a:solidFill>
              </a:rPr>
              <a:t>1</a:t>
            </a:r>
            <a:r>
              <a:rPr lang="en-GB" sz="1600" dirty="0" smtClean="0">
                <a:solidFill>
                  <a:srgbClr val="660066"/>
                </a:solidFill>
              </a:rPr>
              <a:t> in a </a:t>
            </a:r>
            <a:r>
              <a:rPr lang="en-GB" sz="1600" dirty="0">
                <a:solidFill>
                  <a:srgbClr val="660066"/>
                </a:solidFill>
              </a:rPr>
              <a:t>TOCSY </a:t>
            </a:r>
            <a:r>
              <a:rPr lang="en-GB" sz="1600" dirty="0" smtClean="0">
                <a:solidFill>
                  <a:srgbClr val="660066"/>
                </a:solidFill>
              </a:rPr>
              <a:t>sequence then using covariance processing gives a completely decoupled </a:t>
            </a:r>
            <a:r>
              <a:rPr lang="en-GB" sz="1600" dirty="0" err="1" smtClean="0">
                <a:solidFill>
                  <a:srgbClr val="660066"/>
                </a:solidFill>
              </a:rPr>
              <a:t>estradiol</a:t>
            </a:r>
            <a:r>
              <a:rPr lang="en-GB" sz="1600" dirty="0" smtClean="0">
                <a:solidFill>
                  <a:srgbClr val="660066"/>
                </a:solidFill>
              </a:rPr>
              <a:t> TOCSY spectrum</a:t>
            </a:r>
            <a:endParaRPr lang="en-US" sz="1600" dirty="0" smtClean="0">
              <a:solidFill>
                <a:srgbClr val="660066"/>
              </a:solidFill>
            </a:endParaRPr>
          </a:p>
        </p:txBody>
      </p:sp>
      <p:sp>
        <p:nvSpPr>
          <p:cNvPr id="13" name="Rectangle 2"/>
          <p:cNvSpPr>
            <a:spLocks noChangeArrowheads="1"/>
          </p:cNvSpPr>
          <p:nvPr/>
        </p:nvSpPr>
        <p:spPr bwMode="auto">
          <a:xfrm>
            <a:off x="381000" y="-5"/>
            <a:ext cx="8382000" cy="340661"/>
          </a:xfrm>
          <a:prstGeom prst="rect">
            <a:avLst/>
          </a:prstGeom>
          <a:noFill/>
          <a:ln w="9525">
            <a:noFill/>
            <a:miter lim="800000"/>
            <a:headEnd/>
            <a:tailEnd/>
          </a:ln>
        </p:spPr>
        <p:txBody>
          <a:bodyPr anchor="ctr">
            <a:prstTxWarp prst="textNoShape">
              <a:avLst/>
            </a:prstTxWarp>
          </a:bodyPr>
          <a:lstStyle/>
          <a:p>
            <a:pPr algn="ctr">
              <a:lnSpc>
                <a:spcPct val="110000"/>
              </a:lnSpc>
            </a:pPr>
            <a:r>
              <a:rPr lang="en-GB" sz="2400" dirty="0" smtClean="0">
                <a:solidFill>
                  <a:schemeClr val="bg2"/>
                </a:solidFill>
                <a:latin typeface="Times" charset="0"/>
              </a:rPr>
              <a:t>2D PSYCHE</a:t>
            </a:r>
            <a:endParaRPr lang="en-US" sz="2400" dirty="0">
              <a:solidFill>
                <a:schemeClr val="bg2"/>
              </a:solidFill>
              <a:latin typeface="Times" charset="0"/>
            </a:endParaRPr>
          </a:p>
        </p:txBody>
      </p:sp>
      <p:sp>
        <p:nvSpPr>
          <p:cNvPr id="12" name="Text Box 7"/>
          <p:cNvSpPr txBox="1">
            <a:spLocks noChangeArrowheads="1"/>
          </p:cNvSpPr>
          <p:nvPr/>
        </p:nvSpPr>
        <p:spPr bwMode="auto">
          <a:xfrm>
            <a:off x="1214277" y="3378867"/>
            <a:ext cx="864339" cy="338554"/>
          </a:xfrm>
          <a:prstGeom prst="rect">
            <a:avLst/>
          </a:prstGeom>
          <a:noFill/>
          <a:ln w="9525">
            <a:noFill/>
            <a:miter lim="800000"/>
            <a:headEnd/>
            <a:tailEnd/>
          </a:ln>
        </p:spPr>
        <p:txBody>
          <a:bodyPr wrap="none">
            <a:prstTxWarp prst="textNoShape">
              <a:avLst/>
            </a:prstTxWarp>
            <a:spAutoFit/>
          </a:bodyPr>
          <a:lstStyle/>
          <a:p>
            <a:r>
              <a:rPr lang="en-US" sz="1600" dirty="0" smtClean="0"/>
              <a:t>TOCSY</a:t>
            </a:r>
            <a:endParaRPr lang="en-US" sz="1600" dirty="0"/>
          </a:p>
        </p:txBody>
      </p:sp>
      <p:sp>
        <p:nvSpPr>
          <p:cNvPr id="17" name="Text Box 7"/>
          <p:cNvSpPr txBox="1">
            <a:spLocks noChangeArrowheads="1"/>
          </p:cNvSpPr>
          <p:nvPr/>
        </p:nvSpPr>
        <p:spPr bwMode="auto">
          <a:xfrm>
            <a:off x="6479482" y="3378867"/>
            <a:ext cx="2006212" cy="584776"/>
          </a:xfrm>
          <a:prstGeom prst="rect">
            <a:avLst/>
          </a:prstGeom>
          <a:noFill/>
          <a:ln w="9525">
            <a:noFill/>
            <a:miter lim="800000"/>
            <a:headEnd/>
            <a:tailEnd/>
          </a:ln>
        </p:spPr>
        <p:txBody>
          <a:bodyPr wrap="none">
            <a:prstTxWarp prst="textNoShape">
              <a:avLst/>
            </a:prstTxWarp>
            <a:spAutoFit/>
          </a:bodyPr>
          <a:lstStyle/>
          <a:p>
            <a:pPr algn="ctr"/>
            <a:r>
              <a:rPr lang="en-US" sz="1600" dirty="0" smtClean="0"/>
              <a:t>covariance-processed</a:t>
            </a:r>
          </a:p>
          <a:p>
            <a:pPr algn="ctr"/>
            <a:r>
              <a:rPr lang="en-US" sz="1600" i="1" dirty="0" smtClean="0"/>
              <a:t>F</a:t>
            </a:r>
            <a:r>
              <a:rPr lang="en-US" sz="1600" baseline="-25000" dirty="0" smtClean="0"/>
              <a:t>1</a:t>
            </a:r>
            <a:r>
              <a:rPr lang="en-US" sz="1600" dirty="0"/>
              <a:t>-PSYCHE</a:t>
            </a:r>
            <a:r>
              <a:rPr lang="en-US" sz="1600" dirty="0" smtClean="0"/>
              <a:t>-TOCSY</a:t>
            </a:r>
            <a:endParaRPr lang="en-US" sz="1600" dirty="0"/>
          </a:p>
        </p:txBody>
      </p:sp>
      <p:sp>
        <p:nvSpPr>
          <p:cNvPr id="14" name="Rectangle 9"/>
          <p:cNvSpPr>
            <a:spLocks noChangeArrowheads="1"/>
          </p:cNvSpPr>
          <p:nvPr/>
        </p:nvSpPr>
        <p:spPr bwMode="auto">
          <a:xfrm>
            <a:off x="537536" y="4801840"/>
            <a:ext cx="8606464" cy="584776"/>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009999"/>
                </a:solidFill>
                <a:latin typeface="Times" charset="0"/>
              </a:rPr>
              <a:t>	</a:t>
            </a:r>
            <a:r>
              <a:rPr kumimoji="0" lang="en-GB" sz="1600" i="1" dirty="0" smtClean="0">
                <a:solidFill>
                  <a:srgbClr val="009999"/>
                </a:solidFill>
                <a:latin typeface="Times" charset="0"/>
              </a:rPr>
              <a:t>J Am </a:t>
            </a:r>
            <a:r>
              <a:rPr kumimoji="0" lang="en-GB" sz="1600" i="1" dirty="0" err="1" smtClean="0">
                <a:solidFill>
                  <a:srgbClr val="009999"/>
                </a:solidFill>
                <a:latin typeface="Times" charset="0"/>
              </a:rPr>
              <a:t>Chem</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Soc</a:t>
            </a:r>
            <a:r>
              <a:rPr kumimoji="0" lang="en-GB" sz="1600" dirty="0" smtClean="0">
                <a:solidFill>
                  <a:srgbClr val="009999"/>
                </a:solidFill>
                <a:latin typeface="Times" charset="0"/>
              </a:rPr>
              <a:t> </a:t>
            </a:r>
            <a:r>
              <a:rPr kumimoji="0" lang="en-GB" sz="1600" b="1" dirty="0" smtClean="0">
                <a:solidFill>
                  <a:srgbClr val="009999"/>
                </a:solidFill>
                <a:latin typeface="Times" charset="0"/>
              </a:rPr>
              <a:t>136</a:t>
            </a:r>
            <a:r>
              <a:rPr kumimoji="0" lang="en-GB" sz="1600" dirty="0" smtClean="0">
                <a:solidFill>
                  <a:srgbClr val="009999"/>
                </a:solidFill>
                <a:latin typeface="Times" charset="0"/>
              </a:rPr>
              <a:t>, 11867 (2014</a:t>
            </a:r>
            <a:r>
              <a:rPr kumimoji="0" lang="en-GB" sz="1600" dirty="0" smtClean="0">
                <a:solidFill>
                  <a:srgbClr val="009999"/>
                </a:solidFill>
                <a:latin typeface="Times" charset="0"/>
              </a:rPr>
              <a:t>); </a:t>
            </a:r>
            <a:r>
              <a:rPr kumimoji="0" lang="en-GB" sz="1600" i="1" dirty="0" err="1">
                <a:solidFill>
                  <a:srgbClr val="30BDC2"/>
                </a:solidFill>
                <a:latin typeface="Times" charset="0"/>
              </a:rPr>
              <a:t>Chem</a:t>
            </a:r>
            <a:r>
              <a:rPr kumimoji="0" lang="en-GB" sz="1600" i="1" dirty="0">
                <a:solidFill>
                  <a:srgbClr val="30BDC2"/>
                </a:solidFill>
                <a:latin typeface="Times" charset="0"/>
              </a:rPr>
              <a:t> </a:t>
            </a:r>
            <a:r>
              <a:rPr kumimoji="0" lang="en-GB" sz="1600" i="1" dirty="0" err="1">
                <a:solidFill>
                  <a:srgbClr val="30BDC2"/>
                </a:solidFill>
                <a:latin typeface="Times" charset="0"/>
              </a:rPr>
              <a:t>Eur</a:t>
            </a:r>
            <a:r>
              <a:rPr kumimoji="0" lang="en-GB" sz="1600" i="1" dirty="0">
                <a:solidFill>
                  <a:srgbClr val="30BDC2"/>
                </a:solidFill>
                <a:latin typeface="Times" charset="0"/>
              </a:rPr>
              <a:t> J,</a:t>
            </a:r>
            <a:r>
              <a:rPr kumimoji="0" lang="en-GB" sz="1600" dirty="0">
                <a:solidFill>
                  <a:srgbClr val="30BDC2"/>
                </a:solidFill>
                <a:latin typeface="Times" charset="0"/>
              </a:rPr>
              <a:t> in press;</a:t>
            </a:r>
            <a:r>
              <a:rPr kumimoji="0" lang="en-GB" sz="1600" i="1" dirty="0">
                <a:solidFill>
                  <a:srgbClr val="30BDC2"/>
                </a:solidFill>
                <a:latin typeface="Times" charset="0"/>
              </a:rPr>
              <a:t> </a:t>
            </a:r>
            <a:r>
              <a:rPr kumimoji="0" lang="de-DE" sz="1600" dirty="0">
                <a:solidFill>
                  <a:srgbClr val="30BDC2"/>
                </a:solidFill>
                <a:latin typeface="Times" charset="0"/>
              </a:rPr>
              <a:t>DOI: 10.1002/chem.201800524</a:t>
            </a:r>
            <a:endParaRPr kumimoji="0" lang="en-US" sz="1600" dirty="0">
              <a:solidFill>
                <a:srgbClr val="30BDC2"/>
              </a:solidFill>
              <a:latin typeface="Times" charset="0"/>
            </a:endParaRPr>
          </a:p>
          <a:p>
            <a:endParaRPr kumimoji="0" lang="en-US" sz="1600" dirty="0">
              <a:solidFill>
                <a:srgbClr val="009999"/>
              </a:solidFill>
              <a:latin typeface="Times" charset="0"/>
            </a:endParaRPr>
          </a:p>
        </p:txBody>
      </p:sp>
      <p:pic>
        <p:nvPicPr>
          <p:cNvPr id="5" name="Picture 4" descr="PSYCHE-TOCSY estradiol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35" y="795860"/>
            <a:ext cx="2304669" cy="2506218"/>
          </a:xfrm>
          <a:prstGeom prst="rect">
            <a:avLst/>
          </a:prstGeom>
        </p:spPr>
      </p:pic>
      <p:pic>
        <p:nvPicPr>
          <p:cNvPr id="6" name="Picture 5" descr="PSYCHE-TOCSY estradiol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895" y="753525"/>
            <a:ext cx="2301748" cy="2514981"/>
          </a:xfrm>
          <a:prstGeom prst="rect">
            <a:avLst/>
          </a:prstGeom>
        </p:spPr>
      </p:pic>
      <p:sp>
        <p:nvSpPr>
          <p:cNvPr id="16" name="Text Box 7"/>
          <p:cNvSpPr txBox="1">
            <a:spLocks noChangeArrowheads="1"/>
          </p:cNvSpPr>
          <p:nvPr/>
        </p:nvSpPr>
        <p:spPr bwMode="auto">
          <a:xfrm>
            <a:off x="3656210" y="3387334"/>
            <a:ext cx="2006212" cy="338554"/>
          </a:xfrm>
          <a:prstGeom prst="rect">
            <a:avLst/>
          </a:prstGeom>
          <a:noFill/>
          <a:ln w="9525">
            <a:noFill/>
            <a:miter lim="800000"/>
            <a:headEnd/>
            <a:tailEnd/>
          </a:ln>
        </p:spPr>
        <p:txBody>
          <a:bodyPr wrap="none">
            <a:prstTxWarp prst="textNoShape">
              <a:avLst/>
            </a:prstTxWarp>
            <a:spAutoFit/>
          </a:bodyPr>
          <a:lstStyle/>
          <a:p>
            <a:r>
              <a:rPr lang="en-US" sz="1600" i="1" dirty="0" smtClean="0"/>
              <a:t>F</a:t>
            </a:r>
            <a:r>
              <a:rPr lang="en-US" sz="1600" baseline="-25000" dirty="0" smtClean="0"/>
              <a:t>1</a:t>
            </a:r>
            <a:r>
              <a:rPr lang="en-US" sz="1600" dirty="0" smtClean="0"/>
              <a:t>-PSYCHE</a:t>
            </a:r>
            <a:r>
              <a:rPr lang="en-US" sz="1600" dirty="0" smtClean="0"/>
              <a:t>-TOCSY</a:t>
            </a:r>
            <a:endParaRPr lang="en-US" sz="1600" dirty="0"/>
          </a:p>
        </p:txBody>
      </p:sp>
      <p:pic>
        <p:nvPicPr>
          <p:cNvPr id="8" name="Picture 7" descr="PSYCHE-TOCSY estradiol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034" y="745068"/>
            <a:ext cx="2310511" cy="2529586"/>
          </a:xfrm>
          <a:prstGeom prst="rect">
            <a:avLst/>
          </a:prstGeom>
        </p:spPr>
      </p:pic>
    </p:spTree>
    <p:extLst>
      <p:ext uri="{BB962C8B-B14F-4D97-AF65-F5344CB8AC3E}">
        <p14:creationId xmlns:p14="http://schemas.microsoft.com/office/powerpoint/2010/main" val="40641822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65" y="934021"/>
            <a:ext cx="8063668" cy="2985433"/>
          </a:xfrm>
          <a:prstGeom prst="rect">
            <a:avLst/>
          </a:prstGeom>
          <a:noFill/>
        </p:spPr>
        <p:txBody>
          <a:bodyPr wrap="square" rtlCol="0">
            <a:spAutoFit/>
          </a:bodyPr>
          <a:lstStyle/>
          <a:p>
            <a:pPr algn="l">
              <a:lnSpc>
                <a:spcPct val="200000"/>
              </a:lnSpc>
            </a:pPr>
            <a:r>
              <a:rPr lang="en-GB" sz="2400" dirty="0" smtClean="0"/>
              <a:t>The History: What ? </a:t>
            </a:r>
            <a:r>
              <a:rPr lang="en-GB" sz="2400" dirty="0" smtClean="0">
                <a:solidFill>
                  <a:srgbClr val="FF0000"/>
                </a:solidFill>
              </a:rPr>
              <a:t>Why ?</a:t>
            </a:r>
            <a:r>
              <a:rPr lang="en-GB" sz="2400" dirty="0" smtClean="0"/>
              <a:t> Who ? When ? How ?</a:t>
            </a:r>
          </a:p>
          <a:p>
            <a:pPr algn="l">
              <a:lnSpc>
                <a:spcPct val="200000"/>
              </a:lnSpc>
            </a:pPr>
            <a:r>
              <a:rPr lang="en-GB" sz="2400" dirty="0" smtClean="0"/>
              <a:t>The Mechanics</a:t>
            </a:r>
          </a:p>
          <a:p>
            <a:pPr algn="l">
              <a:lnSpc>
                <a:spcPct val="200000"/>
              </a:lnSpc>
            </a:pPr>
            <a:r>
              <a:rPr lang="en-GB" sz="2400" dirty="0" smtClean="0"/>
              <a:t>Some Applications</a:t>
            </a:r>
            <a:br>
              <a:rPr lang="en-GB" sz="2400" dirty="0" smtClean="0"/>
            </a:br>
            <a:r>
              <a:rPr lang="en-GB" sz="2400" dirty="0" smtClean="0"/>
              <a:t>Some Problems</a:t>
            </a:r>
            <a:endParaRPr lang="en-GB" sz="2400" dirty="0"/>
          </a:p>
        </p:txBody>
      </p:sp>
      <p:sp>
        <p:nvSpPr>
          <p:cNvPr id="6" name="Rectangle 2"/>
          <p:cNvSpPr>
            <a:spLocks noChangeArrowheads="1"/>
          </p:cNvSpPr>
          <p:nvPr/>
        </p:nvSpPr>
        <p:spPr bwMode="auto">
          <a:xfrm>
            <a:off x="381000" y="-20122"/>
            <a:ext cx="8382000" cy="351755"/>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Pure Shift NMR</a:t>
            </a:r>
          </a:p>
        </p:txBody>
      </p:sp>
    </p:spTree>
    <p:extLst>
      <p:ext uri="{BB962C8B-B14F-4D97-AF65-F5344CB8AC3E}">
        <p14:creationId xmlns:p14="http://schemas.microsoft.com/office/powerpoint/2010/main" val="1367678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381000" y="4950"/>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chemeClr val="bg2"/>
                </a:solidFill>
                <a:latin typeface="Times" charset="0"/>
              </a:rPr>
              <a:t>Measuring Individual Couplings: PSYCHEDELIC</a:t>
            </a:r>
            <a:endParaRPr lang="en-US" sz="2400" dirty="0">
              <a:solidFill>
                <a:schemeClr val="bg2"/>
              </a:solidFill>
              <a:latin typeface="Times" charset="0"/>
            </a:endParaRPr>
          </a:p>
        </p:txBody>
      </p:sp>
      <p:sp>
        <p:nvSpPr>
          <p:cNvPr id="12" name="Text Box 7"/>
          <p:cNvSpPr txBox="1">
            <a:spLocks noChangeArrowheads="1"/>
          </p:cNvSpPr>
          <p:nvPr/>
        </p:nvSpPr>
        <p:spPr bwMode="auto">
          <a:xfrm>
            <a:off x="127000" y="4313672"/>
            <a:ext cx="8949267" cy="584776"/>
          </a:xfrm>
          <a:prstGeom prst="rect">
            <a:avLst/>
          </a:prstGeom>
          <a:noFill/>
          <a:ln w="9525">
            <a:noFill/>
            <a:miter lim="800000"/>
            <a:headEnd/>
            <a:tailEnd/>
          </a:ln>
        </p:spPr>
        <p:txBody>
          <a:bodyPr wrap="square">
            <a:prstTxWarp prst="textNoShape">
              <a:avLst/>
            </a:prstTxWarp>
            <a:spAutoFit/>
          </a:bodyPr>
          <a:lstStyle/>
          <a:p>
            <a:pPr algn="l"/>
            <a:r>
              <a:rPr lang="en-US" sz="1600" dirty="0" smtClean="0">
                <a:solidFill>
                  <a:srgbClr val="660066"/>
                </a:solidFill>
              </a:rPr>
              <a:t>Pure Shift Yielded by Chirp Excitation to Deliver Individual Couplings: in a fully decoupled 2D</a:t>
            </a:r>
            <a:r>
              <a:rPr lang="en-US" sz="1600" i="1" dirty="0" smtClean="0">
                <a:solidFill>
                  <a:srgbClr val="660066"/>
                </a:solidFill>
              </a:rPr>
              <a:t>J</a:t>
            </a:r>
            <a:r>
              <a:rPr lang="en-US" sz="1600" dirty="0" smtClean="0">
                <a:solidFill>
                  <a:srgbClr val="660066"/>
                </a:solidFill>
              </a:rPr>
              <a:t> spectrum, selective pulses reintroduce just the couplings to a chosen spin or spins</a:t>
            </a:r>
            <a:endParaRPr lang="en-US" sz="1600" dirty="0">
              <a:solidFill>
                <a:srgbClr val="660066"/>
              </a:solidFill>
            </a:endParaRPr>
          </a:p>
        </p:txBody>
      </p:sp>
      <p:sp>
        <p:nvSpPr>
          <p:cNvPr id="13" name="Text Box 7"/>
          <p:cNvSpPr txBox="1">
            <a:spLocks noChangeArrowheads="1"/>
          </p:cNvSpPr>
          <p:nvPr/>
        </p:nvSpPr>
        <p:spPr bwMode="auto">
          <a:xfrm>
            <a:off x="323529" y="1329612"/>
            <a:ext cx="1947669" cy="369332"/>
          </a:xfrm>
          <a:prstGeom prst="rect">
            <a:avLst/>
          </a:prstGeom>
          <a:noFill/>
          <a:ln w="9525">
            <a:noFill/>
            <a:miter lim="800000"/>
            <a:headEnd/>
            <a:tailEnd/>
          </a:ln>
        </p:spPr>
        <p:txBody>
          <a:bodyPr wrap="none">
            <a:prstTxWarp prst="textNoShape">
              <a:avLst/>
            </a:prstTxWarp>
            <a:spAutoFit/>
          </a:bodyPr>
          <a:lstStyle/>
          <a:p>
            <a:r>
              <a:rPr lang="en-US" dirty="0" smtClean="0"/>
              <a:t>N-type modulation</a:t>
            </a:r>
            <a:endParaRPr lang="en-US" dirty="0"/>
          </a:p>
        </p:txBody>
      </p:sp>
      <p:sp>
        <p:nvSpPr>
          <p:cNvPr id="15" name="Rectangle 14"/>
          <p:cNvSpPr/>
          <p:nvPr/>
        </p:nvSpPr>
        <p:spPr bwMode="auto">
          <a:xfrm>
            <a:off x="827584" y="563166"/>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2" name="Rectangle 9"/>
          <p:cNvSpPr>
            <a:spLocks noChangeArrowheads="1"/>
          </p:cNvSpPr>
          <p:nvPr/>
        </p:nvSpPr>
        <p:spPr bwMode="auto">
          <a:xfrm>
            <a:off x="4999295" y="4804946"/>
            <a:ext cx="4144705"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009999"/>
                </a:solidFill>
                <a:latin typeface="Times" charset="0"/>
              </a:rPr>
              <a:t>	</a:t>
            </a:r>
            <a:r>
              <a:rPr kumimoji="0" lang="en-GB" sz="1600" i="1" dirty="0" err="1" smtClean="0">
                <a:solidFill>
                  <a:srgbClr val="009999"/>
                </a:solidFill>
                <a:latin typeface="Times" charset="0"/>
              </a:rPr>
              <a:t>Angew</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Chem</a:t>
            </a:r>
            <a:r>
              <a:rPr kumimoji="0" lang="en-GB" sz="1600" i="1" dirty="0" smtClean="0">
                <a:solidFill>
                  <a:srgbClr val="009999"/>
                </a:solidFill>
                <a:latin typeface="Times" charset="0"/>
              </a:rPr>
              <a:t> </a:t>
            </a:r>
            <a:r>
              <a:rPr kumimoji="0" lang="en-GB" sz="1600" i="1" dirty="0" err="1" smtClean="0">
                <a:solidFill>
                  <a:srgbClr val="009999"/>
                </a:solidFill>
                <a:latin typeface="Times" charset="0"/>
              </a:rPr>
              <a:t>Int</a:t>
            </a:r>
            <a:r>
              <a:rPr kumimoji="0" lang="en-GB" sz="1600" i="1" dirty="0" smtClean="0">
                <a:solidFill>
                  <a:srgbClr val="009999"/>
                </a:solidFill>
                <a:latin typeface="Times" charset="0"/>
              </a:rPr>
              <a:t> Ed</a:t>
            </a:r>
            <a:r>
              <a:rPr kumimoji="0" lang="en-GB" sz="1600" dirty="0" smtClean="0">
                <a:solidFill>
                  <a:srgbClr val="009999"/>
                </a:solidFill>
                <a:latin typeface="Times" charset="0"/>
              </a:rPr>
              <a:t> </a:t>
            </a:r>
            <a:r>
              <a:rPr kumimoji="0" lang="en-GB" sz="1600" b="1" dirty="0" smtClean="0">
                <a:solidFill>
                  <a:srgbClr val="009999"/>
                </a:solidFill>
                <a:latin typeface="Times" charset="0"/>
              </a:rPr>
              <a:t>55</a:t>
            </a:r>
            <a:r>
              <a:rPr kumimoji="0" lang="en-GB" sz="1600" dirty="0" smtClean="0">
                <a:solidFill>
                  <a:srgbClr val="009999"/>
                </a:solidFill>
                <a:latin typeface="Times" charset="0"/>
              </a:rPr>
              <a:t>, 1090 (2016)</a:t>
            </a:r>
            <a:endParaRPr kumimoji="0" lang="en-US" sz="1600" dirty="0">
              <a:solidFill>
                <a:srgbClr val="009999"/>
              </a:solidFill>
              <a:latin typeface="Times" charset="0"/>
            </a:endParaRPr>
          </a:p>
        </p:txBody>
      </p:sp>
      <p:sp>
        <p:nvSpPr>
          <p:cNvPr id="23" name="Text Box 7"/>
          <p:cNvSpPr txBox="1">
            <a:spLocks noChangeArrowheads="1"/>
          </p:cNvSpPr>
          <p:nvPr/>
        </p:nvSpPr>
        <p:spPr bwMode="auto">
          <a:xfrm>
            <a:off x="349090" y="3003798"/>
            <a:ext cx="1922108" cy="369332"/>
          </a:xfrm>
          <a:prstGeom prst="rect">
            <a:avLst/>
          </a:prstGeom>
          <a:noFill/>
          <a:ln w="9525">
            <a:noFill/>
            <a:miter lim="800000"/>
            <a:headEnd/>
            <a:tailEnd/>
          </a:ln>
        </p:spPr>
        <p:txBody>
          <a:bodyPr wrap="none">
            <a:prstTxWarp prst="textNoShape">
              <a:avLst/>
            </a:prstTxWarp>
            <a:spAutoFit/>
          </a:bodyPr>
          <a:lstStyle/>
          <a:p>
            <a:r>
              <a:rPr lang="en-US" dirty="0" smtClean="0"/>
              <a:t>R-type modulation</a:t>
            </a:r>
            <a:endParaRPr lang="en-US" dirty="0"/>
          </a:p>
        </p:txBody>
      </p:sp>
      <p:grpSp>
        <p:nvGrpSpPr>
          <p:cNvPr id="6" name="Group 5"/>
          <p:cNvGrpSpPr/>
          <p:nvPr/>
        </p:nvGrpSpPr>
        <p:grpSpPr>
          <a:xfrm>
            <a:off x="2627784" y="735546"/>
            <a:ext cx="5256584" cy="3335655"/>
            <a:chOff x="2699792" y="980728"/>
            <a:chExt cx="5256584" cy="444754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366" y="980728"/>
              <a:ext cx="5160010" cy="4447540"/>
            </a:xfrm>
            <a:prstGeom prst="rect">
              <a:avLst/>
            </a:prstGeom>
          </p:spPr>
        </p:pic>
        <p:sp>
          <p:nvSpPr>
            <p:cNvPr id="24" name="Rectangle 23"/>
            <p:cNvSpPr/>
            <p:nvPr/>
          </p:nvSpPr>
          <p:spPr bwMode="auto">
            <a:xfrm>
              <a:off x="2699792" y="980728"/>
              <a:ext cx="216024" cy="144016"/>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5" name="Rectangle 24"/>
            <p:cNvSpPr/>
            <p:nvPr/>
          </p:nvSpPr>
          <p:spPr bwMode="auto">
            <a:xfrm>
              <a:off x="2699792" y="3212976"/>
              <a:ext cx="216024" cy="144016"/>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21652995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381000" y="13417"/>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chemeClr val="bg2"/>
                </a:solidFill>
                <a:latin typeface="Times" charset="0"/>
              </a:rPr>
              <a:t>PSYCHEDELIC spectrum of </a:t>
            </a:r>
            <a:r>
              <a:rPr lang="en-GB" sz="2400" dirty="0" err="1" smtClean="0">
                <a:solidFill>
                  <a:schemeClr val="bg2"/>
                </a:solidFill>
                <a:latin typeface="Times" charset="0"/>
              </a:rPr>
              <a:t>cyclosporin</a:t>
            </a:r>
            <a:r>
              <a:rPr lang="en-GB" sz="2400" dirty="0" smtClean="0">
                <a:solidFill>
                  <a:schemeClr val="bg2"/>
                </a:solidFill>
                <a:latin typeface="Times" charset="0"/>
              </a:rPr>
              <a:t> A</a:t>
            </a:r>
            <a:endParaRPr lang="en-US" sz="2400" dirty="0">
              <a:solidFill>
                <a:schemeClr val="bg2"/>
              </a:solidFill>
              <a:latin typeface="Times" charset="0"/>
            </a:endParaRPr>
          </a:p>
        </p:txBody>
      </p:sp>
      <p:sp>
        <p:nvSpPr>
          <p:cNvPr id="12" name="Text Box 7"/>
          <p:cNvSpPr txBox="1">
            <a:spLocks noChangeArrowheads="1"/>
          </p:cNvSpPr>
          <p:nvPr/>
        </p:nvSpPr>
        <p:spPr bwMode="auto">
          <a:xfrm>
            <a:off x="539551" y="4137924"/>
            <a:ext cx="8062581" cy="584776"/>
          </a:xfrm>
          <a:prstGeom prst="rect">
            <a:avLst/>
          </a:prstGeom>
          <a:noFill/>
          <a:ln w="9525">
            <a:noFill/>
            <a:miter lim="800000"/>
            <a:headEnd/>
            <a:tailEnd/>
          </a:ln>
        </p:spPr>
        <p:txBody>
          <a:bodyPr wrap="square">
            <a:prstTxWarp prst="textNoShape">
              <a:avLst/>
            </a:prstTxWarp>
            <a:spAutoFit/>
          </a:bodyPr>
          <a:lstStyle/>
          <a:p>
            <a:pPr algn="l"/>
            <a:r>
              <a:rPr lang="en-US" sz="1600" dirty="0" smtClean="0">
                <a:solidFill>
                  <a:srgbClr val="660066"/>
                </a:solidFill>
              </a:rPr>
              <a:t>Applying the selective pulses to the </a:t>
            </a:r>
            <a:r>
              <a:rPr lang="en-US" sz="1600" dirty="0" smtClean="0">
                <a:solidFill>
                  <a:srgbClr val="660066"/>
                </a:solidFill>
              </a:rPr>
              <a:t>H</a:t>
            </a:r>
            <a:r>
              <a:rPr lang="el-GR" sz="1600" baseline="-25000" dirty="0" smtClean="0">
                <a:solidFill>
                  <a:srgbClr val="660066"/>
                </a:solidFill>
              </a:rPr>
              <a:t>α</a:t>
            </a:r>
            <a:r>
              <a:rPr lang="en-US" sz="1600" dirty="0" smtClean="0">
                <a:solidFill>
                  <a:srgbClr val="660066"/>
                </a:solidFill>
              </a:rPr>
              <a:t> </a:t>
            </a:r>
            <a:r>
              <a:rPr lang="en-US" sz="1600" dirty="0" smtClean="0">
                <a:solidFill>
                  <a:srgbClr val="660066"/>
                </a:solidFill>
              </a:rPr>
              <a:t>region allows all the couplings to this region to be measured without interference or overlap</a:t>
            </a:r>
            <a:endParaRPr lang="en-US" sz="1600" dirty="0">
              <a:solidFill>
                <a:srgbClr val="660066"/>
              </a:solidFill>
            </a:endParaRPr>
          </a:p>
        </p:txBody>
      </p:sp>
      <p:sp>
        <p:nvSpPr>
          <p:cNvPr id="15" name="Rectangle 14"/>
          <p:cNvSpPr/>
          <p:nvPr/>
        </p:nvSpPr>
        <p:spPr bwMode="auto">
          <a:xfrm>
            <a:off x="827584" y="563166"/>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2" name="Rectangle 9"/>
          <p:cNvSpPr>
            <a:spLocks noChangeArrowheads="1"/>
          </p:cNvSpPr>
          <p:nvPr/>
        </p:nvSpPr>
        <p:spPr bwMode="auto">
          <a:xfrm>
            <a:off x="4896702" y="4804946"/>
            <a:ext cx="4247298"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30BDC2"/>
                </a:solidFill>
                <a:latin typeface="Times" charset="0"/>
              </a:rPr>
              <a:t>	</a:t>
            </a:r>
            <a:r>
              <a:rPr kumimoji="0" lang="en-GB" sz="1600" i="1" dirty="0" err="1" smtClean="0">
                <a:solidFill>
                  <a:srgbClr val="30BDC2"/>
                </a:solidFill>
                <a:latin typeface="Times" charset="0"/>
              </a:rPr>
              <a:t>Angew</a:t>
            </a:r>
            <a:r>
              <a:rPr kumimoji="0" lang="en-GB" sz="1600" i="1" dirty="0" smtClean="0">
                <a:solidFill>
                  <a:srgbClr val="30BDC2"/>
                </a:solidFill>
                <a:latin typeface="Times" charset="0"/>
              </a:rPr>
              <a:t> </a:t>
            </a:r>
            <a:r>
              <a:rPr kumimoji="0" lang="en-GB" sz="1600" i="1" dirty="0" err="1" smtClean="0">
                <a:solidFill>
                  <a:srgbClr val="30BDC2"/>
                </a:solidFill>
                <a:latin typeface="Times" charset="0"/>
              </a:rPr>
              <a:t>Chem</a:t>
            </a:r>
            <a:r>
              <a:rPr kumimoji="0" lang="en-GB" sz="1600" i="1" dirty="0" smtClean="0">
                <a:solidFill>
                  <a:srgbClr val="30BDC2"/>
                </a:solidFill>
                <a:latin typeface="Times" charset="0"/>
              </a:rPr>
              <a:t> </a:t>
            </a:r>
            <a:r>
              <a:rPr kumimoji="0" lang="en-GB" sz="1600" i="1" dirty="0" err="1" smtClean="0">
                <a:solidFill>
                  <a:srgbClr val="30BDC2"/>
                </a:solidFill>
                <a:latin typeface="Times" charset="0"/>
              </a:rPr>
              <a:t>Int</a:t>
            </a:r>
            <a:r>
              <a:rPr kumimoji="0" lang="en-GB" sz="1600" i="1" dirty="0" smtClean="0">
                <a:solidFill>
                  <a:srgbClr val="30BDC2"/>
                </a:solidFill>
                <a:latin typeface="Times" charset="0"/>
              </a:rPr>
              <a:t> Ed</a:t>
            </a:r>
            <a:r>
              <a:rPr kumimoji="0" lang="en-GB" sz="1600" dirty="0" smtClean="0">
                <a:solidFill>
                  <a:srgbClr val="30BDC2"/>
                </a:solidFill>
                <a:latin typeface="Times" charset="0"/>
              </a:rPr>
              <a:t> </a:t>
            </a:r>
            <a:r>
              <a:rPr kumimoji="0" lang="en-GB" sz="1600" b="1" dirty="0" smtClean="0">
                <a:solidFill>
                  <a:srgbClr val="30BDC2"/>
                </a:solidFill>
                <a:latin typeface="Times" charset="0"/>
              </a:rPr>
              <a:t>55</a:t>
            </a:r>
            <a:r>
              <a:rPr kumimoji="0" lang="en-GB" sz="1600" dirty="0" smtClean="0">
                <a:solidFill>
                  <a:srgbClr val="30BDC2"/>
                </a:solidFill>
                <a:latin typeface="Times" charset="0"/>
              </a:rPr>
              <a:t>, 1090 (2016)</a:t>
            </a:r>
            <a:endParaRPr kumimoji="0" lang="en-US" sz="1600" dirty="0">
              <a:solidFill>
                <a:srgbClr val="30BDC2"/>
              </a:solidFill>
              <a:latin typeface="Times" charset="0"/>
            </a:endParaRPr>
          </a:p>
        </p:txBody>
      </p:sp>
      <p:pic>
        <p:nvPicPr>
          <p:cNvPr id="14" name="Picture 13" descr="Figure2_v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30079"/>
            <a:ext cx="8321040" cy="1807845"/>
          </a:xfrm>
          <a:prstGeom prst="rect">
            <a:avLst/>
          </a:prstGeom>
          <a:noFill/>
          <a:ln>
            <a:noFill/>
          </a:ln>
        </p:spPr>
      </p:pic>
      <p:pic>
        <p:nvPicPr>
          <p:cNvPr id="2" name="Picture 1" descr="Cyclosporin.png"/>
          <p:cNvPicPr>
            <a:picLocks/>
          </p:cNvPicPr>
          <p:nvPr/>
        </p:nvPicPr>
        <p:blipFill>
          <a:blip r:embed="rId3">
            <a:extLst>
              <a:ext uri="{28A0092B-C50C-407E-A947-70E740481C1C}">
                <a14:useLocalDpi xmlns:a14="http://schemas.microsoft.com/office/drawing/2010/main" val="0"/>
              </a:ext>
            </a:extLst>
          </a:blip>
          <a:stretch>
            <a:fillRect/>
          </a:stretch>
        </p:blipFill>
        <p:spPr>
          <a:xfrm>
            <a:off x="2862560" y="497778"/>
            <a:ext cx="2362200" cy="1965960"/>
          </a:xfrm>
          <a:prstGeom prst="rect">
            <a:avLst/>
          </a:prstGeom>
        </p:spPr>
      </p:pic>
    </p:spTree>
    <p:extLst>
      <p:ext uri="{BB962C8B-B14F-4D97-AF65-F5344CB8AC3E}">
        <p14:creationId xmlns:p14="http://schemas.microsoft.com/office/powerpoint/2010/main" val="12937499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65" y="934021"/>
            <a:ext cx="8495468" cy="3046988"/>
          </a:xfrm>
          <a:prstGeom prst="rect">
            <a:avLst/>
          </a:prstGeom>
          <a:noFill/>
        </p:spPr>
        <p:txBody>
          <a:bodyPr wrap="square" rtlCol="0">
            <a:spAutoFit/>
          </a:bodyPr>
          <a:lstStyle/>
          <a:p>
            <a:pPr algn="l"/>
            <a:r>
              <a:rPr lang="en-GB" sz="2400" dirty="0" smtClean="0"/>
              <a:t>The History: What ? Why ? Who ? When ? How ?</a:t>
            </a:r>
          </a:p>
          <a:p>
            <a:pPr algn="l"/>
            <a:endParaRPr lang="en-GB" sz="2400" dirty="0" smtClean="0"/>
          </a:p>
          <a:p>
            <a:pPr algn="l"/>
            <a:r>
              <a:rPr lang="en-GB" sz="2400" dirty="0" smtClean="0"/>
              <a:t>The Mechanics</a:t>
            </a:r>
          </a:p>
          <a:p>
            <a:pPr algn="l"/>
            <a:endParaRPr lang="en-GB" sz="2400" dirty="0" smtClean="0"/>
          </a:p>
          <a:p>
            <a:pPr algn="l"/>
            <a:r>
              <a:rPr lang="en-GB" sz="2400" dirty="0" smtClean="0"/>
              <a:t>Some Applications</a:t>
            </a:r>
            <a:br>
              <a:rPr lang="en-GB" sz="2400" dirty="0" smtClean="0"/>
            </a:br>
            <a:endParaRPr lang="en-GB" sz="2400" dirty="0" smtClean="0"/>
          </a:p>
          <a:p>
            <a:pPr algn="l"/>
            <a:r>
              <a:rPr lang="en-GB" sz="2400" dirty="0" smtClean="0">
                <a:solidFill>
                  <a:srgbClr val="FF0000"/>
                </a:solidFill>
              </a:rPr>
              <a:t>Some Problems:</a:t>
            </a:r>
          </a:p>
          <a:p>
            <a:pPr algn="l"/>
            <a:r>
              <a:rPr lang="en-GB" sz="2400" dirty="0">
                <a:solidFill>
                  <a:srgbClr val="FF0000"/>
                </a:solidFill>
              </a:rPr>
              <a:t>	</a:t>
            </a:r>
            <a:r>
              <a:rPr lang="en-GB" sz="2400" dirty="0" smtClean="0">
                <a:solidFill>
                  <a:srgbClr val="FF0000"/>
                </a:solidFill>
              </a:rPr>
              <a:t>strong coupling, sidebands and </a:t>
            </a:r>
            <a:r>
              <a:rPr lang="en-GB" sz="2400" dirty="0">
                <a:solidFill>
                  <a:srgbClr val="FF0000"/>
                </a:solidFill>
              </a:rPr>
              <a:t>artefacts </a:t>
            </a:r>
          </a:p>
        </p:txBody>
      </p:sp>
      <p:sp>
        <p:nvSpPr>
          <p:cNvPr id="6" name="Rectangle 2"/>
          <p:cNvSpPr>
            <a:spLocks noChangeArrowheads="1"/>
          </p:cNvSpPr>
          <p:nvPr/>
        </p:nvSpPr>
        <p:spPr bwMode="auto">
          <a:xfrm>
            <a:off x="381000" y="-20122"/>
            <a:ext cx="8382000" cy="351755"/>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Pure Shift NMR</a:t>
            </a:r>
          </a:p>
        </p:txBody>
      </p:sp>
    </p:spTree>
    <p:extLst>
      <p:ext uri="{BB962C8B-B14F-4D97-AF65-F5344CB8AC3E}">
        <p14:creationId xmlns:p14="http://schemas.microsoft.com/office/powerpoint/2010/main" val="31231205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p:cNvGrpSpPr/>
          <p:nvPr/>
        </p:nvGrpSpPr>
        <p:grpSpPr>
          <a:xfrm>
            <a:off x="6346013" y="1179607"/>
            <a:ext cx="1466022" cy="1309209"/>
            <a:chOff x="6346013" y="1179607"/>
            <a:chExt cx="1466022" cy="1309209"/>
          </a:xfrm>
        </p:grpSpPr>
        <p:sp>
          <p:nvSpPr>
            <p:cNvPr id="122" name="Oval 121"/>
            <p:cNvSpPr/>
            <p:nvPr/>
          </p:nvSpPr>
          <p:spPr>
            <a:xfrm>
              <a:off x="6967509" y="2198531"/>
              <a:ext cx="302535" cy="290285"/>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6346013" y="1179607"/>
              <a:ext cx="1466022" cy="838172"/>
              <a:chOff x="6346013" y="1179607"/>
              <a:chExt cx="1466022" cy="838172"/>
            </a:xfrm>
          </p:grpSpPr>
          <p:grpSp>
            <p:nvGrpSpPr>
              <p:cNvPr id="59" name="Group 58"/>
              <p:cNvGrpSpPr/>
              <p:nvPr/>
            </p:nvGrpSpPr>
            <p:grpSpPr>
              <a:xfrm>
                <a:off x="6346013" y="1179607"/>
                <a:ext cx="1466022" cy="838172"/>
                <a:chOff x="6346013" y="1179607"/>
                <a:chExt cx="1466022" cy="838172"/>
              </a:xfrm>
            </p:grpSpPr>
            <p:sp>
              <p:nvSpPr>
                <p:cNvPr id="107" name="TextBox 106"/>
                <p:cNvSpPr txBox="1"/>
                <p:nvPr/>
              </p:nvSpPr>
              <p:spPr>
                <a:xfrm>
                  <a:off x="7286268" y="1382915"/>
                  <a:ext cx="525767" cy="307777"/>
                </a:xfrm>
                <a:prstGeom prst="rect">
                  <a:avLst/>
                </a:prstGeom>
                <a:noFill/>
              </p:spPr>
              <p:txBody>
                <a:bodyPr wrap="none" rtlCol="0">
                  <a:spAutoFit/>
                </a:bodyPr>
                <a:lstStyle/>
                <a:p>
                  <a:r>
                    <a:rPr lang="en-US" sz="1400" b="1" dirty="0" smtClean="0">
                      <a:solidFill>
                        <a:srgbClr val="FF0000"/>
                      </a:solidFill>
                    </a:rPr>
                    <a:t>180°</a:t>
                  </a:r>
                  <a:endParaRPr lang="en-US" sz="1400" b="1" dirty="0">
                    <a:solidFill>
                      <a:srgbClr val="FF0000"/>
                    </a:solidFill>
                  </a:endParaRPr>
                </a:p>
              </p:txBody>
            </p:sp>
            <p:sp>
              <p:nvSpPr>
                <p:cNvPr id="108" name="Arc 107"/>
                <p:cNvSpPr/>
                <p:nvPr/>
              </p:nvSpPr>
              <p:spPr>
                <a:xfrm rot="2700000">
                  <a:off x="6356141" y="1169479"/>
                  <a:ext cx="838172" cy="858427"/>
                </a:xfrm>
                <a:prstGeom prst="arc">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09" name="Straight Arrow Connector 108"/>
              <p:cNvCxnSpPr/>
              <p:nvPr/>
            </p:nvCxnSpPr>
            <p:spPr>
              <a:xfrm flipH="1" flipV="1">
                <a:off x="7002644" y="1255347"/>
                <a:ext cx="76083" cy="48917"/>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4" name="TextBox 3"/>
          <p:cNvSpPr txBox="1"/>
          <p:nvPr/>
        </p:nvSpPr>
        <p:spPr>
          <a:xfrm>
            <a:off x="312887" y="4245083"/>
            <a:ext cx="8495468" cy="830997"/>
          </a:xfrm>
          <a:prstGeom prst="rect">
            <a:avLst/>
          </a:prstGeom>
          <a:noFill/>
        </p:spPr>
        <p:txBody>
          <a:bodyPr wrap="square" rtlCol="0">
            <a:spAutoFit/>
          </a:bodyPr>
          <a:lstStyle/>
          <a:p>
            <a:pPr algn="l"/>
            <a:r>
              <a:rPr lang="en-GB" sz="1600" dirty="0" smtClean="0">
                <a:solidFill>
                  <a:srgbClr val="660066"/>
                </a:solidFill>
              </a:rPr>
              <a:t>When </a:t>
            </a:r>
            <a:r>
              <a:rPr lang="el-GR" sz="1600" dirty="0" smtClean="0">
                <a:solidFill>
                  <a:srgbClr val="660066"/>
                </a:solidFill>
              </a:rPr>
              <a:t>Δ</a:t>
            </a:r>
            <a:r>
              <a:rPr lang="el-GR" sz="1600" i="1" dirty="0" smtClean="0">
                <a:solidFill>
                  <a:srgbClr val="660066"/>
                </a:solidFill>
              </a:rPr>
              <a:t>δ</a:t>
            </a:r>
            <a:r>
              <a:rPr lang="el-GR" sz="1600" dirty="0" smtClean="0">
                <a:solidFill>
                  <a:srgbClr val="660066"/>
                </a:solidFill>
              </a:rPr>
              <a:t> </a:t>
            </a:r>
            <a:r>
              <a:rPr lang="en-GB" sz="1600" dirty="0" smtClean="0">
                <a:solidFill>
                  <a:srgbClr val="660066"/>
                </a:solidFill>
              </a:rPr>
              <a:t>is not large compared to</a:t>
            </a:r>
            <a:r>
              <a:rPr lang="el-GR" sz="1600" dirty="0" smtClean="0">
                <a:solidFill>
                  <a:srgbClr val="660066"/>
                </a:solidFill>
              </a:rPr>
              <a:t> </a:t>
            </a:r>
            <a:r>
              <a:rPr lang="el-GR" sz="1600" i="1" dirty="0" smtClean="0">
                <a:solidFill>
                  <a:srgbClr val="660066"/>
                </a:solidFill>
              </a:rPr>
              <a:t>J</a:t>
            </a:r>
            <a:r>
              <a:rPr lang="el-GR" sz="1600" dirty="0" smtClean="0">
                <a:solidFill>
                  <a:srgbClr val="660066"/>
                </a:solidFill>
              </a:rPr>
              <a:t>, transverse components of magnetization (I</a:t>
            </a:r>
            <a:r>
              <a:rPr lang="el-GR" sz="1600" baseline="-25000" dirty="0" smtClean="0">
                <a:solidFill>
                  <a:srgbClr val="660066"/>
                </a:solidFill>
              </a:rPr>
              <a:t>x</a:t>
            </a:r>
            <a:r>
              <a:rPr lang="el-GR" sz="1600" dirty="0" smtClean="0">
                <a:solidFill>
                  <a:srgbClr val="660066"/>
                </a:solidFill>
              </a:rPr>
              <a:t>S</a:t>
            </a:r>
            <a:r>
              <a:rPr lang="el-GR" sz="1600" baseline="-25000" dirty="0" smtClean="0">
                <a:solidFill>
                  <a:srgbClr val="660066"/>
                </a:solidFill>
              </a:rPr>
              <a:t>x</a:t>
            </a:r>
            <a:r>
              <a:rPr lang="el-GR" sz="1600" dirty="0" smtClean="0">
                <a:solidFill>
                  <a:srgbClr val="660066"/>
                </a:solidFill>
              </a:rPr>
              <a:t>+I</a:t>
            </a:r>
            <a:r>
              <a:rPr lang="el-GR" sz="1600" baseline="-25000" dirty="0" smtClean="0">
                <a:solidFill>
                  <a:srgbClr val="660066"/>
                </a:solidFill>
              </a:rPr>
              <a:t>y</a:t>
            </a:r>
            <a:r>
              <a:rPr lang="el-GR" sz="1600" dirty="0" smtClean="0">
                <a:solidFill>
                  <a:srgbClr val="660066"/>
                </a:solidFill>
              </a:rPr>
              <a:t>S</a:t>
            </a:r>
            <a:r>
              <a:rPr lang="el-GR" sz="1600" baseline="-25000" dirty="0" smtClean="0">
                <a:solidFill>
                  <a:srgbClr val="660066"/>
                </a:solidFill>
              </a:rPr>
              <a:t>y</a:t>
            </a:r>
            <a:r>
              <a:rPr lang="el-GR" sz="1600" dirty="0" smtClean="0">
                <a:solidFill>
                  <a:srgbClr val="660066"/>
                </a:solidFill>
              </a:rPr>
              <a:t>) interact as well as longitudinal (I</a:t>
            </a:r>
            <a:r>
              <a:rPr lang="el-GR" sz="1600" baseline="-25000" dirty="0" smtClean="0">
                <a:solidFill>
                  <a:srgbClr val="660066"/>
                </a:solidFill>
              </a:rPr>
              <a:t>z</a:t>
            </a:r>
            <a:r>
              <a:rPr lang="el-GR" sz="1600" dirty="0" smtClean="0">
                <a:solidFill>
                  <a:srgbClr val="660066"/>
                </a:solidFill>
              </a:rPr>
              <a:t>S</a:t>
            </a:r>
            <a:r>
              <a:rPr lang="el-GR" sz="1600" baseline="-25000" dirty="0" smtClean="0">
                <a:solidFill>
                  <a:srgbClr val="660066"/>
                </a:solidFill>
              </a:rPr>
              <a:t>z</a:t>
            </a:r>
            <a:r>
              <a:rPr lang="el-GR" sz="1600" dirty="0" smtClean="0">
                <a:solidFill>
                  <a:srgbClr val="660066"/>
                </a:solidFill>
              </a:rPr>
              <a:t>)</a:t>
            </a:r>
            <a:r>
              <a:rPr lang="en-GB" sz="1600" dirty="0" smtClean="0">
                <a:solidFill>
                  <a:srgbClr val="660066"/>
                </a:solidFill>
              </a:rPr>
              <a:t>. This causes the spin states to mix, changing the relative strengths of coherences and opening up new coherence transfer pathways.</a:t>
            </a:r>
            <a:endParaRPr lang="en-GB" sz="1600" dirty="0">
              <a:solidFill>
                <a:srgbClr val="660066"/>
              </a:solidFill>
            </a:endParaRPr>
          </a:p>
        </p:txBody>
      </p:sp>
      <p:sp>
        <p:nvSpPr>
          <p:cNvPr id="6" name="Rectangle 2"/>
          <p:cNvSpPr>
            <a:spLocks noChangeArrowheads="1"/>
          </p:cNvSpPr>
          <p:nvPr/>
        </p:nvSpPr>
        <p:spPr bwMode="auto">
          <a:xfrm>
            <a:off x="381000" y="-20122"/>
            <a:ext cx="8382000" cy="351755"/>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Strong coupling</a:t>
            </a:r>
          </a:p>
        </p:txBody>
      </p:sp>
      <p:grpSp>
        <p:nvGrpSpPr>
          <p:cNvPr id="82" name="Group 81"/>
          <p:cNvGrpSpPr/>
          <p:nvPr/>
        </p:nvGrpSpPr>
        <p:grpSpPr>
          <a:xfrm>
            <a:off x="537029" y="3272958"/>
            <a:ext cx="1692586" cy="827314"/>
            <a:chOff x="537029" y="2982686"/>
            <a:chExt cx="1692586" cy="827314"/>
          </a:xfrm>
        </p:grpSpPr>
        <p:grpSp>
          <p:nvGrpSpPr>
            <p:cNvPr id="12" name="Group 11"/>
            <p:cNvGrpSpPr/>
            <p:nvPr/>
          </p:nvGrpSpPr>
          <p:grpSpPr>
            <a:xfrm>
              <a:off x="537029" y="2982686"/>
              <a:ext cx="707571" cy="707571"/>
              <a:chOff x="537029" y="2984501"/>
              <a:chExt cx="707571" cy="707571"/>
            </a:xfrm>
          </p:grpSpPr>
          <p:cxnSp>
            <p:nvCxnSpPr>
              <p:cNvPr id="10" name="Straight Connector 9"/>
              <p:cNvCxnSpPr/>
              <p:nvPr/>
            </p:nvCxnSpPr>
            <p:spPr>
              <a:xfrm flipV="1">
                <a:off x="537029" y="3692071"/>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V="1">
                <a:off x="678544" y="3338286"/>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flipV="1">
                <a:off x="395514" y="3338286"/>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1522044" y="2982686"/>
              <a:ext cx="707571" cy="707571"/>
              <a:chOff x="537029" y="2984501"/>
              <a:chExt cx="707571" cy="707571"/>
            </a:xfrm>
          </p:grpSpPr>
          <p:cxnSp>
            <p:nvCxnSpPr>
              <p:cNvPr id="55" name="Straight Connector 54"/>
              <p:cNvCxnSpPr/>
              <p:nvPr/>
            </p:nvCxnSpPr>
            <p:spPr>
              <a:xfrm flipV="1">
                <a:off x="537029" y="3692071"/>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flipV="1">
                <a:off x="678544" y="3338286"/>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V="1">
                <a:off x="395514" y="3338286"/>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4" name="Straight Connector 13"/>
            <p:cNvCxnSpPr/>
            <p:nvPr/>
          </p:nvCxnSpPr>
          <p:spPr>
            <a:xfrm flipH="1">
              <a:off x="1297216" y="3583214"/>
              <a:ext cx="63500" cy="2267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1449616" y="3583214"/>
              <a:ext cx="63500" cy="2267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a:off x="6285321" y="2331349"/>
            <a:ext cx="1635882" cy="1649185"/>
            <a:chOff x="6285321" y="2149929"/>
            <a:chExt cx="1635882" cy="1649185"/>
          </a:xfrm>
        </p:grpSpPr>
        <p:cxnSp>
          <p:nvCxnSpPr>
            <p:cNvPr id="71" name="Straight Connector 70"/>
            <p:cNvCxnSpPr/>
            <p:nvPr/>
          </p:nvCxnSpPr>
          <p:spPr>
            <a:xfrm flipV="1">
              <a:off x="6285321" y="3799113"/>
              <a:ext cx="100855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7213632" y="3799113"/>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7107179" y="2149929"/>
              <a:ext cx="0" cy="164918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4" name="Group 103"/>
          <p:cNvGrpSpPr/>
          <p:nvPr/>
        </p:nvGrpSpPr>
        <p:grpSpPr>
          <a:xfrm>
            <a:off x="2374062" y="574456"/>
            <a:ext cx="3228620" cy="1871012"/>
            <a:chOff x="2374062" y="574456"/>
            <a:chExt cx="3228620" cy="1871012"/>
          </a:xfrm>
        </p:grpSpPr>
        <p:grpSp>
          <p:nvGrpSpPr>
            <p:cNvPr id="5" name="Group 4"/>
            <p:cNvGrpSpPr/>
            <p:nvPr/>
          </p:nvGrpSpPr>
          <p:grpSpPr>
            <a:xfrm>
              <a:off x="2374062" y="574456"/>
              <a:ext cx="3228620" cy="1871012"/>
              <a:chOff x="2973081" y="683308"/>
              <a:chExt cx="3228620" cy="1871012"/>
            </a:xfrm>
          </p:grpSpPr>
          <p:grpSp>
            <p:nvGrpSpPr>
              <p:cNvPr id="25" name="Group 24"/>
              <p:cNvGrpSpPr>
                <a:grpSpLocks noChangeAspect="1"/>
              </p:cNvGrpSpPr>
              <p:nvPr/>
            </p:nvGrpSpPr>
            <p:grpSpPr>
              <a:xfrm>
                <a:off x="3811709" y="876772"/>
                <a:ext cx="1491911" cy="1523660"/>
                <a:chOff x="5733627" y="715963"/>
                <a:chExt cx="2131302" cy="2176657"/>
              </a:xfrm>
            </p:grpSpPr>
            <p:cxnSp>
              <p:nvCxnSpPr>
                <p:cNvPr id="26" name="Straight Connector 25"/>
                <p:cNvCxnSpPr/>
                <p:nvPr/>
              </p:nvCxnSpPr>
              <p:spPr>
                <a:xfrm flipH="1">
                  <a:off x="5733627" y="715963"/>
                  <a:ext cx="1079501" cy="1096738"/>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785428" y="1795882"/>
                  <a:ext cx="1079501" cy="10967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785428" y="715963"/>
                  <a:ext cx="1079501" cy="10967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33627" y="1795882"/>
                  <a:ext cx="1079501" cy="1096738"/>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4560995" y="683308"/>
                <a:ext cx="377026" cy="1871012"/>
                <a:chOff x="1478521" y="683308"/>
                <a:chExt cx="377026" cy="1871012"/>
              </a:xfrm>
            </p:grpSpPr>
            <p:sp>
              <p:nvSpPr>
                <p:cNvPr id="39" name="TextBox 38"/>
                <p:cNvSpPr txBox="1"/>
                <p:nvPr/>
              </p:nvSpPr>
              <p:spPr>
                <a:xfrm>
                  <a:off x="1478521" y="2246543"/>
                  <a:ext cx="377026" cy="307777"/>
                </a:xfrm>
                <a:prstGeom prst="rect">
                  <a:avLst/>
                </a:prstGeom>
                <a:noFill/>
              </p:spPr>
              <p:txBody>
                <a:bodyPr wrap="none" rtlCol="0">
                  <a:spAutoFit/>
                </a:bodyPr>
                <a:lstStyle/>
                <a:p>
                  <a:r>
                    <a:rPr lang="el-GR" sz="1400" dirty="0" smtClean="0"/>
                    <a:t>αα</a:t>
                  </a:r>
                  <a:endParaRPr lang="en-US" sz="1400" dirty="0"/>
                </a:p>
              </p:txBody>
            </p:sp>
            <p:sp>
              <p:nvSpPr>
                <p:cNvPr id="40" name="TextBox 39"/>
                <p:cNvSpPr txBox="1"/>
                <p:nvPr/>
              </p:nvSpPr>
              <p:spPr>
                <a:xfrm>
                  <a:off x="1478521" y="683308"/>
                  <a:ext cx="367358" cy="307777"/>
                </a:xfrm>
                <a:prstGeom prst="rect">
                  <a:avLst/>
                </a:prstGeom>
                <a:noFill/>
              </p:spPr>
              <p:txBody>
                <a:bodyPr wrap="none" rtlCol="0">
                  <a:spAutoFit/>
                </a:bodyPr>
                <a:lstStyle/>
                <a:p>
                  <a:r>
                    <a:rPr lang="el-GR" sz="1400" dirty="0" smtClean="0"/>
                    <a:t>ββ</a:t>
                  </a:r>
                  <a:endParaRPr lang="en-US" sz="1400" dirty="0"/>
                </a:p>
              </p:txBody>
            </p:sp>
          </p:grpSp>
          <p:sp>
            <p:nvSpPr>
              <p:cNvPr id="47" name="TextBox 46"/>
              <p:cNvSpPr txBox="1"/>
              <p:nvPr/>
            </p:nvSpPr>
            <p:spPr>
              <a:xfrm>
                <a:off x="2973081" y="1388116"/>
                <a:ext cx="890012" cy="523220"/>
              </a:xfrm>
              <a:prstGeom prst="rect">
                <a:avLst/>
              </a:prstGeom>
              <a:noFill/>
            </p:spPr>
            <p:txBody>
              <a:bodyPr wrap="none" rtlCol="0">
                <a:spAutoFit/>
              </a:bodyPr>
              <a:lstStyle/>
              <a:p>
                <a:r>
                  <a:rPr lang="el-GR" sz="1400" dirty="0" smtClean="0"/>
                  <a:t>αβ cosθ +</a:t>
                </a:r>
              </a:p>
              <a:p>
                <a:r>
                  <a:rPr lang="el-GR" sz="1400" dirty="0" smtClean="0"/>
                  <a:t>βα sinθ</a:t>
                </a:r>
                <a:endParaRPr lang="en-US" sz="1400" dirty="0"/>
              </a:p>
            </p:txBody>
          </p:sp>
          <p:sp>
            <p:nvSpPr>
              <p:cNvPr id="49" name="TextBox 48"/>
              <p:cNvSpPr txBox="1"/>
              <p:nvPr/>
            </p:nvSpPr>
            <p:spPr>
              <a:xfrm>
                <a:off x="5324513" y="1388116"/>
                <a:ext cx="877188" cy="523220"/>
              </a:xfrm>
              <a:prstGeom prst="rect">
                <a:avLst/>
              </a:prstGeom>
              <a:noFill/>
            </p:spPr>
            <p:txBody>
              <a:bodyPr wrap="none" rtlCol="0">
                <a:spAutoFit/>
              </a:bodyPr>
              <a:lstStyle/>
              <a:p>
                <a:r>
                  <a:rPr lang="el-GR" sz="1400" dirty="0" smtClean="0"/>
                  <a:t>βα cosθ – </a:t>
                </a:r>
              </a:p>
              <a:p>
                <a:r>
                  <a:rPr lang="el-GR" sz="1400" dirty="0" smtClean="0"/>
                  <a:t>αβ sinθ</a:t>
                </a:r>
                <a:endParaRPr lang="en-US" sz="1400" dirty="0"/>
              </a:p>
            </p:txBody>
          </p:sp>
        </p:grpSp>
        <p:cxnSp>
          <p:nvCxnSpPr>
            <p:cNvPr id="86" name="Straight Connector 85"/>
            <p:cNvCxnSpPr/>
            <p:nvPr/>
          </p:nvCxnSpPr>
          <p:spPr>
            <a:xfrm>
              <a:off x="3157492" y="1523863"/>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4617515" y="1523863"/>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3868555" y="767920"/>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869447" y="2297023"/>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a:off x="56778" y="574456"/>
            <a:ext cx="2206604" cy="1871012"/>
            <a:chOff x="56778" y="574456"/>
            <a:chExt cx="2206604" cy="1871012"/>
          </a:xfrm>
        </p:grpSpPr>
        <p:grpSp>
          <p:nvGrpSpPr>
            <p:cNvPr id="7" name="Group 6"/>
            <p:cNvGrpSpPr/>
            <p:nvPr/>
          </p:nvGrpSpPr>
          <p:grpSpPr>
            <a:xfrm>
              <a:off x="56778" y="574456"/>
              <a:ext cx="2206604" cy="1871012"/>
              <a:chOff x="374263" y="683308"/>
              <a:chExt cx="2206604" cy="1871012"/>
            </a:xfrm>
          </p:grpSpPr>
          <p:grpSp>
            <p:nvGrpSpPr>
              <p:cNvPr id="30" name="Group 29"/>
              <p:cNvGrpSpPr>
                <a:grpSpLocks noChangeAspect="1"/>
              </p:cNvGrpSpPr>
              <p:nvPr/>
            </p:nvGrpSpPr>
            <p:grpSpPr>
              <a:xfrm>
                <a:off x="725699" y="876772"/>
                <a:ext cx="1491911" cy="1523660"/>
                <a:chOff x="5733627" y="715963"/>
                <a:chExt cx="2131302" cy="2176657"/>
              </a:xfrm>
            </p:grpSpPr>
            <p:cxnSp>
              <p:nvCxnSpPr>
                <p:cNvPr id="31" name="Straight Connector 30"/>
                <p:cNvCxnSpPr/>
                <p:nvPr/>
              </p:nvCxnSpPr>
              <p:spPr>
                <a:xfrm flipH="1">
                  <a:off x="5733627" y="715963"/>
                  <a:ext cx="1079501" cy="109673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6785428" y="1795882"/>
                  <a:ext cx="1079501" cy="109673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785428" y="715963"/>
                  <a:ext cx="1079501" cy="109673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733627" y="1795882"/>
                  <a:ext cx="1079501" cy="109673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374263" y="1478826"/>
                <a:ext cx="370076" cy="307777"/>
              </a:xfrm>
              <a:prstGeom prst="rect">
                <a:avLst/>
              </a:prstGeom>
              <a:noFill/>
            </p:spPr>
            <p:txBody>
              <a:bodyPr wrap="none" rtlCol="0">
                <a:spAutoFit/>
              </a:bodyPr>
              <a:lstStyle/>
              <a:p>
                <a:r>
                  <a:rPr lang="el-GR" sz="1400" dirty="0" smtClean="0"/>
                  <a:t>αβ</a:t>
                </a:r>
                <a:endParaRPr lang="en-US" sz="1400" dirty="0"/>
              </a:p>
            </p:txBody>
          </p:sp>
          <p:sp>
            <p:nvSpPr>
              <p:cNvPr id="36" name="TextBox 35"/>
              <p:cNvSpPr txBox="1"/>
              <p:nvPr/>
            </p:nvSpPr>
            <p:spPr>
              <a:xfrm>
                <a:off x="2203841" y="1478826"/>
                <a:ext cx="377026" cy="307777"/>
              </a:xfrm>
              <a:prstGeom prst="rect">
                <a:avLst/>
              </a:prstGeom>
              <a:noFill/>
            </p:spPr>
            <p:txBody>
              <a:bodyPr wrap="none" rtlCol="0">
                <a:spAutoFit/>
              </a:bodyPr>
              <a:lstStyle/>
              <a:p>
                <a:r>
                  <a:rPr lang="el-GR" sz="1400" dirty="0"/>
                  <a:t>β</a:t>
                </a:r>
                <a:r>
                  <a:rPr lang="el-GR" sz="1400" dirty="0" smtClean="0"/>
                  <a:t>α</a:t>
                </a:r>
                <a:endParaRPr lang="en-US" sz="1400" dirty="0"/>
              </a:p>
            </p:txBody>
          </p:sp>
          <p:grpSp>
            <p:nvGrpSpPr>
              <p:cNvPr id="3" name="Group 2"/>
              <p:cNvGrpSpPr/>
              <p:nvPr/>
            </p:nvGrpSpPr>
            <p:grpSpPr>
              <a:xfrm>
                <a:off x="1478521" y="683308"/>
                <a:ext cx="377026" cy="1871012"/>
                <a:chOff x="1478521" y="683308"/>
                <a:chExt cx="377026" cy="1871012"/>
              </a:xfrm>
            </p:grpSpPr>
            <p:sp>
              <p:nvSpPr>
                <p:cNvPr id="2" name="TextBox 1"/>
                <p:cNvSpPr txBox="1"/>
                <p:nvPr/>
              </p:nvSpPr>
              <p:spPr>
                <a:xfrm>
                  <a:off x="1478521" y="2246543"/>
                  <a:ext cx="377026" cy="307777"/>
                </a:xfrm>
                <a:prstGeom prst="rect">
                  <a:avLst/>
                </a:prstGeom>
                <a:noFill/>
              </p:spPr>
              <p:txBody>
                <a:bodyPr wrap="none" rtlCol="0">
                  <a:spAutoFit/>
                </a:bodyPr>
                <a:lstStyle/>
                <a:p>
                  <a:r>
                    <a:rPr lang="el-GR" sz="1400" dirty="0" smtClean="0"/>
                    <a:t>αα</a:t>
                  </a:r>
                  <a:endParaRPr lang="en-US" sz="1400" dirty="0"/>
                </a:p>
              </p:txBody>
            </p:sp>
            <p:sp>
              <p:nvSpPr>
                <p:cNvPr id="37" name="TextBox 36"/>
                <p:cNvSpPr txBox="1"/>
                <p:nvPr/>
              </p:nvSpPr>
              <p:spPr>
                <a:xfrm>
                  <a:off x="1478521" y="683308"/>
                  <a:ext cx="367358" cy="307777"/>
                </a:xfrm>
                <a:prstGeom prst="rect">
                  <a:avLst/>
                </a:prstGeom>
                <a:noFill/>
              </p:spPr>
              <p:txBody>
                <a:bodyPr wrap="none" rtlCol="0">
                  <a:spAutoFit/>
                </a:bodyPr>
                <a:lstStyle/>
                <a:p>
                  <a:r>
                    <a:rPr lang="el-GR" sz="1400" dirty="0" smtClean="0"/>
                    <a:t>ββ</a:t>
                  </a:r>
                  <a:endParaRPr lang="en-US" sz="1400" dirty="0"/>
                </a:p>
              </p:txBody>
            </p:sp>
          </p:grpSp>
        </p:grpSp>
        <p:cxnSp>
          <p:nvCxnSpPr>
            <p:cNvPr id="84" name="Straight Connector 83"/>
            <p:cNvCxnSpPr/>
            <p:nvPr/>
          </p:nvCxnSpPr>
          <p:spPr>
            <a:xfrm>
              <a:off x="362858" y="1523863"/>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1798525" y="1523863"/>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1062832" y="767920"/>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1064079" y="2297023"/>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5" name="Group 104"/>
          <p:cNvGrpSpPr/>
          <p:nvPr/>
        </p:nvGrpSpPr>
        <p:grpSpPr>
          <a:xfrm>
            <a:off x="5622653" y="574456"/>
            <a:ext cx="3452253" cy="1871012"/>
            <a:chOff x="5622653" y="574456"/>
            <a:chExt cx="3452253" cy="1871012"/>
          </a:xfrm>
        </p:grpSpPr>
        <p:grpSp>
          <p:nvGrpSpPr>
            <p:cNvPr id="8" name="Group 7"/>
            <p:cNvGrpSpPr/>
            <p:nvPr/>
          </p:nvGrpSpPr>
          <p:grpSpPr>
            <a:xfrm>
              <a:off x="5622653" y="574456"/>
              <a:ext cx="3452253" cy="1871012"/>
              <a:chOff x="5876641" y="683308"/>
              <a:chExt cx="3452253" cy="1871012"/>
            </a:xfrm>
          </p:grpSpPr>
          <p:grpSp>
            <p:nvGrpSpPr>
              <p:cNvPr id="20" name="Group 19"/>
              <p:cNvGrpSpPr>
                <a:grpSpLocks noChangeAspect="1"/>
              </p:cNvGrpSpPr>
              <p:nvPr/>
            </p:nvGrpSpPr>
            <p:grpSpPr>
              <a:xfrm>
                <a:off x="6897716" y="876772"/>
                <a:ext cx="755650" cy="1523660"/>
                <a:chOff x="5733627" y="715963"/>
                <a:chExt cx="1079501" cy="2176657"/>
              </a:xfrm>
            </p:grpSpPr>
            <p:cxnSp>
              <p:nvCxnSpPr>
                <p:cNvPr id="21" name="Straight Connector 20"/>
                <p:cNvCxnSpPr/>
                <p:nvPr/>
              </p:nvCxnSpPr>
              <p:spPr>
                <a:xfrm flipH="1">
                  <a:off x="5733627" y="715963"/>
                  <a:ext cx="1079501" cy="1096738"/>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733627" y="1795882"/>
                  <a:ext cx="1079501" cy="1096738"/>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7643469" y="683308"/>
                <a:ext cx="377026" cy="1871012"/>
                <a:chOff x="1478521" y="683308"/>
                <a:chExt cx="377026" cy="1871012"/>
              </a:xfrm>
            </p:grpSpPr>
            <p:sp>
              <p:nvSpPr>
                <p:cNvPr id="45" name="TextBox 44"/>
                <p:cNvSpPr txBox="1"/>
                <p:nvPr/>
              </p:nvSpPr>
              <p:spPr>
                <a:xfrm>
                  <a:off x="1478521" y="2246543"/>
                  <a:ext cx="377026" cy="307777"/>
                </a:xfrm>
                <a:prstGeom prst="rect">
                  <a:avLst/>
                </a:prstGeom>
                <a:noFill/>
              </p:spPr>
              <p:txBody>
                <a:bodyPr wrap="none" rtlCol="0">
                  <a:spAutoFit/>
                </a:bodyPr>
                <a:lstStyle/>
                <a:p>
                  <a:r>
                    <a:rPr lang="el-GR" sz="1400" dirty="0" smtClean="0"/>
                    <a:t>αα</a:t>
                  </a:r>
                  <a:endParaRPr lang="en-US" sz="1400" dirty="0"/>
                </a:p>
              </p:txBody>
            </p:sp>
            <p:sp>
              <p:nvSpPr>
                <p:cNvPr id="46" name="TextBox 45"/>
                <p:cNvSpPr txBox="1"/>
                <p:nvPr/>
              </p:nvSpPr>
              <p:spPr>
                <a:xfrm>
                  <a:off x="1478521" y="683308"/>
                  <a:ext cx="367358" cy="307777"/>
                </a:xfrm>
                <a:prstGeom prst="rect">
                  <a:avLst/>
                </a:prstGeom>
                <a:noFill/>
              </p:spPr>
              <p:txBody>
                <a:bodyPr wrap="none" rtlCol="0">
                  <a:spAutoFit/>
                </a:bodyPr>
                <a:lstStyle/>
                <a:p>
                  <a:r>
                    <a:rPr lang="el-GR" sz="1400" dirty="0" smtClean="0"/>
                    <a:t>ββ</a:t>
                  </a:r>
                  <a:endParaRPr lang="en-US" sz="1400" dirty="0"/>
                </a:p>
              </p:txBody>
            </p:sp>
          </p:grpSp>
          <p:sp>
            <p:nvSpPr>
              <p:cNvPr id="48" name="TextBox 47"/>
              <p:cNvSpPr txBox="1"/>
              <p:nvPr/>
            </p:nvSpPr>
            <p:spPr>
              <a:xfrm>
                <a:off x="5876641" y="1478826"/>
                <a:ext cx="1014495" cy="307777"/>
              </a:xfrm>
              <a:prstGeom prst="rect">
                <a:avLst/>
              </a:prstGeom>
              <a:noFill/>
            </p:spPr>
            <p:txBody>
              <a:bodyPr wrap="none" rtlCol="0">
                <a:spAutoFit/>
              </a:bodyPr>
              <a:lstStyle/>
              <a:p>
                <a:r>
                  <a:rPr lang="el-GR" sz="1400" dirty="0" smtClean="0"/>
                  <a:t>(αβ+βα)/√2</a:t>
                </a:r>
                <a:endParaRPr lang="en-US" sz="1400" dirty="0"/>
              </a:p>
            </p:txBody>
          </p:sp>
          <p:sp>
            <p:nvSpPr>
              <p:cNvPr id="50" name="TextBox 49"/>
              <p:cNvSpPr txBox="1"/>
              <p:nvPr/>
            </p:nvSpPr>
            <p:spPr>
              <a:xfrm>
                <a:off x="8325883" y="1478826"/>
                <a:ext cx="1003011" cy="307777"/>
              </a:xfrm>
              <a:prstGeom prst="rect">
                <a:avLst/>
              </a:prstGeom>
              <a:noFill/>
            </p:spPr>
            <p:txBody>
              <a:bodyPr wrap="none" rtlCol="0">
                <a:spAutoFit/>
              </a:bodyPr>
              <a:lstStyle/>
              <a:p>
                <a:r>
                  <a:rPr lang="el-GR" sz="1400" dirty="0"/>
                  <a:t>(</a:t>
                </a:r>
                <a:r>
                  <a:rPr lang="el-GR" sz="1400" dirty="0" smtClean="0"/>
                  <a:t>αβ–βα)/√2</a:t>
                </a:r>
                <a:endParaRPr lang="en-US" sz="1400" dirty="0"/>
              </a:p>
            </p:txBody>
          </p:sp>
        </p:grpSp>
        <p:cxnSp>
          <p:nvCxnSpPr>
            <p:cNvPr id="92" name="Straight Connector 91"/>
            <p:cNvCxnSpPr/>
            <p:nvPr/>
          </p:nvCxnSpPr>
          <p:spPr>
            <a:xfrm>
              <a:off x="7289695" y="767920"/>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7307838" y="2297023"/>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7959409" y="1523863"/>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574785" y="1523863"/>
              <a:ext cx="1632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6" name="TextBox 95"/>
          <p:cNvSpPr txBox="1"/>
          <p:nvPr/>
        </p:nvSpPr>
        <p:spPr>
          <a:xfrm>
            <a:off x="729793" y="3946065"/>
            <a:ext cx="325730" cy="307777"/>
          </a:xfrm>
          <a:prstGeom prst="rect">
            <a:avLst/>
          </a:prstGeom>
          <a:noFill/>
        </p:spPr>
        <p:txBody>
          <a:bodyPr wrap="none" rtlCol="0">
            <a:spAutoFit/>
          </a:bodyPr>
          <a:lstStyle/>
          <a:p>
            <a:r>
              <a:rPr lang="en-US" sz="1400" dirty="0" smtClean="0"/>
              <a:t>A</a:t>
            </a:r>
            <a:endParaRPr lang="en-US" sz="1400" dirty="0"/>
          </a:p>
        </p:txBody>
      </p:sp>
      <p:sp>
        <p:nvSpPr>
          <p:cNvPr id="97" name="TextBox 96"/>
          <p:cNvSpPr txBox="1"/>
          <p:nvPr/>
        </p:nvSpPr>
        <p:spPr>
          <a:xfrm>
            <a:off x="1734315" y="3946065"/>
            <a:ext cx="325730" cy="307777"/>
          </a:xfrm>
          <a:prstGeom prst="rect">
            <a:avLst/>
          </a:prstGeom>
          <a:noFill/>
        </p:spPr>
        <p:txBody>
          <a:bodyPr wrap="none" rtlCol="0">
            <a:spAutoFit/>
          </a:bodyPr>
          <a:lstStyle/>
          <a:p>
            <a:r>
              <a:rPr lang="en-US" sz="1400" dirty="0" smtClean="0"/>
              <a:t>X</a:t>
            </a:r>
            <a:endParaRPr lang="en-US" sz="1400" dirty="0"/>
          </a:p>
        </p:txBody>
      </p:sp>
      <p:sp>
        <p:nvSpPr>
          <p:cNvPr id="98" name="TextBox 97"/>
          <p:cNvSpPr txBox="1"/>
          <p:nvPr/>
        </p:nvSpPr>
        <p:spPr>
          <a:xfrm>
            <a:off x="3532063" y="3946065"/>
            <a:ext cx="325730" cy="307777"/>
          </a:xfrm>
          <a:prstGeom prst="rect">
            <a:avLst/>
          </a:prstGeom>
          <a:noFill/>
        </p:spPr>
        <p:txBody>
          <a:bodyPr wrap="none" rtlCol="0">
            <a:spAutoFit/>
          </a:bodyPr>
          <a:lstStyle/>
          <a:p>
            <a:r>
              <a:rPr lang="en-US" sz="1400" dirty="0" smtClean="0"/>
              <a:t>A</a:t>
            </a:r>
            <a:endParaRPr lang="en-US" sz="1400" dirty="0"/>
          </a:p>
        </p:txBody>
      </p:sp>
      <p:sp>
        <p:nvSpPr>
          <p:cNvPr id="99" name="TextBox 98"/>
          <p:cNvSpPr txBox="1"/>
          <p:nvPr/>
        </p:nvSpPr>
        <p:spPr>
          <a:xfrm>
            <a:off x="4467190" y="3946065"/>
            <a:ext cx="304415" cy="307777"/>
          </a:xfrm>
          <a:prstGeom prst="rect">
            <a:avLst/>
          </a:prstGeom>
          <a:noFill/>
        </p:spPr>
        <p:txBody>
          <a:bodyPr wrap="none" rtlCol="0">
            <a:spAutoFit/>
          </a:bodyPr>
          <a:lstStyle/>
          <a:p>
            <a:r>
              <a:rPr lang="en-US" sz="1400" dirty="0" smtClean="0"/>
              <a:t>B</a:t>
            </a:r>
            <a:endParaRPr lang="en-US" sz="1400" dirty="0"/>
          </a:p>
        </p:txBody>
      </p:sp>
      <p:sp>
        <p:nvSpPr>
          <p:cNvPr id="102" name="TextBox 101"/>
          <p:cNvSpPr txBox="1"/>
          <p:nvPr/>
        </p:nvSpPr>
        <p:spPr>
          <a:xfrm>
            <a:off x="6883053" y="3946065"/>
            <a:ext cx="386991" cy="307777"/>
          </a:xfrm>
          <a:prstGeom prst="rect">
            <a:avLst/>
          </a:prstGeom>
          <a:noFill/>
        </p:spPr>
        <p:txBody>
          <a:bodyPr wrap="none" rtlCol="0">
            <a:spAutoFit/>
          </a:bodyPr>
          <a:lstStyle/>
          <a:p>
            <a:r>
              <a:rPr lang="en-US" sz="1400" dirty="0" smtClean="0"/>
              <a:t>A</a:t>
            </a:r>
            <a:r>
              <a:rPr lang="en-US" sz="1400" baseline="-25000" dirty="0" smtClean="0"/>
              <a:t>2</a:t>
            </a:r>
            <a:endParaRPr lang="en-US" sz="1400" baseline="-25000" dirty="0"/>
          </a:p>
        </p:txBody>
      </p:sp>
      <p:grpSp>
        <p:nvGrpSpPr>
          <p:cNvPr id="79" name="Group 78"/>
          <p:cNvGrpSpPr/>
          <p:nvPr/>
        </p:nvGrpSpPr>
        <p:grpSpPr>
          <a:xfrm>
            <a:off x="702131" y="1188355"/>
            <a:ext cx="886472" cy="2032001"/>
            <a:chOff x="702131" y="1188355"/>
            <a:chExt cx="886472" cy="2032001"/>
          </a:xfrm>
        </p:grpSpPr>
        <p:grpSp>
          <p:nvGrpSpPr>
            <p:cNvPr id="43" name="Group 42"/>
            <p:cNvGrpSpPr/>
            <p:nvPr/>
          </p:nvGrpSpPr>
          <p:grpSpPr>
            <a:xfrm>
              <a:off x="803726" y="1188355"/>
              <a:ext cx="784877" cy="659484"/>
              <a:chOff x="803726" y="1188355"/>
              <a:chExt cx="784877" cy="659484"/>
            </a:xfrm>
          </p:grpSpPr>
          <p:cxnSp>
            <p:nvCxnSpPr>
              <p:cNvPr id="11" name="Straight Arrow Connector 10"/>
              <p:cNvCxnSpPr/>
              <p:nvPr/>
            </p:nvCxnSpPr>
            <p:spPr>
              <a:xfrm flipV="1">
                <a:off x="803726" y="1188355"/>
                <a:ext cx="700316" cy="659484"/>
              </a:xfrm>
              <a:prstGeom prst="straightConnector1">
                <a:avLst/>
              </a:prstGeom>
              <a:ln w="38100" cmpd="sng">
                <a:solidFill>
                  <a:srgbClr val="FF000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62836" y="1458423"/>
                <a:ext cx="525767" cy="307777"/>
              </a:xfrm>
              <a:prstGeom prst="rect">
                <a:avLst/>
              </a:prstGeom>
              <a:noFill/>
            </p:spPr>
            <p:txBody>
              <a:bodyPr wrap="none" rtlCol="0">
                <a:spAutoFit/>
              </a:bodyPr>
              <a:lstStyle/>
              <a:p>
                <a:r>
                  <a:rPr lang="en-US" sz="1400" b="1" dirty="0" smtClean="0">
                    <a:solidFill>
                      <a:srgbClr val="FF0000"/>
                    </a:solidFill>
                  </a:rPr>
                  <a:t>180°</a:t>
                </a:r>
                <a:endParaRPr lang="en-US" sz="1400" b="1" dirty="0">
                  <a:solidFill>
                    <a:srgbClr val="FF0000"/>
                  </a:solidFill>
                </a:endParaRPr>
              </a:p>
            </p:txBody>
          </p:sp>
        </p:grpSp>
        <p:grpSp>
          <p:nvGrpSpPr>
            <p:cNvPr id="73" name="Group 72"/>
            <p:cNvGrpSpPr/>
            <p:nvPr/>
          </p:nvGrpSpPr>
          <p:grpSpPr>
            <a:xfrm>
              <a:off x="702131" y="2911929"/>
              <a:ext cx="387918" cy="308427"/>
              <a:chOff x="693060" y="2911929"/>
              <a:chExt cx="387918" cy="308427"/>
            </a:xfrm>
          </p:grpSpPr>
          <p:sp>
            <p:nvSpPr>
              <p:cNvPr id="67" name="Oval 66"/>
              <p:cNvSpPr/>
              <p:nvPr/>
            </p:nvSpPr>
            <p:spPr>
              <a:xfrm>
                <a:off x="729793" y="2911929"/>
                <a:ext cx="302535" cy="290285"/>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693060" y="3057063"/>
                <a:ext cx="387918" cy="1632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8" name="Group 117"/>
          <p:cNvGrpSpPr/>
          <p:nvPr/>
        </p:nvGrpSpPr>
        <p:grpSpPr>
          <a:xfrm>
            <a:off x="1716172" y="1118766"/>
            <a:ext cx="3672257" cy="3930101"/>
            <a:chOff x="1716172" y="1118766"/>
            <a:chExt cx="3672257" cy="3930101"/>
          </a:xfrm>
        </p:grpSpPr>
        <p:grpSp>
          <p:nvGrpSpPr>
            <p:cNvPr id="78" name="Group 77"/>
            <p:cNvGrpSpPr/>
            <p:nvPr/>
          </p:nvGrpSpPr>
          <p:grpSpPr>
            <a:xfrm>
              <a:off x="2891564" y="1118766"/>
              <a:ext cx="1667736" cy="2400948"/>
              <a:chOff x="2891564" y="1118766"/>
              <a:chExt cx="1667736" cy="2400948"/>
            </a:xfrm>
          </p:grpSpPr>
          <p:grpSp>
            <p:nvGrpSpPr>
              <p:cNvPr id="42" name="Group 41"/>
              <p:cNvGrpSpPr/>
              <p:nvPr/>
            </p:nvGrpSpPr>
            <p:grpSpPr>
              <a:xfrm>
                <a:off x="2891564" y="1118766"/>
                <a:ext cx="1522331" cy="838172"/>
                <a:chOff x="2891564" y="1118766"/>
                <a:chExt cx="1522331" cy="838172"/>
              </a:xfrm>
            </p:grpSpPr>
            <p:cxnSp>
              <p:nvCxnSpPr>
                <p:cNvPr id="83" name="Straight Arrow Connector 82"/>
                <p:cNvCxnSpPr/>
                <p:nvPr/>
              </p:nvCxnSpPr>
              <p:spPr>
                <a:xfrm flipV="1">
                  <a:off x="3629018" y="1205895"/>
                  <a:ext cx="700316" cy="659484"/>
                </a:xfrm>
                <a:prstGeom prst="straightConnector1">
                  <a:avLst/>
                </a:prstGeom>
                <a:ln w="38100" cmpd="sng">
                  <a:solidFill>
                    <a:srgbClr val="FF000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3888128" y="1475963"/>
                  <a:ext cx="525767" cy="307777"/>
                </a:xfrm>
                <a:prstGeom prst="rect">
                  <a:avLst/>
                </a:prstGeom>
                <a:noFill/>
              </p:spPr>
              <p:txBody>
                <a:bodyPr wrap="none" rtlCol="0">
                  <a:spAutoFit/>
                </a:bodyPr>
                <a:lstStyle/>
                <a:p>
                  <a:r>
                    <a:rPr lang="en-US" sz="1400" b="1" dirty="0" smtClean="0">
                      <a:solidFill>
                        <a:srgbClr val="FF0000"/>
                      </a:solidFill>
                    </a:rPr>
                    <a:t>180°</a:t>
                  </a:r>
                  <a:endParaRPr lang="en-US" sz="1400" b="1" dirty="0">
                    <a:solidFill>
                      <a:srgbClr val="FF0000"/>
                    </a:solidFill>
                  </a:endParaRPr>
                </a:p>
              </p:txBody>
            </p:sp>
            <p:sp>
              <p:nvSpPr>
                <p:cNvPr id="15" name="Arc 14"/>
                <p:cNvSpPr/>
                <p:nvPr/>
              </p:nvSpPr>
              <p:spPr>
                <a:xfrm rot="2700000">
                  <a:off x="2901692" y="1108638"/>
                  <a:ext cx="838172" cy="858427"/>
                </a:xfrm>
                <a:prstGeom prst="arc">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Arrow Connector 16"/>
                <p:cNvCxnSpPr>
                  <a:stCxn id="15" idx="0"/>
                </p:cNvCxnSpPr>
                <p:nvPr/>
              </p:nvCxnSpPr>
              <p:spPr>
                <a:xfrm flipH="1" flipV="1">
                  <a:off x="3548195" y="1185435"/>
                  <a:ext cx="76083" cy="48917"/>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3404405" y="2478672"/>
                <a:ext cx="1154895" cy="1041042"/>
                <a:chOff x="3404405" y="2478672"/>
                <a:chExt cx="1154895" cy="1041042"/>
              </a:xfrm>
            </p:grpSpPr>
            <p:grpSp>
              <p:nvGrpSpPr>
                <p:cNvPr id="75" name="Group 74"/>
                <p:cNvGrpSpPr/>
                <p:nvPr/>
              </p:nvGrpSpPr>
              <p:grpSpPr>
                <a:xfrm>
                  <a:off x="3404405" y="2478672"/>
                  <a:ext cx="1154895" cy="1041042"/>
                  <a:chOff x="3404405" y="2478672"/>
                  <a:chExt cx="1154895" cy="1041042"/>
                </a:xfrm>
              </p:grpSpPr>
              <p:sp>
                <p:nvSpPr>
                  <p:cNvPr id="114" name="Oval 113"/>
                  <p:cNvSpPr/>
                  <p:nvPr/>
                </p:nvSpPr>
                <p:spPr>
                  <a:xfrm>
                    <a:off x="3473445" y="2478672"/>
                    <a:ext cx="971995" cy="974280"/>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3404405" y="2902849"/>
                    <a:ext cx="1154895" cy="616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3435059" y="2757715"/>
                  <a:ext cx="387918" cy="308427"/>
                  <a:chOff x="693060" y="2911929"/>
                  <a:chExt cx="387918" cy="308427"/>
                </a:xfrm>
              </p:grpSpPr>
              <p:sp>
                <p:nvSpPr>
                  <p:cNvPr id="111" name="Oval 110"/>
                  <p:cNvSpPr/>
                  <p:nvPr/>
                </p:nvSpPr>
                <p:spPr>
                  <a:xfrm>
                    <a:off x="729793" y="2911929"/>
                    <a:ext cx="302535" cy="290285"/>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693060" y="3057063"/>
                    <a:ext cx="387918" cy="1632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cxnSp>
          <p:nvCxnSpPr>
            <p:cNvPr id="117" name="Straight Connector 116"/>
            <p:cNvCxnSpPr/>
            <p:nvPr/>
          </p:nvCxnSpPr>
          <p:spPr>
            <a:xfrm>
              <a:off x="1716172" y="5048867"/>
              <a:ext cx="3672257"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3320778" y="3038920"/>
            <a:ext cx="1635882" cy="943429"/>
            <a:chOff x="3320778" y="2866571"/>
            <a:chExt cx="1635882" cy="943429"/>
          </a:xfrm>
        </p:grpSpPr>
        <p:cxnSp>
          <p:nvCxnSpPr>
            <p:cNvPr id="60" name="Straight Connector 59"/>
            <p:cNvCxnSpPr/>
            <p:nvPr/>
          </p:nvCxnSpPr>
          <p:spPr>
            <a:xfrm flipV="1">
              <a:off x="3320778" y="3809999"/>
              <a:ext cx="100855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4249089" y="3809999"/>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9" name="Group 68"/>
            <p:cNvGrpSpPr/>
            <p:nvPr/>
          </p:nvGrpSpPr>
          <p:grpSpPr>
            <a:xfrm>
              <a:off x="3533048" y="3256642"/>
              <a:ext cx="1211342" cy="553357"/>
              <a:chOff x="3533048" y="3102428"/>
              <a:chExt cx="1211342" cy="707572"/>
            </a:xfrm>
          </p:grpSpPr>
          <p:cxnSp>
            <p:nvCxnSpPr>
              <p:cNvPr id="62" name="Straight Connector 61"/>
              <p:cNvCxnSpPr/>
              <p:nvPr/>
            </p:nvCxnSpPr>
            <p:spPr>
              <a:xfrm rot="16200000" flipV="1">
                <a:off x="3179263" y="3456213"/>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V="1">
                <a:off x="4390604" y="3456214"/>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3816078" y="2866571"/>
              <a:ext cx="645282" cy="943429"/>
              <a:chOff x="3816078" y="3102428"/>
              <a:chExt cx="645282" cy="707572"/>
            </a:xfrm>
          </p:grpSpPr>
          <p:cxnSp>
            <p:nvCxnSpPr>
              <p:cNvPr id="61" name="Straight Connector 60"/>
              <p:cNvCxnSpPr/>
              <p:nvPr/>
            </p:nvCxnSpPr>
            <p:spPr>
              <a:xfrm rot="16200000" flipV="1">
                <a:off x="3462293" y="3456213"/>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6200000" flipV="1">
                <a:off x="4107574" y="3456214"/>
                <a:ext cx="707571"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13" name="Oval 112"/>
          <p:cNvSpPr/>
          <p:nvPr/>
        </p:nvSpPr>
        <p:spPr>
          <a:xfrm>
            <a:off x="3565931" y="2970585"/>
            <a:ext cx="127000" cy="127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333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407" r="-1265"/>
          <a:stretch/>
        </p:blipFill>
        <p:spPr>
          <a:xfrm>
            <a:off x="1720754" y="970620"/>
            <a:ext cx="6379639" cy="2595442"/>
          </a:xfrm>
          <a:prstGeom prst="rect">
            <a:avLst/>
          </a:prstGeom>
        </p:spPr>
      </p:pic>
      <p:sp>
        <p:nvSpPr>
          <p:cNvPr id="6" name="Rectangle 2"/>
          <p:cNvSpPr>
            <a:spLocks noChangeArrowheads="1"/>
          </p:cNvSpPr>
          <p:nvPr/>
        </p:nvSpPr>
        <p:spPr bwMode="auto">
          <a:xfrm>
            <a:off x="381000" y="-20538"/>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chemeClr val="bg2"/>
                </a:solidFill>
                <a:latin typeface="Times" charset="0"/>
              </a:rPr>
              <a:t>Triple Spin Echo PSYCHE 2D</a:t>
            </a:r>
            <a:r>
              <a:rPr lang="en-GB" sz="2400" i="1" dirty="0" smtClean="0">
                <a:solidFill>
                  <a:schemeClr val="bg2"/>
                </a:solidFill>
                <a:latin typeface="Times" charset="0"/>
              </a:rPr>
              <a:t>J</a:t>
            </a:r>
            <a:r>
              <a:rPr lang="en-GB" sz="2400" dirty="0" smtClean="0">
                <a:solidFill>
                  <a:schemeClr val="bg2"/>
                </a:solidFill>
                <a:latin typeface="Times" charset="0"/>
              </a:rPr>
              <a:t> Spectroscopy</a:t>
            </a:r>
            <a:endParaRPr lang="en-US" sz="2400" dirty="0">
              <a:solidFill>
                <a:schemeClr val="bg2"/>
              </a:solidFill>
              <a:latin typeface="Times" charset="0"/>
            </a:endParaRPr>
          </a:p>
        </p:txBody>
      </p:sp>
      <p:sp>
        <p:nvSpPr>
          <p:cNvPr id="8" name="Text Box 7"/>
          <p:cNvSpPr txBox="1">
            <a:spLocks noChangeArrowheads="1"/>
          </p:cNvSpPr>
          <p:nvPr/>
        </p:nvSpPr>
        <p:spPr bwMode="auto">
          <a:xfrm>
            <a:off x="259334" y="1348662"/>
            <a:ext cx="1401120" cy="400110"/>
          </a:xfrm>
          <a:prstGeom prst="rect">
            <a:avLst/>
          </a:prstGeom>
          <a:noFill/>
          <a:ln w="9525">
            <a:noFill/>
            <a:miter lim="800000"/>
            <a:headEnd/>
            <a:tailEnd/>
          </a:ln>
        </p:spPr>
        <p:txBody>
          <a:bodyPr wrap="none">
            <a:prstTxWarp prst="textNoShape">
              <a:avLst/>
            </a:prstTxWarp>
            <a:spAutoFit/>
          </a:bodyPr>
          <a:lstStyle/>
          <a:p>
            <a:r>
              <a:rPr lang="en-US" sz="2000" dirty="0" smtClean="0"/>
              <a:t>Normal (N)</a:t>
            </a:r>
            <a:endParaRPr lang="en-US" sz="2000" dirty="0"/>
          </a:p>
        </p:txBody>
      </p:sp>
      <p:sp>
        <p:nvSpPr>
          <p:cNvPr id="9" name="Text Box 7"/>
          <p:cNvSpPr txBox="1">
            <a:spLocks noChangeArrowheads="1"/>
          </p:cNvSpPr>
          <p:nvPr/>
        </p:nvSpPr>
        <p:spPr bwMode="auto">
          <a:xfrm>
            <a:off x="115490" y="2780805"/>
            <a:ext cx="1544964" cy="400110"/>
          </a:xfrm>
          <a:prstGeom prst="rect">
            <a:avLst/>
          </a:prstGeom>
          <a:noFill/>
          <a:ln w="9525">
            <a:noFill/>
            <a:miter lim="800000"/>
            <a:headEnd/>
            <a:tailEnd/>
          </a:ln>
        </p:spPr>
        <p:txBody>
          <a:bodyPr wrap="none">
            <a:prstTxWarp prst="textNoShape">
              <a:avLst/>
            </a:prstTxWarp>
            <a:spAutoFit/>
          </a:bodyPr>
          <a:lstStyle/>
          <a:p>
            <a:r>
              <a:rPr lang="en-US" sz="2000" dirty="0" smtClean="0"/>
              <a:t>Reversed (R)</a:t>
            </a:r>
            <a:endParaRPr lang="en-US" sz="2000" dirty="0"/>
          </a:p>
        </p:txBody>
      </p:sp>
      <p:grpSp>
        <p:nvGrpSpPr>
          <p:cNvPr id="3" name="Group 2"/>
          <p:cNvGrpSpPr/>
          <p:nvPr/>
        </p:nvGrpSpPr>
        <p:grpSpPr>
          <a:xfrm>
            <a:off x="323530" y="1015102"/>
            <a:ext cx="6452113" cy="3756845"/>
            <a:chOff x="323529" y="1544092"/>
            <a:chExt cx="6452113" cy="5009127"/>
          </a:xfrm>
        </p:grpSpPr>
        <p:sp>
          <p:nvSpPr>
            <p:cNvPr id="11" name="Oval 10"/>
            <p:cNvSpPr>
              <a:spLocks noChangeAspect="1"/>
            </p:cNvSpPr>
            <p:nvPr/>
          </p:nvSpPr>
          <p:spPr bwMode="auto">
            <a:xfrm>
              <a:off x="2509168" y="3450208"/>
              <a:ext cx="1026114" cy="1026114"/>
            </a:xfrm>
            <a:prstGeom prst="ellipse">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600" b="0" i="0" u="none" strike="noStrike" cap="none" normalizeH="0" baseline="0">
                <a:ln>
                  <a:noFill/>
                </a:ln>
                <a:solidFill>
                  <a:schemeClr val="tx2"/>
                </a:solidFill>
                <a:effectLst/>
                <a:latin typeface="Times New Roman" charset="0"/>
              </a:endParaRPr>
            </a:p>
          </p:txBody>
        </p:sp>
        <p:sp>
          <p:nvSpPr>
            <p:cNvPr id="12" name="Oval 11"/>
            <p:cNvSpPr>
              <a:spLocks noChangeAspect="1"/>
            </p:cNvSpPr>
            <p:nvPr/>
          </p:nvSpPr>
          <p:spPr bwMode="auto">
            <a:xfrm>
              <a:off x="2136428" y="1544092"/>
              <a:ext cx="1026114" cy="1026114"/>
            </a:xfrm>
            <a:prstGeom prst="ellipse">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600" b="0" i="0" u="none" strike="noStrike" cap="none" normalizeH="0" baseline="0">
                <a:ln>
                  <a:noFill/>
                </a:ln>
                <a:solidFill>
                  <a:schemeClr val="tx2"/>
                </a:solidFill>
                <a:effectLst/>
                <a:latin typeface="Times New Roman" charset="0"/>
              </a:endParaRPr>
            </a:p>
          </p:txBody>
        </p:sp>
        <p:sp>
          <p:nvSpPr>
            <p:cNvPr id="13" name="Oval 12"/>
            <p:cNvSpPr>
              <a:spLocks noChangeAspect="1"/>
            </p:cNvSpPr>
            <p:nvPr/>
          </p:nvSpPr>
          <p:spPr bwMode="auto">
            <a:xfrm>
              <a:off x="5749528" y="3450208"/>
              <a:ext cx="1026114" cy="1026114"/>
            </a:xfrm>
            <a:prstGeom prst="ellipse">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600" b="0" i="0" u="none" strike="noStrike" cap="none" normalizeH="0" baseline="0">
                <a:ln>
                  <a:noFill/>
                </a:ln>
                <a:solidFill>
                  <a:schemeClr val="tx2"/>
                </a:solidFill>
                <a:effectLst/>
                <a:latin typeface="Times New Roman" charset="0"/>
              </a:endParaRPr>
            </a:p>
          </p:txBody>
        </p:sp>
        <p:sp>
          <p:nvSpPr>
            <p:cNvPr id="14" name="Oval 13"/>
            <p:cNvSpPr>
              <a:spLocks noChangeAspect="1"/>
            </p:cNvSpPr>
            <p:nvPr/>
          </p:nvSpPr>
          <p:spPr bwMode="auto">
            <a:xfrm>
              <a:off x="5376788" y="1544092"/>
              <a:ext cx="1026114" cy="1026114"/>
            </a:xfrm>
            <a:prstGeom prst="ellipse">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600" b="0" i="0" u="none" strike="noStrike" cap="none" normalizeH="0" baseline="0">
                <a:ln>
                  <a:noFill/>
                </a:ln>
                <a:solidFill>
                  <a:schemeClr val="tx2"/>
                </a:solidFill>
                <a:effectLst/>
                <a:latin typeface="Times New Roman" charset="0"/>
              </a:endParaRPr>
            </a:p>
          </p:txBody>
        </p:sp>
        <p:sp>
          <p:nvSpPr>
            <p:cNvPr id="15" name="TextBox 14"/>
            <p:cNvSpPr txBox="1"/>
            <p:nvPr/>
          </p:nvSpPr>
          <p:spPr>
            <a:xfrm>
              <a:off x="323529" y="5445223"/>
              <a:ext cx="4176463" cy="1107996"/>
            </a:xfrm>
            <a:prstGeom prst="rect">
              <a:avLst/>
            </a:prstGeom>
            <a:noFill/>
          </p:spPr>
          <p:txBody>
            <a:bodyPr wrap="square" rtlCol="0">
              <a:spAutoFit/>
            </a:bodyPr>
            <a:lstStyle/>
            <a:p>
              <a:pPr algn="l"/>
              <a:r>
                <a:rPr lang="en-US" sz="1600" dirty="0" smtClean="0">
                  <a:solidFill>
                    <a:srgbClr val="336699"/>
                  </a:solidFill>
                </a:rPr>
                <a:t>Chirp pulses generate echo at start of acquisition, but </a:t>
              </a:r>
              <a:r>
                <a:rPr lang="en-US" sz="1600" dirty="0" err="1" smtClean="0">
                  <a:solidFill>
                    <a:srgbClr val="336699"/>
                  </a:solidFill>
                </a:rPr>
                <a:t>dephase</a:t>
              </a:r>
              <a:r>
                <a:rPr lang="en-US" sz="1600" dirty="0" smtClean="0">
                  <a:solidFill>
                    <a:srgbClr val="336699"/>
                  </a:solidFill>
                </a:rPr>
                <a:t> signals that change shift, attenuating strong coupling </a:t>
              </a:r>
              <a:r>
                <a:rPr lang="en-US" sz="1600" dirty="0" err="1" smtClean="0">
                  <a:solidFill>
                    <a:srgbClr val="336699"/>
                  </a:solidFill>
                </a:rPr>
                <a:t>artefacts</a:t>
              </a:r>
              <a:endParaRPr lang="en-US" sz="1600" dirty="0">
                <a:solidFill>
                  <a:srgbClr val="336699"/>
                </a:solidFill>
              </a:endParaRPr>
            </a:p>
          </p:txBody>
        </p:sp>
        <p:cxnSp>
          <p:nvCxnSpPr>
            <p:cNvPr id="18" name="Straight Connector 17"/>
            <p:cNvCxnSpPr>
              <a:stCxn id="11" idx="3"/>
            </p:cNvCxnSpPr>
            <p:nvPr/>
          </p:nvCxnSpPr>
          <p:spPr bwMode="auto">
            <a:xfrm flipH="1">
              <a:off x="1475657" y="4326051"/>
              <a:ext cx="1183782" cy="903149"/>
            </a:xfrm>
            <a:prstGeom prst="line">
              <a:avLst/>
            </a:prstGeom>
            <a:solidFill>
              <a:schemeClr val="accent1"/>
            </a:solidFill>
            <a:ln w="38100" cap="flat" cmpd="sng" algn="ctr">
              <a:solidFill>
                <a:schemeClr val="tx2"/>
              </a:solidFill>
              <a:prstDash val="solid"/>
              <a:round/>
              <a:headEnd type="none" w="med" len="med"/>
              <a:tailEnd type="none" w="med" len="med"/>
            </a:ln>
            <a:effectLst/>
          </p:spPr>
        </p:cxnSp>
      </p:grpSp>
      <p:grpSp>
        <p:nvGrpSpPr>
          <p:cNvPr id="4" name="Group 3"/>
          <p:cNvGrpSpPr/>
          <p:nvPr/>
        </p:nvGrpSpPr>
        <p:grpSpPr>
          <a:xfrm>
            <a:off x="3250457" y="1015101"/>
            <a:ext cx="5643432" cy="3756845"/>
            <a:chOff x="3250457" y="1544092"/>
            <a:chExt cx="5643432" cy="5009127"/>
          </a:xfrm>
        </p:grpSpPr>
        <p:sp>
          <p:nvSpPr>
            <p:cNvPr id="7" name="Oval 6"/>
            <p:cNvSpPr>
              <a:spLocks noChangeAspect="1"/>
            </p:cNvSpPr>
            <p:nvPr/>
          </p:nvSpPr>
          <p:spPr bwMode="auto">
            <a:xfrm>
              <a:off x="3995937" y="3450208"/>
              <a:ext cx="1573375" cy="10261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600" b="0" i="0" u="none" strike="noStrike" cap="none" normalizeH="0" baseline="0">
                <a:ln>
                  <a:noFill/>
                </a:ln>
                <a:solidFill>
                  <a:schemeClr val="tx1"/>
                </a:solidFill>
                <a:effectLst/>
                <a:latin typeface="Times New Roman" charset="0"/>
              </a:endParaRPr>
            </a:p>
          </p:txBody>
        </p:sp>
        <p:sp>
          <p:nvSpPr>
            <p:cNvPr id="10" name="Oval 9"/>
            <p:cNvSpPr>
              <a:spLocks noChangeAspect="1"/>
            </p:cNvSpPr>
            <p:nvPr/>
          </p:nvSpPr>
          <p:spPr bwMode="auto">
            <a:xfrm>
              <a:off x="3250457" y="1544092"/>
              <a:ext cx="1573375" cy="102611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600" b="0" i="0" u="none" strike="noStrike" cap="none" normalizeH="0" baseline="0">
                <a:ln>
                  <a:noFill/>
                </a:ln>
                <a:solidFill>
                  <a:schemeClr val="tx1"/>
                </a:solidFill>
                <a:effectLst/>
                <a:latin typeface="Times New Roman" charset="0"/>
              </a:endParaRPr>
            </a:p>
          </p:txBody>
        </p:sp>
        <p:sp>
          <p:nvSpPr>
            <p:cNvPr id="16" name="TextBox 15"/>
            <p:cNvSpPr txBox="1"/>
            <p:nvPr/>
          </p:nvSpPr>
          <p:spPr>
            <a:xfrm>
              <a:off x="4427984" y="5445223"/>
              <a:ext cx="4465905" cy="1107996"/>
            </a:xfrm>
            <a:prstGeom prst="rect">
              <a:avLst/>
            </a:prstGeom>
            <a:noFill/>
          </p:spPr>
          <p:txBody>
            <a:bodyPr wrap="square" rtlCol="0">
              <a:spAutoFit/>
            </a:bodyPr>
            <a:lstStyle/>
            <a:p>
              <a:r>
                <a:rPr lang="en-US" sz="1600" dirty="0" smtClean="0">
                  <a:solidFill>
                    <a:srgbClr val="FF0000"/>
                  </a:solidFill>
                </a:rPr>
                <a:t>PSYCHE reverses sense of </a:t>
              </a:r>
              <a:r>
                <a:rPr lang="en-US" sz="1600" i="1" dirty="0" smtClean="0">
                  <a:solidFill>
                    <a:srgbClr val="FF0000"/>
                  </a:solidFill>
                </a:rPr>
                <a:t>J</a:t>
              </a:r>
              <a:r>
                <a:rPr lang="en-US" sz="1600" dirty="0" smtClean="0">
                  <a:solidFill>
                    <a:srgbClr val="FF0000"/>
                  </a:solidFill>
                </a:rPr>
                <a:t> evolution</a:t>
              </a:r>
            </a:p>
            <a:p>
              <a:r>
                <a:rPr lang="en-US" sz="1600" dirty="0" smtClean="0">
                  <a:solidFill>
                    <a:srgbClr val="FF0000"/>
                  </a:solidFill>
                </a:rPr>
                <a:t> before (N) or after (R) evolution period,</a:t>
              </a:r>
            </a:p>
            <a:p>
              <a:r>
                <a:rPr lang="en-US" sz="1600" dirty="0" smtClean="0">
                  <a:solidFill>
                    <a:srgbClr val="FF0000"/>
                  </a:solidFill>
                </a:rPr>
                <a:t>allowing echo/anti-echo processing</a:t>
              </a:r>
              <a:endParaRPr lang="en-US" sz="1600" dirty="0">
                <a:solidFill>
                  <a:srgbClr val="FF0000"/>
                </a:solidFill>
              </a:endParaRPr>
            </a:p>
          </p:txBody>
        </p:sp>
        <p:cxnSp>
          <p:nvCxnSpPr>
            <p:cNvPr id="21" name="Straight Connector 20"/>
            <p:cNvCxnSpPr/>
            <p:nvPr/>
          </p:nvCxnSpPr>
          <p:spPr bwMode="auto">
            <a:xfrm flipH="1" flipV="1">
              <a:off x="5220072" y="4365104"/>
              <a:ext cx="936104" cy="864096"/>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20" name="Rectangle 19"/>
          <p:cNvSpPr/>
          <p:nvPr/>
        </p:nvSpPr>
        <p:spPr bwMode="auto">
          <a:xfrm>
            <a:off x="6804248" y="3670920"/>
            <a:ext cx="1224000" cy="216024"/>
          </a:xfrm>
          <a:prstGeom prst="rect">
            <a:avLst/>
          </a:prstGeom>
          <a:solidFill>
            <a:srgbClr val="A0FF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2" name="Rectangle 21"/>
          <p:cNvSpPr/>
          <p:nvPr/>
        </p:nvSpPr>
        <p:spPr bwMode="auto">
          <a:xfrm>
            <a:off x="3923928" y="3670920"/>
            <a:ext cx="1764000" cy="216024"/>
          </a:xfrm>
          <a:prstGeom prst="rect">
            <a:avLst/>
          </a:prstGeom>
          <a:solidFill>
            <a:srgbClr val="FFA1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3" name="Rectangle 22"/>
          <p:cNvSpPr/>
          <p:nvPr/>
        </p:nvSpPr>
        <p:spPr bwMode="auto">
          <a:xfrm>
            <a:off x="1992412" y="3670920"/>
            <a:ext cx="216024" cy="216024"/>
          </a:xfrm>
          <a:prstGeom prst="rect">
            <a:avLst/>
          </a:prstGeom>
          <a:solidFill>
            <a:srgbClr val="FFB4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4" name="Rectangle 23"/>
          <p:cNvSpPr/>
          <p:nvPr/>
        </p:nvSpPr>
        <p:spPr bwMode="auto">
          <a:xfrm>
            <a:off x="6791548" y="2158752"/>
            <a:ext cx="1224000" cy="216024"/>
          </a:xfrm>
          <a:prstGeom prst="rect">
            <a:avLst/>
          </a:prstGeom>
          <a:solidFill>
            <a:srgbClr val="A0FF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5" name="Rectangle 24"/>
          <p:cNvSpPr/>
          <p:nvPr/>
        </p:nvSpPr>
        <p:spPr bwMode="auto">
          <a:xfrm>
            <a:off x="3176404" y="2158752"/>
            <a:ext cx="1764000" cy="216024"/>
          </a:xfrm>
          <a:prstGeom prst="rect">
            <a:avLst/>
          </a:prstGeom>
          <a:solidFill>
            <a:srgbClr val="FFA1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6" name="Rectangle 25"/>
          <p:cNvSpPr/>
          <p:nvPr/>
        </p:nvSpPr>
        <p:spPr bwMode="auto">
          <a:xfrm>
            <a:off x="1979712" y="2158752"/>
            <a:ext cx="216024" cy="216024"/>
          </a:xfrm>
          <a:prstGeom prst="rect">
            <a:avLst/>
          </a:prstGeom>
          <a:solidFill>
            <a:srgbClr val="FFB4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7" name="Rectangle 3"/>
          <p:cNvSpPr>
            <a:spLocks noChangeArrowheads="1"/>
          </p:cNvSpPr>
          <p:nvPr/>
        </p:nvSpPr>
        <p:spPr bwMode="auto">
          <a:xfrm>
            <a:off x="3214877" y="4817104"/>
            <a:ext cx="5929123" cy="335989"/>
          </a:xfrm>
          <a:prstGeom prst="rect">
            <a:avLst/>
          </a:prstGeom>
          <a:noFill/>
          <a:ln w="12700">
            <a:noFill/>
            <a:miter lim="800000"/>
            <a:headEnd/>
            <a:tailEnd/>
          </a:ln>
          <a:effectLst/>
        </p:spPr>
        <p:txBody>
          <a:bodyPr wrap="square" lIns="108000" tIns="44450" rIns="90487" bIns="44450">
            <a:prstTxWarp prst="textNoShape">
              <a:avLst/>
            </a:prstTxWarp>
            <a:spAutoFit/>
          </a:bodyPr>
          <a:lstStyle/>
          <a:p>
            <a:pPr>
              <a:spcBef>
                <a:spcPct val="50000"/>
              </a:spcBef>
            </a:pPr>
            <a:r>
              <a:rPr lang="en-GB" sz="1600" i="1" dirty="0" err="1" smtClean="0">
                <a:solidFill>
                  <a:srgbClr val="30BDC2"/>
                </a:solidFill>
                <a:latin typeface="Times"/>
                <a:cs typeface="Times"/>
              </a:rPr>
              <a:t>Chem</a:t>
            </a:r>
            <a:r>
              <a:rPr lang="en-GB" sz="1600" i="1" dirty="0" smtClean="0">
                <a:solidFill>
                  <a:srgbClr val="30BDC2"/>
                </a:solidFill>
                <a:latin typeface="Times"/>
                <a:cs typeface="Times"/>
              </a:rPr>
              <a:t> </a:t>
            </a:r>
            <a:r>
              <a:rPr lang="en-GB" sz="1600" i="1" dirty="0" err="1" smtClean="0">
                <a:solidFill>
                  <a:srgbClr val="30BDC2"/>
                </a:solidFill>
                <a:latin typeface="Times"/>
                <a:cs typeface="Times"/>
              </a:rPr>
              <a:t>Commun</a:t>
            </a:r>
            <a:r>
              <a:rPr lang="en-GB" sz="1600" i="1" dirty="0" smtClean="0">
                <a:solidFill>
                  <a:srgbClr val="30BDC2"/>
                </a:solidFill>
                <a:latin typeface="Times"/>
                <a:cs typeface="Times"/>
              </a:rPr>
              <a:t> </a:t>
            </a:r>
            <a:r>
              <a:rPr lang="en-GB" sz="1600" b="1" dirty="0" smtClean="0">
                <a:solidFill>
                  <a:srgbClr val="30BDC2"/>
                </a:solidFill>
                <a:latin typeface="Times"/>
                <a:cs typeface="Times"/>
              </a:rPr>
              <a:t>51</a:t>
            </a:r>
            <a:r>
              <a:rPr lang="en-GB" sz="1600" dirty="0" smtClean="0">
                <a:solidFill>
                  <a:srgbClr val="30BDC2"/>
                </a:solidFill>
                <a:latin typeface="Times"/>
                <a:cs typeface="Times"/>
              </a:rPr>
              <a:t>, 15410 (2015)</a:t>
            </a:r>
            <a:endParaRPr lang="en-GB" sz="1600" dirty="0">
              <a:solidFill>
                <a:srgbClr val="30BDC2"/>
              </a:solidFill>
              <a:latin typeface="Times"/>
              <a:cs typeface="Times"/>
            </a:endParaRPr>
          </a:p>
        </p:txBody>
      </p:sp>
    </p:spTree>
    <p:extLst>
      <p:ext uri="{BB962C8B-B14F-4D97-AF65-F5344CB8AC3E}">
        <p14:creationId xmlns:p14="http://schemas.microsoft.com/office/powerpoint/2010/main" val="979974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5" y="500121"/>
            <a:ext cx="3951039" cy="3473888"/>
          </a:xfrm>
          <a:prstGeom prst="rect">
            <a:avLst/>
          </a:prstGeom>
        </p:spPr>
      </p:pic>
      <p:sp>
        <p:nvSpPr>
          <p:cNvPr id="7" name="Rectangle 2"/>
          <p:cNvSpPr>
            <a:spLocks noChangeArrowheads="1"/>
          </p:cNvSpPr>
          <p:nvPr/>
        </p:nvSpPr>
        <p:spPr bwMode="auto">
          <a:xfrm>
            <a:off x="381000" y="-1431"/>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chemeClr val="bg2"/>
                </a:solidFill>
                <a:latin typeface="Times" charset="0"/>
              </a:rPr>
              <a:t>Triple Spin Echo PSYCHE 2D</a:t>
            </a:r>
            <a:r>
              <a:rPr lang="en-GB" sz="2400" i="1" dirty="0" smtClean="0">
                <a:solidFill>
                  <a:schemeClr val="bg2"/>
                </a:solidFill>
                <a:latin typeface="Times" charset="0"/>
              </a:rPr>
              <a:t>J</a:t>
            </a:r>
            <a:r>
              <a:rPr lang="en-GB" sz="2400" dirty="0" smtClean="0">
                <a:solidFill>
                  <a:schemeClr val="bg2"/>
                </a:solidFill>
                <a:latin typeface="Times" charset="0"/>
              </a:rPr>
              <a:t> Spectroscopy</a:t>
            </a:r>
            <a:endParaRPr lang="en-US" sz="2400" dirty="0">
              <a:solidFill>
                <a:schemeClr val="bg2"/>
              </a:solidFill>
              <a:latin typeface="Times" charset="0"/>
            </a:endParaRPr>
          </a:p>
        </p:txBody>
      </p:sp>
      <p:sp>
        <p:nvSpPr>
          <p:cNvPr id="9" name="Rectangle 8"/>
          <p:cNvSpPr/>
          <p:nvPr/>
        </p:nvSpPr>
        <p:spPr bwMode="auto">
          <a:xfrm>
            <a:off x="4788024" y="897564"/>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4788024" y="2139702"/>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nvGrpSpPr>
          <p:cNvPr id="4" name="Group 3"/>
          <p:cNvGrpSpPr/>
          <p:nvPr/>
        </p:nvGrpSpPr>
        <p:grpSpPr>
          <a:xfrm>
            <a:off x="467544" y="563166"/>
            <a:ext cx="3024525" cy="4397457"/>
            <a:chOff x="467544" y="563166"/>
            <a:chExt cx="3024525" cy="4397457"/>
          </a:xfrm>
        </p:grpSpPr>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476012" y="629842"/>
              <a:ext cx="3016057" cy="4330781"/>
            </a:xfrm>
            <a:prstGeom prst="rect">
              <a:avLst/>
            </a:prstGeom>
          </p:spPr>
        </p:pic>
        <p:sp>
          <p:nvSpPr>
            <p:cNvPr id="11" name="Rectangle 10"/>
            <p:cNvSpPr/>
            <p:nvPr/>
          </p:nvSpPr>
          <p:spPr bwMode="auto">
            <a:xfrm>
              <a:off x="467544" y="1491630"/>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67544" y="2247714"/>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67544" y="3273828"/>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467544" y="4029912"/>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5" name="Rectangle 14"/>
            <p:cNvSpPr/>
            <p:nvPr/>
          </p:nvSpPr>
          <p:spPr bwMode="auto">
            <a:xfrm>
              <a:off x="1929141" y="1491630"/>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6" name="Rectangle 15"/>
            <p:cNvSpPr/>
            <p:nvPr/>
          </p:nvSpPr>
          <p:spPr bwMode="auto">
            <a:xfrm>
              <a:off x="1929141" y="2247714"/>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7" name="Rectangle 16"/>
            <p:cNvSpPr/>
            <p:nvPr/>
          </p:nvSpPr>
          <p:spPr bwMode="auto">
            <a:xfrm>
              <a:off x="1929141" y="3273828"/>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8" name="Rectangle 17"/>
            <p:cNvSpPr/>
            <p:nvPr/>
          </p:nvSpPr>
          <p:spPr bwMode="auto">
            <a:xfrm>
              <a:off x="1929141" y="4029912"/>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467544" y="563166"/>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1687841" y="563166"/>
              <a:ext cx="216024"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sp>
        <p:nvSpPr>
          <p:cNvPr id="21" name="TextBox 20"/>
          <p:cNvSpPr txBox="1"/>
          <p:nvPr/>
        </p:nvSpPr>
        <p:spPr>
          <a:xfrm>
            <a:off x="4788025" y="4021348"/>
            <a:ext cx="3883195" cy="338554"/>
          </a:xfrm>
          <a:prstGeom prst="rect">
            <a:avLst/>
          </a:prstGeom>
          <a:noFill/>
        </p:spPr>
        <p:txBody>
          <a:bodyPr wrap="none" rtlCol="0">
            <a:spAutoFit/>
          </a:bodyPr>
          <a:lstStyle/>
          <a:p>
            <a:pPr algn="l"/>
            <a:r>
              <a:rPr lang="en-GB" sz="1600" dirty="0" smtClean="0">
                <a:solidFill>
                  <a:srgbClr val="660066"/>
                </a:solidFill>
              </a:rPr>
              <a:t>TSE-PSYCHE </a:t>
            </a:r>
            <a:r>
              <a:rPr lang="en-GB" sz="1600" baseline="30000" dirty="0" smtClean="0">
                <a:solidFill>
                  <a:srgbClr val="660066"/>
                </a:solidFill>
              </a:rPr>
              <a:t>1</a:t>
            </a:r>
            <a:r>
              <a:rPr lang="en-GB" sz="1600" dirty="0" smtClean="0">
                <a:solidFill>
                  <a:srgbClr val="660066"/>
                </a:solidFill>
              </a:rPr>
              <a:t>H 2D</a:t>
            </a:r>
            <a:r>
              <a:rPr lang="en-GB" sz="1600" i="1" dirty="0" smtClean="0">
                <a:solidFill>
                  <a:srgbClr val="660066"/>
                </a:solidFill>
              </a:rPr>
              <a:t>J</a:t>
            </a:r>
            <a:r>
              <a:rPr lang="en-GB" sz="1600" dirty="0" smtClean="0">
                <a:solidFill>
                  <a:srgbClr val="660066"/>
                </a:solidFill>
              </a:rPr>
              <a:t> spectrum of </a:t>
            </a:r>
            <a:r>
              <a:rPr lang="en-GB" sz="1600" dirty="0" err="1" smtClean="0">
                <a:solidFill>
                  <a:srgbClr val="660066"/>
                </a:solidFill>
              </a:rPr>
              <a:t>estradiol</a:t>
            </a:r>
            <a:endParaRPr lang="en-US" sz="1600" dirty="0">
              <a:solidFill>
                <a:srgbClr val="660066"/>
              </a:solidFill>
            </a:endParaRPr>
          </a:p>
        </p:txBody>
      </p:sp>
      <p:sp>
        <p:nvSpPr>
          <p:cNvPr id="23" name="Rectangle 3"/>
          <p:cNvSpPr>
            <a:spLocks noChangeArrowheads="1"/>
          </p:cNvSpPr>
          <p:nvPr/>
        </p:nvSpPr>
        <p:spPr bwMode="auto">
          <a:xfrm>
            <a:off x="3217016" y="4817104"/>
            <a:ext cx="5929123" cy="335989"/>
          </a:xfrm>
          <a:prstGeom prst="rect">
            <a:avLst/>
          </a:prstGeom>
          <a:noFill/>
          <a:ln w="12700">
            <a:noFill/>
            <a:miter lim="800000"/>
            <a:headEnd/>
            <a:tailEnd/>
          </a:ln>
          <a:effectLst/>
        </p:spPr>
        <p:txBody>
          <a:bodyPr wrap="square" lIns="108000" tIns="44450" rIns="90487" bIns="44450">
            <a:prstTxWarp prst="textNoShape">
              <a:avLst/>
            </a:prstTxWarp>
            <a:spAutoFit/>
          </a:bodyPr>
          <a:lstStyle/>
          <a:p>
            <a:pPr>
              <a:spcBef>
                <a:spcPct val="50000"/>
              </a:spcBef>
            </a:pPr>
            <a:r>
              <a:rPr lang="en-GB" sz="1600" i="1" dirty="0" err="1" smtClean="0">
                <a:solidFill>
                  <a:srgbClr val="30BDC2"/>
                </a:solidFill>
                <a:latin typeface="Times"/>
                <a:cs typeface="Times"/>
              </a:rPr>
              <a:t>Chem</a:t>
            </a:r>
            <a:r>
              <a:rPr lang="en-GB" sz="1600" i="1" dirty="0" smtClean="0">
                <a:solidFill>
                  <a:srgbClr val="30BDC2"/>
                </a:solidFill>
                <a:latin typeface="Times"/>
                <a:cs typeface="Times"/>
              </a:rPr>
              <a:t> </a:t>
            </a:r>
            <a:r>
              <a:rPr lang="en-GB" sz="1600" i="1" dirty="0" err="1" smtClean="0">
                <a:solidFill>
                  <a:srgbClr val="30BDC2"/>
                </a:solidFill>
                <a:latin typeface="Times"/>
                <a:cs typeface="Times"/>
              </a:rPr>
              <a:t>Commun</a:t>
            </a:r>
            <a:r>
              <a:rPr lang="en-GB" sz="1600" i="1" dirty="0" smtClean="0">
                <a:solidFill>
                  <a:srgbClr val="30BDC2"/>
                </a:solidFill>
                <a:latin typeface="Times"/>
                <a:cs typeface="Times"/>
              </a:rPr>
              <a:t> </a:t>
            </a:r>
            <a:r>
              <a:rPr lang="en-GB" sz="1600" b="1" dirty="0" smtClean="0">
                <a:solidFill>
                  <a:srgbClr val="30BDC2"/>
                </a:solidFill>
                <a:latin typeface="Times"/>
                <a:cs typeface="Times"/>
              </a:rPr>
              <a:t>51</a:t>
            </a:r>
            <a:r>
              <a:rPr lang="en-GB" sz="1600" dirty="0" smtClean="0">
                <a:solidFill>
                  <a:srgbClr val="30BDC2"/>
                </a:solidFill>
                <a:latin typeface="Times"/>
                <a:cs typeface="Times"/>
              </a:rPr>
              <a:t>, 15410 (2015)</a:t>
            </a:r>
            <a:endParaRPr lang="en-GB" sz="1600" dirty="0">
              <a:solidFill>
                <a:srgbClr val="30BDC2"/>
              </a:solidFill>
              <a:latin typeface="Times"/>
              <a:cs typeface="Times"/>
            </a:endParaRPr>
          </a:p>
        </p:txBody>
      </p:sp>
      <p:sp>
        <p:nvSpPr>
          <p:cNvPr id="22" name="TextBox 21"/>
          <p:cNvSpPr txBox="1"/>
          <p:nvPr/>
        </p:nvSpPr>
        <p:spPr>
          <a:xfrm>
            <a:off x="4788025" y="4312350"/>
            <a:ext cx="3467015" cy="584776"/>
          </a:xfrm>
          <a:prstGeom prst="rect">
            <a:avLst/>
          </a:prstGeom>
          <a:noFill/>
        </p:spPr>
        <p:txBody>
          <a:bodyPr wrap="none" rtlCol="0">
            <a:spAutoFit/>
          </a:bodyPr>
          <a:lstStyle/>
          <a:p>
            <a:pPr algn="l"/>
            <a:r>
              <a:rPr lang="en-GB" sz="1600" dirty="0" smtClean="0">
                <a:solidFill>
                  <a:srgbClr val="660066"/>
                </a:solidFill>
              </a:rPr>
              <a:t>2D</a:t>
            </a:r>
            <a:r>
              <a:rPr lang="en-GB" sz="1600" i="1" dirty="0" smtClean="0">
                <a:solidFill>
                  <a:srgbClr val="660066"/>
                </a:solidFill>
              </a:rPr>
              <a:t>J</a:t>
            </a:r>
            <a:r>
              <a:rPr lang="en-GB" sz="1600" dirty="0" smtClean="0">
                <a:solidFill>
                  <a:srgbClr val="660066"/>
                </a:solidFill>
              </a:rPr>
              <a:t> spectrum is now in pure absorption </a:t>
            </a:r>
          </a:p>
          <a:p>
            <a:pPr algn="l"/>
            <a:r>
              <a:rPr lang="en-GB" sz="1600" dirty="0" smtClean="0">
                <a:solidFill>
                  <a:srgbClr val="660066"/>
                </a:solidFill>
              </a:rPr>
              <a:t>mode, so 45° projection works fine</a:t>
            </a:r>
            <a:endParaRPr lang="en-US" sz="1600" dirty="0">
              <a:solidFill>
                <a:srgbClr val="660066"/>
              </a:solidFill>
            </a:endParaRPr>
          </a:p>
        </p:txBody>
      </p:sp>
    </p:spTree>
    <p:extLst>
      <p:ext uri="{BB962C8B-B14F-4D97-AF65-F5344CB8AC3E}">
        <p14:creationId xmlns:p14="http://schemas.microsoft.com/office/powerpoint/2010/main" val="115206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341974" y="2935854"/>
            <a:ext cx="1069787" cy="369332"/>
          </a:xfrm>
          <a:prstGeom prst="rect">
            <a:avLst/>
          </a:prstGeom>
          <a:noFill/>
          <a:ln w="9525">
            <a:noFill/>
            <a:miter lim="800000"/>
            <a:headEnd/>
            <a:tailEnd/>
          </a:ln>
        </p:spPr>
        <p:txBody>
          <a:bodyPr wrap="none">
            <a:prstTxWarp prst="textNoShape">
              <a:avLst/>
            </a:prstTxWarp>
            <a:spAutoFit/>
          </a:bodyPr>
          <a:lstStyle/>
          <a:p>
            <a:r>
              <a:rPr lang="en-US" dirty="0" smtClean="0"/>
              <a:t>PSYCHE</a:t>
            </a:r>
            <a:endParaRPr lang="en-US" dirty="0"/>
          </a:p>
        </p:txBody>
      </p:sp>
      <p:sp>
        <p:nvSpPr>
          <p:cNvPr id="8" name="Text Box 7"/>
          <p:cNvSpPr txBox="1">
            <a:spLocks noChangeArrowheads="1"/>
          </p:cNvSpPr>
          <p:nvPr/>
        </p:nvSpPr>
        <p:spPr bwMode="auto">
          <a:xfrm>
            <a:off x="1207798" y="2024721"/>
            <a:ext cx="1203963" cy="369332"/>
          </a:xfrm>
          <a:prstGeom prst="rect">
            <a:avLst/>
          </a:prstGeom>
          <a:noFill/>
          <a:ln w="9525">
            <a:noFill/>
            <a:miter lim="800000"/>
            <a:headEnd/>
            <a:tailEnd/>
          </a:ln>
        </p:spPr>
        <p:txBody>
          <a:bodyPr wrap="none">
            <a:prstTxWarp prst="textNoShape">
              <a:avLst/>
            </a:prstTxWarp>
            <a:spAutoFit/>
          </a:bodyPr>
          <a:lstStyle/>
          <a:p>
            <a:r>
              <a:rPr lang="en-US" dirty="0" smtClean="0"/>
              <a:t>Normal </a:t>
            </a:r>
            <a:r>
              <a:rPr lang="en-US" baseline="30000" dirty="0" smtClean="0"/>
              <a:t>1</a:t>
            </a:r>
            <a:r>
              <a:rPr lang="en-US" dirty="0" smtClean="0"/>
              <a:t>H</a:t>
            </a:r>
            <a:endParaRPr lang="en-US" dirty="0"/>
          </a:p>
        </p:txBody>
      </p:sp>
      <p:sp>
        <p:nvSpPr>
          <p:cNvPr id="10" name="Text Box 7"/>
          <p:cNvSpPr txBox="1">
            <a:spLocks noChangeArrowheads="1"/>
          </p:cNvSpPr>
          <p:nvPr/>
        </p:nvSpPr>
        <p:spPr bwMode="auto">
          <a:xfrm>
            <a:off x="854724" y="3806919"/>
            <a:ext cx="1557037" cy="369332"/>
          </a:xfrm>
          <a:prstGeom prst="rect">
            <a:avLst/>
          </a:prstGeom>
          <a:noFill/>
          <a:ln w="9525">
            <a:noFill/>
            <a:miter lim="800000"/>
            <a:headEnd/>
            <a:tailEnd/>
          </a:ln>
        </p:spPr>
        <p:txBody>
          <a:bodyPr wrap="none">
            <a:prstTxWarp prst="textNoShape">
              <a:avLst/>
            </a:prstTxWarp>
            <a:spAutoFit/>
          </a:bodyPr>
          <a:lstStyle/>
          <a:p>
            <a:r>
              <a:rPr lang="en-US" dirty="0" smtClean="0"/>
              <a:t>TSE-PSYCHE</a:t>
            </a:r>
            <a:endParaRPr lang="en-US" dirty="0"/>
          </a:p>
        </p:txBody>
      </p:sp>
      <p:grpSp>
        <p:nvGrpSpPr>
          <p:cNvPr id="3" name="Group 2"/>
          <p:cNvGrpSpPr/>
          <p:nvPr/>
        </p:nvGrpSpPr>
        <p:grpSpPr>
          <a:xfrm>
            <a:off x="2656280" y="1559313"/>
            <a:ext cx="5732145" cy="2794635"/>
            <a:chOff x="2224231" y="2079084"/>
            <a:chExt cx="5732145" cy="372618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224231" y="2079084"/>
              <a:ext cx="5732145" cy="3726180"/>
            </a:xfrm>
            <a:prstGeom prst="rect">
              <a:avLst/>
            </a:prstGeom>
          </p:spPr>
        </p:pic>
        <p:sp>
          <p:nvSpPr>
            <p:cNvPr id="2" name="Oval 1"/>
            <p:cNvSpPr/>
            <p:nvPr/>
          </p:nvSpPr>
          <p:spPr bwMode="auto">
            <a:xfrm>
              <a:off x="2339752" y="3501008"/>
              <a:ext cx="288032" cy="28803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1" name="Oval 10"/>
            <p:cNvSpPr/>
            <p:nvPr/>
          </p:nvSpPr>
          <p:spPr bwMode="auto">
            <a:xfrm>
              <a:off x="2339752" y="2204864"/>
              <a:ext cx="288032" cy="28803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12" name="Oval 11"/>
            <p:cNvSpPr/>
            <p:nvPr/>
          </p:nvSpPr>
          <p:spPr bwMode="auto">
            <a:xfrm>
              <a:off x="2267744" y="4797152"/>
              <a:ext cx="288032" cy="28803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grpSp>
      <p:sp>
        <p:nvSpPr>
          <p:cNvPr id="15" name="Rectangle 2"/>
          <p:cNvSpPr>
            <a:spLocks noChangeArrowheads="1"/>
          </p:cNvSpPr>
          <p:nvPr/>
        </p:nvSpPr>
        <p:spPr bwMode="auto">
          <a:xfrm>
            <a:off x="381000" y="8094"/>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chemeClr val="bg2"/>
                </a:solidFill>
                <a:latin typeface="Times" charset="0"/>
              </a:rPr>
              <a:t>1D TSE-PSYCHE: Tolerance of Strong Coupling</a:t>
            </a:r>
            <a:endParaRPr lang="en-US" sz="2400" dirty="0">
              <a:solidFill>
                <a:schemeClr val="bg2"/>
              </a:solidFill>
              <a:latin typeface="Times" charset="0"/>
            </a:endParaRPr>
          </a:p>
        </p:txBody>
      </p:sp>
      <p:sp>
        <p:nvSpPr>
          <p:cNvPr id="16" name="TextBox 15"/>
          <p:cNvSpPr txBox="1"/>
          <p:nvPr/>
        </p:nvSpPr>
        <p:spPr>
          <a:xfrm>
            <a:off x="2411761" y="4376056"/>
            <a:ext cx="6237805" cy="338554"/>
          </a:xfrm>
          <a:prstGeom prst="rect">
            <a:avLst/>
          </a:prstGeom>
          <a:noFill/>
        </p:spPr>
        <p:txBody>
          <a:bodyPr wrap="none" rtlCol="0">
            <a:spAutoFit/>
          </a:bodyPr>
          <a:lstStyle/>
          <a:p>
            <a:r>
              <a:rPr lang="en-GB" sz="1600" dirty="0" smtClean="0">
                <a:solidFill>
                  <a:srgbClr val="660066"/>
                </a:solidFill>
              </a:rPr>
              <a:t>The TSE-PSYCHE 2D</a:t>
            </a:r>
            <a:r>
              <a:rPr lang="en-GB" sz="1600" i="1" dirty="0" smtClean="0">
                <a:solidFill>
                  <a:srgbClr val="660066"/>
                </a:solidFill>
              </a:rPr>
              <a:t>J</a:t>
            </a:r>
            <a:r>
              <a:rPr lang="en-GB" sz="1600" dirty="0" smtClean="0">
                <a:solidFill>
                  <a:srgbClr val="660066"/>
                </a:solidFill>
              </a:rPr>
              <a:t> sequence can also be used to measure 1D spectra</a:t>
            </a:r>
            <a:endParaRPr lang="en-US" sz="1600" dirty="0">
              <a:solidFill>
                <a:srgbClr val="660066"/>
              </a:solidFill>
            </a:endParaRPr>
          </a:p>
        </p:txBody>
      </p:sp>
      <p:pic>
        <p:nvPicPr>
          <p:cNvPr id="19" name="Picture 18" descr="Strychnine2.png"/>
          <p:cNvPicPr>
            <a:picLocks/>
          </p:cNvPicPr>
          <p:nvPr/>
        </p:nvPicPr>
        <p:blipFill>
          <a:blip r:embed="rId3">
            <a:extLst>
              <a:ext uri="{28A0092B-C50C-407E-A947-70E740481C1C}">
                <a14:useLocalDpi xmlns:a14="http://schemas.microsoft.com/office/drawing/2010/main" val="0"/>
              </a:ext>
            </a:extLst>
          </a:blip>
          <a:stretch>
            <a:fillRect/>
          </a:stretch>
        </p:blipFill>
        <p:spPr>
          <a:xfrm>
            <a:off x="1619673" y="771525"/>
            <a:ext cx="1285006" cy="1080135"/>
          </a:xfrm>
          <a:prstGeom prst="rect">
            <a:avLst/>
          </a:prstGeom>
        </p:spPr>
      </p:pic>
      <p:sp>
        <p:nvSpPr>
          <p:cNvPr id="18" name="Rectangle 3"/>
          <p:cNvSpPr>
            <a:spLocks noChangeArrowheads="1"/>
          </p:cNvSpPr>
          <p:nvPr/>
        </p:nvSpPr>
        <p:spPr bwMode="auto">
          <a:xfrm>
            <a:off x="3214877" y="4800170"/>
            <a:ext cx="5929123" cy="335989"/>
          </a:xfrm>
          <a:prstGeom prst="rect">
            <a:avLst/>
          </a:prstGeom>
          <a:noFill/>
          <a:ln w="12700">
            <a:noFill/>
            <a:miter lim="800000"/>
            <a:headEnd/>
            <a:tailEnd/>
          </a:ln>
          <a:effectLst/>
        </p:spPr>
        <p:txBody>
          <a:bodyPr wrap="square" lIns="108000" tIns="44450" rIns="90487" bIns="44450">
            <a:prstTxWarp prst="textNoShape">
              <a:avLst/>
            </a:prstTxWarp>
            <a:spAutoFit/>
          </a:bodyPr>
          <a:lstStyle/>
          <a:p>
            <a:pPr>
              <a:spcBef>
                <a:spcPct val="50000"/>
              </a:spcBef>
            </a:pPr>
            <a:r>
              <a:rPr lang="en-GB" sz="1600" i="1" dirty="0" err="1" smtClean="0">
                <a:solidFill>
                  <a:srgbClr val="30BDC2"/>
                </a:solidFill>
                <a:latin typeface="Times"/>
                <a:cs typeface="Times"/>
              </a:rPr>
              <a:t>Chem</a:t>
            </a:r>
            <a:r>
              <a:rPr lang="en-GB" sz="1600" i="1" dirty="0" smtClean="0">
                <a:solidFill>
                  <a:srgbClr val="30BDC2"/>
                </a:solidFill>
                <a:latin typeface="Times"/>
                <a:cs typeface="Times"/>
              </a:rPr>
              <a:t> </a:t>
            </a:r>
            <a:r>
              <a:rPr lang="en-GB" sz="1600" i="1" dirty="0" err="1" smtClean="0">
                <a:solidFill>
                  <a:srgbClr val="30BDC2"/>
                </a:solidFill>
                <a:latin typeface="Times"/>
                <a:cs typeface="Times"/>
              </a:rPr>
              <a:t>Commun</a:t>
            </a:r>
            <a:r>
              <a:rPr lang="en-GB" sz="1600" i="1" dirty="0" smtClean="0">
                <a:solidFill>
                  <a:srgbClr val="30BDC2"/>
                </a:solidFill>
                <a:latin typeface="Times"/>
                <a:cs typeface="Times"/>
              </a:rPr>
              <a:t> </a:t>
            </a:r>
            <a:r>
              <a:rPr lang="en-GB" sz="1600" b="1" dirty="0" smtClean="0">
                <a:solidFill>
                  <a:srgbClr val="30BDC2"/>
                </a:solidFill>
                <a:latin typeface="Times"/>
                <a:cs typeface="Times"/>
              </a:rPr>
              <a:t>51</a:t>
            </a:r>
            <a:r>
              <a:rPr lang="en-GB" sz="1600" dirty="0" smtClean="0">
                <a:solidFill>
                  <a:srgbClr val="30BDC2"/>
                </a:solidFill>
                <a:latin typeface="Times"/>
                <a:cs typeface="Times"/>
              </a:rPr>
              <a:t>, 15410 (2015)</a:t>
            </a:r>
            <a:endParaRPr lang="en-GB" sz="1600" dirty="0">
              <a:solidFill>
                <a:srgbClr val="30BDC2"/>
              </a:solidFill>
              <a:latin typeface="Times"/>
              <a:cs typeface="Times"/>
            </a:endParaRPr>
          </a:p>
        </p:txBody>
      </p:sp>
      <p:sp>
        <p:nvSpPr>
          <p:cNvPr id="4" name="TextBox 3"/>
          <p:cNvSpPr txBox="1"/>
          <p:nvPr/>
        </p:nvSpPr>
        <p:spPr>
          <a:xfrm>
            <a:off x="7871644" y="1838140"/>
            <a:ext cx="446857" cy="338554"/>
          </a:xfrm>
          <a:prstGeom prst="rect">
            <a:avLst/>
          </a:prstGeom>
          <a:noFill/>
        </p:spPr>
        <p:txBody>
          <a:bodyPr wrap="none" rtlCol="0">
            <a:spAutoFit/>
          </a:bodyPr>
          <a:lstStyle/>
          <a:p>
            <a:r>
              <a:rPr lang="en-US" sz="1600" dirty="0" smtClean="0"/>
              <a:t>/20</a:t>
            </a:r>
            <a:endParaRPr lang="en-US" sz="1600" dirty="0"/>
          </a:p>
        </p:txBody>
      </p:sp>
      <p:sp>
        <p:nvSpPr>
          <p:cNvPr id="17" name="Rectangle 16"/>
          <p:cNvSpPr/>
          <p:nvPr/>
        </p:nvSpPr>
        <p:spPr>
          <a:xfrm>
            <a:off x="7812496" y="1676823"/>
            <a:ext cx="478790" cy="19284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65599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636945" y="573528"/>
            <a:ext cx="2783725" cy="3305563"/>
          </a:xfrm>
          <a:prstGeom prst="rect">
            <a:avLst/>
          </a:prstGeom>
        </p:spPr>
      </p:pic>
      <p:grpSp>
        <p:nvGrpSpPr>
          <p:cNvPr id="2" name="Group 1"/>
          <p:cNvGrpSpPr/>
          <p:nvPr/>
        </p:nvGrpSpPr>
        <p:grpSpPr>
          <a:xfrm>
            <a:off x="5281329" y="2031690"/>
            <a:ext cx="1722114" cy="570359"/>
            <a:chOff x="5508104" y="2708920"/>
            <a:chExt cx="1722114" cy="760478"/>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708920"/>
              <a:ext cx="1146050" cy="760478"/>
            </a:xfrm>
            <a:prstGeom prst="rect">
              <a:avLst/>
            </a:prstGeom>
          </p:spPr>
        </p:pic>
        <p:sp>
          <p:nvSpPr>
            <p:cNvPr id="14" name="Down Arrow 13"/>
            <p:cNvSpPr/>
            <p:nvPr/>
          </p:nvSpPr>
          <p:spPr>
            <a:xfrm rot="16200000">
              <a:off x="5566756" y="2924944"/>
              <a:ext cx="205946" cy="323249"/>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p:cNvSpPr txBox="1"/>
          <p:nvPr/>
        </p:nvSpPr>
        <p:spPr>
          <a:xfrm>
            <a:off x="5499453" y="1130178"/>
            <a:ext cx="1730706" cy="502702"/>
          </a:xfrm>
          <a:prstGeom prst="rect">
            <a:avLst/>
          </a:prstGeom>
          <a:noFill/>
        </p:spPr>
        <p:txBody>
          <a:bodyPr wrap="square" rtlCol="0">
            <a:spAutoFit/>
          </a:bodyPr>
          <a:lstStyle/>
          <a:p>
            <a:r>
              <a:rPr lang="en-GB" sz="1600" dirty="0" smtClean="0"/>
              <a:t>1/</a:t>
            </a:r>
            <a:r>
              <a:rPr lang="en-GB" sz="1600" i="1" dirty="0" smtClean="0"/>
              <a:t>sw</a:t>
            </a:r>
            <a:r>
              <a:rPr lang="en-GB" sz="1600" baseline="-25000" dirty="0" smtClean="0"/>
              <a:t>1 </a:t>
            </a:r>
            <a:r>
              <a:rPr lang="en-GB" sz="1600" dirty="0" smtClean="0"/>
              <a:t>&lt;&lt; 1/</a:t>
            </a:r>
            <a:r>
              <a:rPr lang="en-GB" sz="1600" i="1" dirty="0" smtClean="0"/>
              <a:t>J</a:t>
            </a:r>
            <a:r>
              <a:rPr lang="en-GB" sz="1600" baseline="-25000" dirty="0" smtClean="0"/>
              <a:t>HH</a:t>
            </a:r>
            <a:endParaRPr lang="en-GB" sz="1600" baseline="-25000" dirty="0"/>
          </a:p>
          <a:p>
            <a:endParaRPr lang="en-GB" sz="1600" baseline="-25000" dirty="0"/>
          </a:p>
        </p:txBody>
      </p:sp>
      <p:sp>
        <p:nvSpPr>
          <p:cNvPr id="20" name="Rectangle 2"/>
          <p:cNvSpPr>
            <a:spLocks noChangeArrowheads="1"/>
          </p:cNvSpPr>
          <p:nvPr/>
        </p:nvSpPr>
        <p:spPr bwMode="auto">
          <a:xfrm>
            <a:off x="381000" y="4950"/>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chemeClr val="bg2"/>
                </a:solidFill>
                <a:latin typeface="Times" charset="0"/>
              </a:rPr>
              <a:t>Constructing a Pure Shift FID: chunking sidebands</a:t>
            </a:r>
            <a:endParaRPr lang="en-US" sz="2400" dirty="0">
              <a:solidFill>
                <a:schemeClr val="bg2"/>
              </a:solidFill>
              <a:latin typeface="Times" charset="0"/>
            </a:endParaRPr>
          </a:p>
        </p:txBody>
      </p:sp>
      <p:sp>
        <p:nvSpPr>
          <p:cNvPr id="21" name="Text Box 7"/>
          <p:cNvSpPr txBox="1">
            <a:spLocks noChangeArrowheads="1"/>
          </p:cNvSpPr>
          <p:nvPr/>
        </p:nvSpPr>
        <p:spPr bwMode="auto">
          <a:xfrm>
            <a:off x="107505" y="4044482"/>
            <a:ext cx="8917962" cy="830997"/>
          </a:xfrm>
          <a:prstGeom prst="rect">
            <a:avLst/>
          </a:prstGeom>
          <a:noFill/>
          <a:ln w="9525">
            <a:noFill/>
            <a:miter lim="800000"/>
            <a:headEnd/>
            <a:tailEnd/>
          </a:ln>
        </p:spPr>
        <p:txBody>
          <a:bodyPr wrap="square">
            <a:prstTxWarp prst="textNoShape">
              <a:avLst/>
            </a:prstTxWarp>
            <a:spAutoFit/>
          </a:bodyPr>
          <a:lstStyle/>
          <a:p>
            <a:pPr algn="l"/>
            <a:r>
              <a:rPr lang="en-GB" sz="1600" dirty="0" smtClean="0">
                <a:solidFill>
                  <a:srgbClr val="660066"/>
                </a:solidFill>
              </a:rPr>
              <a:t>Successive experiments map out the decoupled signals. The residual effect of the couplings is to impose a small modulation of the assembled </a:t>
            </a:r>
            <a:r>
              <a:rPr lang="en-GB" sz="1600" dirty="0" err="1" smtClean="0">
                <a:solidFill>
                  <a:srgbClr val="660066"/>
                </a:solidFill>
              </a:rPr>
              <a:t>interferogram</a:t>
            </a:r>
            <a:r>
              <a:rPr lang="en-GB" sz="1600" dirty="0" smtClean="0">
                <a:solidFill>
                  <a:srgbClr val="660066"/>
                </a:solidFill>
              </a:rPr>
              <a:t>, with period 1/</a:t>
            </a:r>
            <a:r>
              <a:rPr lang="en-GB" sz="1600" i="1" dirty="0" smtClean="0">
                <a:solidFill>
                  <a:srgbClr val="660066"/>
                </a:solidFill>
              </a:rPr>
              <a:t>sw</a:t>
            </a:r>
            <a:r>
              <a:rPr lang="en-GB" sz="1600" baseline="-25000" dirty="0" smtClean="0">
                <a:solidFill>
                  <a:srgbClr val="660066"/>
                </a:solidFill>
              </a:rPr>
              <a:t>1</a:t>
            </a:r>
            <a:r>
              <a:rPr lang="en-GB" sz="1600" dirty="0" smtClean="0">
                <a:solidFill>
                  <a:srgbClr val="660066"/>
                </a:solidFill>
              </a:rPr>
              <a:t>, leading to small sidebands in the resulting spectrum</a:t>
            </a:r>
            <a:r>
              <a:rPr lang="en-GB" sz="1600" dirty="0">
                <a:solidFill>
                  <a:srgbClr val="660066"/>
                </a:solidFill>
              </a:rPr>
              <a:t> with spacing </a:t>
            </a:r>
            <a:r>
              <a:rPr lang="en-GB" sz="1600" i="1" dirty="0" smtClean="0">
                <a:solidFill>
                  <a:srgbClr val="660066"/>
                </a:solidFill>
              </a:rPr>
              <a:t>sw</a:t>
            </a:r>
            <a:r>
              <a:rPr lang="en-GB" sz="1600" baseline="-25000" dirty="0" smtClean="0">
                <a:solidFill>
                  <a:srgbClr val="660066"/>
                </a:solidFill>
              </a:rPr>
              <a:t>1</a:t>
            </a:r>
            <a:r>
              <a:rPr lang="en-GB" sz="1600" dirty="0" smtClean="0">
                <a:solidFill>
                  <a:srgbClr val="660066"/>
                </a:solidFill>
              </a:rPr>
              <a:t>.</a:t>
            </a:r>
            <a:endParaRPr lang="en-US" sz="1600" dirty="0">
              <a:solidFill>
                <a:srgbClr val="660066"/>
              </a:solidFill>
            </a:endParaRPr>
          </a:p>
        </p:txBody>
      </p:sp>
      <p:grpSp>
        <p:nvGrpSpPr>
          <p:cNvPr id="5" name="Group 4"/>
          <p:cNvGrpSpPr/>
          <p:nvPr/>
        </p:nvGrpSpPr>
        <p:grpSpPr>
          <a:xfrm>
            <a:off x="7297554" y="1707654"/>
            <a:ext cx="1090497" cy="1269000"/>
            <a:chOff x="7524328" y="2276872"/>
            <a:chExt cx="1090497" cy="169200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6790" t="-1" r="72537" b="51864"/>
            <a:stretch/>
          </p:blipFill>
          <p:spPr>
            <a:xfrm>
              <a:off x="7894825" y="2276872"/>
              <a:ext cx="720000" cy="1692000"/>
            </a:xfrm>
            <a:prstGeom prst="rect">
              <a:avLst/>
            </a:prstGeom>
          </p:spPr>
        </p:pic>
        <p:sp>
          <p:nvSpPr>
            <p:cNvPr id="17" name="Down Arrow 16"/>
            <p:cNvSpPr/>
            <p:nvPr/>
          </p:nvSpPr>
          <p:spPr>
            <a:xfrm rot="16200000">
              <a:off x="7582980" y="2924944"/>
              <a:ext cx="205946" cy="323249"/>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9"/>
          <p:cNvSpPr>
            <a:spLocks noChangeArrowheads="1"/>
          </p:cNvSpPr>
          <p:nvPr/>
        </p:nvSpPr>
        <p:spPr bwMode="auto">
          <a:xfrm>
            <a:off x="5574973" y="4804946"/>
            <a:ext cx="3569027"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30BDC2"/>
                </a:solidFill>
                <a:latin typeface="Times" charset="0"/>
              </a:rPr>
              <a:t>	</a:t>
            </a:r>
            <a:r>
              <a:rPr kumimoji="0" lang="en-GB" sz="1600" i="1" dirty="0" smtClean="0">
                <a:solidFill>
                  <a:srgbClr val="30BDC2"/>
                </a:solidFill>
                <a:latin typeface="Times" charset="0"/>
              </a:rPr>
              <a:t>J </a:t>
            </a:r>
            <a:r>
              <a:rPr kumimoji="0" lang="en-GB" sz="1600" i="1" dirty="0" err="1" smtClean="0">
                <a:solidFill>
                  <a:srgbClr val="30BDC2"/>
                </a:solidFill>
                <a:latin typeface="Times" charset="0"/>
              </a:rPr>
              <a:t>Magn</a:t>
            </a:r>
            <a:r>
              <a:rPr kumimoji="0" lang="en-GB" sz="1600" i="1" dirty="0" smtClean="0">
                <a:solidFill>
                  <a:srgbClr val="30BDC2"/>
                </a:solidFill>
                <a:latin typeface="Times" charset="0"/>
              </a:rPr>
              <a:t> </a:t>
            </a:r>
            <a:r>
              <a:rPr kumimoji="0" lang="en-GB" sz="1600" i="1" dirty="0" err="1" smtClean="0">
                <a:solidFill>
                  <a:srgbClr val="30BDC2"/>
                </a:solidFill>
                <a:latin typeface="Times" charset="0"/>
              </a:rPr>
              <a:t>Reson</a:t>
            </a:r>
            <a:r>
              <a:rPr kumimoji="0" lang="en-GB" sz="1600" dirty="0" smtClean="0">
                <a:solidFill>
                  <a:srgbClr val="30BDC2"/>
                </a:solidFill>
                <a:latin typeface="Times" charset="0"/>
              </a:rPr>
              <a:t> </a:t>
            </a:r>
            <a:r>
              <a:rPr kumimoji="0" lang="en-GB" sz="1600" b="1" dirty="0" smtClean="0">
                <a:solidFill>
                  <a:srgbClr val="30BDC2"/>
                </a:solidFill>
                <a:latin typeface="Times" charset="0"/>
              </a:rPr>
              <a:t>271</a:t>
            </a:r>
            <a:r>
              <a:rPr kumimoji="0" lang="en-GB" sz="1600" dirty="0" smtClean="0">
                <a:solidFill>
                  <a:srgbClr val="30BDC2"/>
                </a:solidFill>
                <a:latin typeface="Times" charset="0"/>
              </a:rPr>
              <a:t>, 99 (2016)</a:t>
            </a:r>
            <a:endParaRPr kumimoji="0" lang="en-US" sz="1600" dirty="0">
              <a:solidFill>
                <a:srgbClr val="30BDC2"/>
              </a:solidFill>
              <a:latin typeface="Times" charset="0"/>
            </a:endParaRPr>
          </a:p>
        </p:txBody>
      </p:sp>
      <p:sp>
        <p:nvSpPr>
          <p:cNvPr id="26" name="Rectangle 25"/>
          <p:cNvSpPr/>
          <p:nvPr/>
        </p:nvSpPr>
        <p:spPr>
          <a:xfrm>
            <a:off x="1492927" y="485041"/>
            <a:ext cx="1536923" cy="35750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234498" y="873419"/>
            <a:ext cx="3063801" cy="3011058"/>
            <a:chOff x="107504" y="873419"/>
            <a:chExt cx="3063801" cy="3011058"/>
          </a:xfrm>
        </p:grpSpPr>
        <p:sp>
          <p:nvSpPr>
            <p:cNvPr id="9" name="TextBox 8"/>
            <p:cNvSpPr txBox="1"/>
            <p:nvPr/>
          </p:nvSpPr>
          <p:spPr>
            <a:xfrm>
              <a:off x="264304" y="909563"/>
              <a:ext cx="760603" cy="338554"/>
            </a:xfrm>
            <a:prstGeom prst="rect">
              <a:avLst/>
            </a:prstGeom>
            <a:noFill/>
          </p:spPr>
          <p:txBody>
            <a:bodyPr wrap="square" rtlCol="0">
              <a:spAutoFit/>
            </a:bodyPr>
            <a:lstStyle/>
            <a:p>
              <a:r>
                <a:rPr lang="en-GB" sz="1600" i="1" dirty="0" smtClean="0"/>
                <a:t>t</a:t>
              </a:r>
              <a:r>
                <a:rPr lang="en-GB" sz="1600" baseline="-25000" dirty="0" smtClean="0"/>
                <a:t>1 </a:t>
              </a:r>
              <a:r>
                <a:rPr lang="en-GB" sz="1600" dirty="0" smtClean="0"/>
                <a:t>= 0</a:t>
              </a:r>
              <a:endParaRPr lang="en-GB" sz="1600" baseline="-25000" dirty="0"/>
            </a:p>
          </p:txBody>
        </p:sp>
        <p:sp>
          <p:nvSpPr>
            <p:cNvPr id="11" name="TextBox 10"/>
            <p:cNvSpPr txBox="1"/>
            <p:nvPr/>
          </p:nvSpPr>
          <p:spPr>
            <a:xfrm>
              <a:off x="107504" y="1686173"/>
              <a:ext cx="1258430" cy="338554"/>
            </a:xfrm>
            <a:prstGeom prst="rect">
              <a:avLst/>
            </a:prstGeom>
            <a:noFill/>
          </p:spPr>
          <p:txBody>
            <a:bodyPr wrap="square" rtlCol="0">
              <a:spAutoFit/>
            </a:bodyPr>
            <a:lstStyle/>
            <a:p>
              <a:r>
                <a:rPr lang="en-GB" sz="1600" i="1" dirty="0" smtClean="0"/>
                <a:t>t</a:t>
              </a:r>
              <a:r>
                <a:rPr lang="en-GB" sz="1600" baseline="-25000" dirty="0" smtClean="0"/>
                <a:t>1 </a:t>
              </a:r>
              <a:r>
                <a:rPr lang="en-GB" sz="1600" dirty="0" smtClean="0"/>
                <a:t>= 1/</a:t>
              </a:r>
              <a:r>
                <a:rPr lang="en-GB" sz="1600" i="1" dirty="0" smtClean="0"/>
                <a:t>sw</a:t>
              </a:r>
              <a:r>
                <a:rPr lang="en-GB" sz="1600" baseline="-25000" dirty="0" smtClean="0"/>
                <a:t>1</a:t>
              </a:r>
              <a:endParaRPr lang="en-GB" sz="1600" baseline="-25000" dirty="0"/>
            </a:p>
          </p:txBody>
        </p:sp>
        <p:sp>
          <p:nvSpPr>
            <p:cNvPr id="12" name="TextBox 11"/>
            <p:cNvSpPr txBox="1"/>
            <p:nvPr/>
          </p:nvSpPr>
          <p:spPr>
            <a:xfrm>
              <a:off x="107504" y="2482549"/>
              <a:ext cx="1258430" cy="338554"/>
            </a:xfrm>
            <a:prstGeom prst="rect">
              <a:avLst/>
            </a:prstGeom>
            <a:noFill/>
          </p:spPr>
          <p:txBody>
            <a:bodyPr wrap="square" rtlCol="0">
              <a:spAutoFit/>
            </a:bodyPr>
            <a:lstStyle/>
            <a:p>
              <a:r>
                <a:rPr lang="en-GB" sz="1600" i="1" dirty="0" smtClean="0"/>
                <a:t>t</a:t>
              </a:r>
              <a:r>
                <a:rPr lang="en-GB" sz="1600" baseline="-25000" dirty="0" smtClean="0"/>
                <a:t>1 </a:t>
              </a:r>
              <a:r>
                <a:rPr lang="en-GB" sz="1600" dirty="0" smtClean="0"/>
                <a:t>= 2/</a:t>
              </a:r>
              <a:r>
                <a:rPr lang="en-GB" sz="1600" i="1" dirty="0" smtClean="0"/>
                <a:t>sw</a:t>
              </a:r>
              <a:r>
                <a:rPr lang="en-GB" sz="1600" baseline="-25000" dirty="0" smtClean="0"/>
                <a:t>1</a:t>
              </a:r>
              <a:endParaRPr lang="en-GB" sz="1600" baseline="-25000" dirty="0"/>
            </a:p>
          </p:txBody>
        </p:sp>
        <p:sp>
          <p:nvSpPr>
            <p:cNvPr id="13" name="TextBox 12"/>
            <p:cNvSpPr txBox="1"/>
            <p:nvPr/>
          </p:nvSpPr>
          <p:spPr>
            <a:xfrm>
              <a:off x="107504" y="3369781"/>
              <a:ext cx="1258430" cy="338554"/>
            </a:xfrm>
            <a:prstGeom prst="rect">
              <a:avLst/>
            </a:prstGeom>
            <a:noFill/>
          </p:spPr>
          <p:txBody>
            <a:bodyPr wrap="square" rtlCol="0">
              <a:spAutoFit/>
            </a:bodyPr>
            <a:lstStyle/>
            <a:p>
              <a:r>
                <a:rPr lang="en-GB" sz="1600" i="1" dirty="0" smtClean="0"/>
                <a:t>t</a:t>
              </a:r>
              <a:r>
                <a:rPr lang="en-GB" sz="1600" baseline="-25000" dirty="0" smtClean="0"/>
                <a:t>1 </a:t>
              </a:r>
              <a:r>
                <a:rPr lang="en-GB" sz="1600" dirty="0" smtClean="0"/>
                <a:t>= 3/</a:t>
              </a:r>
              <a:r>
                <a:rPr lang="en-GB" sz="1600" i="1" dirty="0" smtClean="0"/>
                <a:t>sw</a:t>
              </a:r>
              <a:r>
                <a:rPr lang="en-GB" sz="1600" baseline="-25000" dirty="0" smtClean="0"/>
                <a:t>1</a:t>
              </a:r>
              <a:endParaRPr lang="en-GB" sz="1600" baseline="-25000" dirty="0"/>
            </a:p>
          </p:txBody>
        </p:sp>
        <p:sp>
          <p:nvSpPr>
            <p:cNvPr id="19" name="TextBox 18"/>
            <p:cNvSpPr txBox="1"/>
            <p:nvPr/>
          </p:nvSpPr>
          <p:spPr>
            <a:xfrm>
              <a:off x="2124362" y="878827"/>
              <a:ext cx="284789" cy="553998"/>
            </a:xfrm>
            <a:prstGeom prst="rect">
              <a:avLst/>
            </a:prstGeom>
            <a:solidFill>
              <a:srgbClr val="FFA1FF"/>
            </a:solidFill>
            <a:ln>
              <a:solidFill>
                <a:schemeClr val="bg2"/>
              </a:solidFill>
            </a:ln>
          </p:spPr>
          <p:txBody>
            <a:bodyPr wrap="square" rtlCol="0">
              <a:spAutoFit/>
            </a:bodyPr>
            <a:lstStyle/>
            <a:p>
              <a:pPr algn="ctr"/>
              <a:r>
                <a:rPr lang="en-US" sz="1000" dirty="0" smtClean="0">
                  <a:solidFill>
                    <a:srgbClr val="010000"/>
                  </a:solidFill>
                </a:rPr>
                <a:t>ASR</a:t>
              </a:r>
              <a:endParaRPr lang="en-US" sz="1000" dirty="0">
                <a:solidFill>
                  <a:srgbClr val="010000"/>
                </a:solidFill>
              </a:endParaRPr>
            </a:p>
          </p:txBody>
        </p:sp>
        <p:sp>
          <p:nvSpPr>
            <p:cNvPr id="22" name="TextBox 21"/>
            <p:cNvSpPr txBox="1"/>
            <p:nvPr/>
          </p:nvSpPr>
          <p:spPr>
            <a:xfrm>
              <a:off x="2289847" y="1654099"/>
              <a:ext cx="284789" cy="553998"/>
            </a:xfrm>
            <a:prstGeom prst="rect">
              <a:avLst/>
            </a:prstGeom>
            <a:solidFill>
              <a:srgbClr val="FFA1FF"/>
            </a:solidFill>
            <a:ln>
              <a:solidFill>
                <a:schemeClr val="bg2"/>
              </a:solidFill>
            </a:ln>
          </p:spPr>
          <p:txBody>
            <a:bodyPr wrap="square" rtlCol="0">
              <a:spAutoFit/>
            </a:bodyPr>
            <a:lstStyle/>
            <a:p>
              <a:pPr algn="ctr"/>
              <a:r>
                <a:rPr lang="en-US" sz="1000" dirty="0" smtClean="0">
                  <a:solidFill>
                    <a:srgbClr val="010000"/>
                  </a:solidFill>
                </a:rPr>
                <a:t>ASR</a:t>
              </a:r>
              <a:endParaRPr lang="en-US" sz="1000" dirty="0">
                <a:solidFill>
                  <a:srgbClr val="010000"/>
                </a:solidFill>
              </a:endParaRPr>
            </a:p>
          </p:txBody>
        </p:sp>
        <p:sp>
          <p:nvSpPr>
            <p:cNvPr id="23" name="TextBox 22"/>
            <p:cNvSpPr txBox="1"/>
            <p:nvPr/>
          </p:nvSpPr>
          <p:spPr>
            <a:xfrm>
              <a:off x="2386060" y="2439239"/>
              <a:ext cx="284789" cy="553998"/>
            </a:xfrm>
            <a:prstGeom prst="rect">
              <a:avLst/>
            </a:prstGeom>
            <a:solidFill>
              <a:srgbClr val="FFA1FF"/>
            </a:solidFill>
            <a:ln>
              <a:solidFill>
                <a:schemeClr val="bg2"/>
              </a:solidFill>
            </a:ln>
          </p:spPr>
          <p:txBody>
            <a:bodyPr wrap="square" rtlCol="0">
              <a:spAutoFit/>
            </a:bodyPr>
            <a:lstStyle/>
            <a:p>
              <a:pPr algn="ctr"/>
              <a:r>
                <a:rPr lang="en-US" sz="1000" dirty="0" smtClean="0">
                  <a:solidFill>
                    <a:srgbClr val="010000"/>
                  </a:solidFill>
                </a:rPr>
                <a:t>ASR</a:t>
              </a:r>
              <a:endParaRPr lang="en-US" sz="1000" dirty="0">
                <a:solidFill>
                  <a:srgbClr val="010000"/>
                </a:solidFill>
              </a:endParaRPr>
            </a:p>
          </p:txBody>
        </p:sp>
        <p:sp>
          <p:nvSpPr>
            <p:cNvPr id="24" name="TextBox 23"/>
            <p:cNvSpPr txBox="1"/>
            <p:nvPr/>
          </p:nvSpPr>
          <p:spPr>
            <a:xfrm>
              <a:off x="2463029" y="3330479"/>
              <a:ext cx="284789" cy="553998"/>
            </a:xfrm>
            <a:prstGeom prst="rect">
              <a:avLst/>
            </a:prstGeom>
            <a:solidFill>
              <a:srgbClr val="FFA1FF"/>
            </a:solidFill>
            <a:ln>
              <a:solidFill>
                <a:schemeClr val="bg2"/>
              </a:solidFill>
            </a:ln>
          </p:spPr>
          <p:txBody>
            <a:bodyPr wrap="square" rtlCol="0">
              <a:spAutoFit/>
            </a:bodyPr>
            <a:lstStyle/>
            <a:p>
              <a:pPr algn="ctr"/>
              <a:r>
                <a:rPr lang="en-US" sz="1000" dirty="0" smtClean="0">
                  <a:solidFill>
                    <a:srgbClr val="010000"/>
                  </a:solidFill>
                </a:rPr>
                <a:t>ASR</a:t>
              </a:r>
              <a:endParaRPr lang="en-US" sz="1000" dirty="0">
                <a:solidFill>
                  <a:srgbClr val="010000"/>
                </a:solidFill>
              </a:endParaRPr>
            </a:p>
          </p:txBody>
        </p:sp>
        <p:sp>
          <p:nvSpPr>
            <p:cNvPr id="27" name="Rectangle 26"/>
            <p:cNvSpPr/>
            <p:nvPr/>
          </p:nvSpPr>
          <p:spPr>
            <a:xfrm>
              <a:off x="2002966" y="1686174"/>
              <a:ext cx="250881" cy="251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124362" y="2482549"/>
              <a:ext cx="250881" cy="251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176412" y="3369781"/>
              <a:ext cx="250881" cy="251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775305" y="3330479"/>
              <a:ext cx="396000" cy="251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603271" y="3329667"/>
              <a:ext cx="468000" cy="287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592381" y="2439239"/>
              <a:ext cx="359997" cy="287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603271" y="1654099"/>
              <a:ext cx="251996" cy="287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849847" y="883160"/>
              <a:ext cx="251996" cy="287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633851" y="873419"/>
              <a:ext cx="107996" cy="287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612749" y="1686174"/>
              <a:ext cx="215996" cy="287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711676" y="2442865"/>
              <a:ext cx="323996" cy="287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423598" y="919160"/>
              <a:ext cx="70880" cy="251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5774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2"/>
          <p:cNvSpPr>
            <a:spLocks noChangeArrowheads="1"/>
          </p:cNvSpPr>
          <p:nvPr/>
        </p:nvSpPr>
        <p:spPr bwMode="auto">
          <a:xfrm>
            <a:off x="381000" y="24197"/>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chemeClr val="bg2"/>
                </a:solidFill>
                <a:latin typeface="Times" charset="0"/>
              </a:rPr>
              <a:t>Changing </a:t>
            </a:r>
            <a:r>
              <a:rPr lang="en-GB" sz="2400" dirty="0">
                <a:solidFill>
                  <a:schemeClr val="bg2"/>
                </a:solidFill>
                <a:latin typeface="Times" charset="0"/>
              </a:rPr>
              <a:t>the </a:t>
            </a:r>
            <a:r>
              <a:rPr lang="en-GB" sz="2400" dirty="0" smtClean="0">
                <a:solidFill>
                  <a:schemeClr val="bg2"/>
                </a:solidFill>
                <a:latin typeface="Times" charset="0"/>
              </a:rPr>
              <a:t>Residual </a:t>
            </a:r>
            <a:r>
              <a:rPr lang="en-GB" sz="2400" i="1" dirty="0" smtClean="0">
                <a:solidFill>
                  <a:schemeClr val="bg2"/>
                </a:solidFill>
                <a:latin typeface="Times" charset="0"/>
              </a:rPr>
              <a:t>J</a:t>
            </a:r>
            <a:r>
              <a:rPr lang="en-GB" sz="2400" dirty="0" smtClean="0">
                <a:solidFill>
                  <a:schemeClr val="bg2"/>
                </a:solidFill>
                <a:latin typeface="Times" charset="0"/>
              </a:rPr>
              <a:t> Modulation Phase: principle</a:t>
            </a:r>
            <a:endParaRPr lang="en-US" sz="2400" dirty="0">
              <a:solidFill>
                <a:schemeClr val="bg2"/>
              </a:solidFill>
              <a:latin typeface="Times" charset="0"/>
            </a:endParaRPr>
          </a:p>
        </p:txBody>
      </p:sp>
      <p:sp>
        <p:nvSpPr>
          <p:cNvPr id="74" name="Text Box 7"/>
          <p:cNvSpPr txBox="1">
            <a:spLocks noChangeArrowheads="1"/>
          </p:cNvSpPr>
          <p:nvPr/>
        </p:nvSpPr>
        <p:spPr bwMode="auto">
          <a:xfrm>
            <a:off x="251520" y="4569972"/>
            <a:ext cx="8424936" cy="584776"/>
          </a:xfrm>
          <a:prstGeom prst="rect">
            <a:avLst/>
          </a:prstGeom>
          <a:noFill/>
          <a:ln w="9525">
            <a:noFill/>
            <a:miter lim="800000"/>
            <a:headEnd/>
            <a:tailEnd/>
          </a:ln>
        </p:spPr>
        <p:txBody>
          <a:bodyPr wrap="square">
            <a:prstTxWarp prst="textNoShape">
              <a:avLst/>
            </a:prstTxWarp>
            <a:spAutoFit/>
          </a:bodyPr>
          <a:lstStyle/>
          <a:p>
            <a:pPr algn="l"/>
            <a:r>
              <a:rPr lang="en-GB" sz="1600" dirty="0" smtClean="0">
                <a:solidFill>
                  <a:srgbClr val="660066"/>
                </a:solidFill>
              </a:rPr>
              <a:t>Varying the net </a:t>
            </a:r>
            <a:r>
              <a:rPr lang="en-GB" sz="1600" i="1" dirty="0" smtClean="0">
                <a:solidFill>
                  <a:srgbClr val="660066"/>
                </a:solidFill>
              </a:rPr>
              <a:t>J</a:t>
            </a:r>
            <a:r>
              <a:rPr lang="en-GB" sz="1600" dirty="0" smtClean="0">
                <a:solidFill>
                  <a:srgbClr val="660066"/>
                </a:solidFill>
              </a:rPr>
              <a:t> evolution delay </a:t>
            </a:r>
            <a:r>
              <a:rPr lang="el-GR" sz="1600" i="1" dirty="0" smtClean="0">
                <a:solidFill>
                  <a:srgbClr val="660066"/>
                </a:solidFill>
              </a:rPr>
              <a:t>τ</a:t>
            </a:r>
            <a:r>
              <a:rPr lang="en-GB" sz="1600" baseline="-25000" dirty="0" smtClean="0">
                <a:solidFill>
                  <a:srgbClr val="660066"/>
                </a:solidFill>
              </a:rPr>
              <a:t>J</a:t>
            </a:r>
            <a:r>
              <a:rPr lang="en-GB" sz="1600" dirty="0" smtClean="0">
                <a:solidFill>
                  <a:srgbClr val="660066"/>
                </a:solidFill>
              </a:rPr>
              <a:t> </a:t>
            </a:r>
            <a:r>
              <a:rPr lang="en-GB" sz="1600" i="1" dirty="0" smtClean="0">
                <a:solidFill>
                  <a:srgbClr val="660066"/>
                </a:solidFill>
              </a:rPr>
              <a:t>= </a:t>
            </a:r>
            <a:r>
              <a:rPr lang="en-GB" sz="1600" dirty="0" smtClean="0">
                <a:solidFill>
                  <a:srgbClr val="660066"/>
                </a:solidFill>
              </a:rPr>
              <a:t>2(</a:t>
            </a:r>
            <a:r>
              <a:rPr lang="el-GR" sz="1600" i="1" dirty="0" smtClean="0">
                <a:solidFill>
                  <a:srgbClr val="660066"/>
                </a:solidFill>
              </a:rPr>
              <a:t>τ</a:t>
            </a:r>
            <a:r>
              <a:rPr lang="en-GB" sz="1600" baseline="-25000" dirty="0" smtClean="0">
                <a:solidFill>
                  <a:srgbClr val="660066"/>
                </a:solidFill>
              </a:rPr>
              <a:t>1</a:t>
            </a:r>
            <a:r>
              <a:rPr lang="en-GB" sz="1600" dirty="0" smtClean="0">
                <a:solidFill>
                  <a:srgbClr val="660066"/>
                </a:solidFill>
              </a:rPr>
              <a:t> </a:t>
            </a:r>
            <a:r>
              <a:rPr lang="en-GB" sz="1600" i="1" dirty="0" smtClean="0">
                <a:solidFill>
                  <a:srgbClr val="660066"/>
                </a:solidFill>
              </a:rPr>
              <a:t>– </a:t>
            </a:r>
            <a:r>
              <a:rPr lang="el-GR" sz="1600" i="1" dirty="0" smtClean="0">
                <a:solidFill>
                  <a:srgbClr val="660066"/>
                </a:solidFill>
              </a:rPr>
              <a:t>τ</a:t>
            </a:r>
            <a:r>
              <a:rPr lang="en-GB" sz="1600" baseline="-25000" dirty="0" smtClean="0">
                <a:solidFill>
                  <a:srgbClr val="660066"/>
                </a:solidFill>
              </a:rPr>
              <a:t>3</a:t>
            </a:r>
            <a:r>
              <a:rPr lang="en-GB" sz="1600" dirty="0" smtClean="0">
                <a:solidFill>
                  <a:srgbClr val="660066"/>
                </a:solidFill>
              </a:rPr>
              <a:t>) changes the modulation </a:t>
            </a:r>
            <a:r>
              <a:rPr lang="en-GB" sz="1600" dirty="0">
                <a:solidFill>
                  <a:srgbClr val="660066"/>
                </a:solidFill>
              </a:rPr>
              <a:t>p</a:t>
            </a:r>
            <a:r>
              <a:rPr lang="en-GB" sz="1600" dirty="0" smtClean="0">
                <a:solidFill>
                  <a:srgbClr val="660066"/>
                </a:solidFill>
              </a:rPr>
              <a:t>hase, and hence the phases of the sideband signals. Averaging </a:t>
            </a:r>
            <a:r>
              <a:rPr lang="en-GB" sz="1600" i="1" dirty="0" smtClean="0">
                <a:solidFill>
                  <a:srgbClr val="660066"/>
                </a:solidFill>
              </a:rPr>
              <a:t>N</a:t>
            </a:r>
            <a:r>
              <a:rPr lang="en-GB" sz="1600" dirty="0" smtClean="0">
                <a:solidFill>
                  <a:srgbClr val="660066"/>
                </a:solidFill>
              </a:rPr>
              <a:t> different delays suppresses sidebands to order </a:t>
            </a:r>
            <a:r>
              <a:rPr lang="en-GB" sz="1600" i="1" dirty="0" smtClean="0">
                <a:solidFill>
                  <a:srgbClr val="660066"/>
                </a:solidFill>
              </a:rPr>
              <a:t>N</a:t>
            </a:r>
            <a:r>
              <a:rPr lang="en-GB" sz="1600" dirty="0" smtClean="0">
                <a:solidFill>
                  <a:srgbClr val="660066"/>
                </a:solidFill>
              </a:rPr>
              <a:t>–1.</a:t>
            </a:r>
            <a:endParaRPr lang="en-US" sz="1600" dirty="0">
              <a:solidFill>
                <a:srgbClr val="660066"/>
              </a:solidFill>
            </a:endParaRPr>
          </a:p>
        </p:txBody>
      </p:sp>
      <p:pic>
        <p:nvPicPr>
          <p:cNvPr id="6" name="Picture 5"/>
          <p:cNvPicPr>
            <a:picLocks noChangeAspect="1"/>
          </p:cNvPicPr>
          <p:nvPr/>
        </p:nvPicPr>
        <p:blipFill>
          <a:blip r:embed="rId2"/>
          <a:stretch>
            <a:fillRect/>
          </a:stretch>
        </p:blipFill>
        <p:spPr>
          <a:xfrm>
            <a:off x="1463675" y="548110"/>
            <a:ext cx="6203950" cy="1625600"/>
          </a:xfrm>
          <a:prstGeom prst="rect">
            <a:avLst/>
          </a:prstGeom>
        </p:spPr>
      </p:pic>
      <p:grpSp>
        <p:nvGrpSpPr>
          <p:cNvPr id="9" name="Group 8"/>
          <p:cNvGrpSpPr/>
          <p:nvPr/>
        </p:nvGrpSpPr>
        <p:grpSpPr>
          <a:xfrm>
            <a:off x="1000820" y="2531278"/>
            <a:ext cx="7289982" cy="1910179"/>
            <a:chOff x="622555" y="2611872"/>
            <a:chExt cx="7289982" cy="1910179"/>
          </a:xfrm>
        </p:grpSpPr>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140" y="2690456"/>
              <a:ext cx="1638889" cy="1588214"/>
            </a:xfrm>
            <a:prstGeom prst="rect">
              <a:avLst/>
            </a:prstGeom>
          </p:spPr>
        </p:pic>
        <p:sp>
          <p:nvSpPr>
            <p:cNvPr id="71" name="Rectangle 70"/>
            <p:cNvSpPr/>
            <p:nvPr/>
          </p:nvSpPr>
          <p:spPr>
            <a:xfrm>
              <a:off x="1206703" y="2611872"/>
              <a:ext cx="641321" cy="338554"/>
            </a:xfrm>
            <a:prstGeom prst="rect">
              <a:avLst/>
            </a:prstGeom>
          </p:spPr>
          <p:txBody>
            <a:bodyPr wrap="none" anchor="ctr">
              <a:spAutoFit/>
            </a:bodyPr>
            <a:lstStyle/>
            <a:p>
              <a:r>
                <a:rPr lang="el-GR" sz="1600" i="1" dirty="0" smtClean="0"/>
                <a:t>τ</a:t>
              </a:r>
              <a:r>
                <a:rPr lang="en-GB" sz="1600" baseline="-25000" dirty="0" smtClean="0"/>
                <a:t>J</a:t>
              </a:r>
              <a:r>
                <a:rPr lang="el-GR" sz="1600" baseline="-25000" dirty="0" smtClean="0"/>
                <a:t> </a:t>
              </a:r>
              <a:r>
                <a:rPr lang="el-GR" sz="1600" dirty="0" smtClean="0"/>
                <a:t>= 0</a:t>
              </a:r>
              <a:endParaRPr lang="en-GB" sz="1600" dirty="0"/>
            </a:p>
          </p:txBody>
        </p:sp>
        <p:sp>
          <p:nvSpPr>
            <p:cNvPr id="77" name="Rectangle 76"/>
            <p:cNvSpPr/>
            <p:nvPr/>
          </p:nvSpPr>
          <p:spPr>
            <a:xfrm>
              <a:off x="622555" y="3007315"/>
              <a:ext cx="1376565" cy="338554"/>
            </a:xfrm>
            <a:prstGeom prst="rect">
              <a:avLst/>
            </a:prstGeom>
          </p:spPr>
          <p:txBody>
            <a:bodyPr wrap="none" anchor="ctr">
              <a:spAutoFit/>
            </a:bodyPr>
            <a:lstStyle/>
            <a:p>
              <a:r>
                <a:rPr lang="el-GR" sz="1600" i="1" dirty="0" smtClean="0"/>
                <a:t>τ</a:t>
              </a:r>
              <a:r>
                <a:rPr lang="en-GB" sz="1600" baseline="-25000" dirty="0" smtClean="0"/>
                <a:t>J</a:t>
              </a:r>
              <a:r>
                <a:rPr lang="el-GR" sz="1600" baseline="-25000" dirty="0" smtClean="0"/>
                <a:t> </a:t>
              </a:r>
              <a:r>
                <a:rPr lang="el-GR" sz="1600" dirty="0" smtClean="0"/>
                <a:t>= </a:t>
              </a:r>
              <a:r>
                <a:rPr lang="en-GB" sz="1600" dirty="0" smtClean="0"/>
                <a:t>1/(16 </a:t>
              </a:r>
              <a:r>
                <a:rPr lang="en-GB" sz="1600" i="1" dirty="0" smtClean="0"/>
                <a:t>sw</a:t>
              </a:r>
              <a:r>
                <a:rPr lang="en-GB" sz="1600" baseline="-25000" dirty="0" smtClean="0"/>
                <a:t>1</a:t>
              </a:r>
              <a:r>
                <a:rPr lang="en-GB" sz="1600" dirty="0" smtClean="0"/>
                <a:t>)</a:t>
              </a:r>
              <a:endParaRPr lang="en-GB" sz="1600" dirty="0"/>
            </a:p>
          </p:txBody>
        </p:sp>
        <p:cxnSp>
          <p:nvCxnSpPr>
            <p:cNvPr id="80" name="Straight Connector 79"/>
            <p:cNvCxnSpPr/>
            <p:nvPr/>
          </p:nvCxnSpPr>
          <p:spPr>
            <a:xfrm>
              <a:off x="2109975" y="2633726"/>
              <a:ext cx="0" cy="1717885"/>
            </a:xfrm>
            <a:prstGeom prst="line">
              <a:avLst/>
            </a:prstGeom>
          </p:spPr>
          <p:style>
            <a:lnRef idx="1">
              <a:schemeClr val="dk1"/>
            </a:lnRef>
            <a:fillRef idx="0">
              <a:schemeClr val="dk1"/>
            </a:fillRef>
            <a:effectRef idx="0">
              <a:schemeClr val="dk1"/>
            </a:effectRef>
            <a:fontRef idx="minor">
              <a:schemeClr val="tx1"/>
            </a:fontRef>
          </p:style>
        </p:cxnSp>
        <p:sp>
          <p:nvSpPr>
            <p:cNvPr id="81" name="Rectangle 80"/>
            <p:cNvSpPr/>
            <p:nvPr/>
          </p:nvSpPr>
          <p:spPr>
            <a:xfrm>
              <a:off x="622556" y="3331969"/>
              <a:ext cx="1376565" cy="338554"/>
            </a:xfrm>
            <a:prstGeom prst="rect">
              <a:avLst/>
            </a:prstGeom>
          </p:spPr>
          <p:txBody>
            <a:bodyPr wrap="none" anchor="ctr">
              <a:spAutoFit/>
            </a:bodyPr>
            <a:lstStyle/>
            <a:p>
              <a:r>
                <a:rPr lang="el-GR" sz="1600" i="1" dirty="0" smtClean="0"/>
                <a:t>τ</a:t>
              </a:r>
              <a:r>
                <a:rPr lang="en-GB" sz="1600" baseline="-25000" dirty="0" smtClean="0"/>
                <a:t>J</a:t>
              </a:r>
              <a:r>
                <a:rPr lang="el-GR" sz="1600" baseline="-25000" dirty="0" smtClean="0"/>
                <a:t> </a:t>
              </a:r>
              <a:r>
                <a:rPr lang="el-GR" sz="1600" dirty="0" smtClean="0"/>
                <a:t>= </a:t>
              </a:r>
              <a:r>
                <a:rPr lang="en-GB" sz="1600" dirty="0"/>
                <a:t>2</a:t>
              </a:r>
              <a:r>
                <a:rPr lang="en-GB" sz="1600" dirty="0" smtClean="0"/>
                <a:t>/(16 </a:t>
              </a:r>
              <a:r>
                <a:rPr lang="en-GB" sz="1600" i="1" dirty="0" smtClean="0"/>
                <a:t>sw</a:t>
              </a:r>
              <a:r>
                <a:rPr lang="en-GB" sz="1600" baseline="-25000" dirty="0" smtClean="0"/>
                <a:t>1</a:t>
              </a:r>
              <a:r>
                <a:rPr lang="en-GB" sz="1600" dirty="0" smtClean="0"/>
                <a:t>)</a:t>
              </a:r>
              <a:endParaRPr lang="en-GB" sz="1600" dirty="0"/>
            </a:p>
          </p:txBody>
        </p:sp>
        <p:sp>
          <p:nvSpPr>
            <p:cNvPr id="82" name="Rectangle 81"/>
            <p:cNvSpPr/>
            <p:nvPr/>
          </p:nvSpPr>
          <p:spPr>
            <a:xfrm>
              <a:off x="622556" y="3656623"/>
              <a:ext cx="1376565" cy="338554"/>
            </a:xfrm>
            <a:prstGeom prst="rect">
              <a:avLst/>
            </a:prstGeom>
          </p:spPr>
          <p:txBody>
            <a:bodyPr wrap="none" anchor="ctr">
              <a:spAutoFit/>
            </a:bodyPr>
            <a:lstStyle/>
            <a:p>
              <a:r>
                <a:rPr lang="el-GR" sz="1600" i="1" dirty="0" smtClean="0"/>
                <a:t>τ</a:t>
              </a:r>
              <a:r>
                <a:rPr lang="en-GB" sz="1600" baseline="-25000" dirty="0" smtClean="0"/>
                <a:t>J</a:t>
              </a:r>
              <a:r>
                <a:rPr lang="el-GR" sz="1600" baseline="-25000" dirty="0" smtClean="0"/>
                <a:t> </a:t>
              </a:r>
              <a:r>
                <a:rPr lang="el-GR" sz="1600" dirty="0" smtClean="0"/>
                <a:t>= </a:t>
              </a:r>
              <a:r>
                <a:rPr lang="en-GB" sz="1600" dirty="0"/>
                <a:t>3</a:t>
              </a:r>
              <a:r>
                <a:rPr lang="en-GB" sz="1600" dirty="0" smtClean="0"/>
                <a:t>/(16</a:t>
              </a:r>
              <a:r>
                <a:rPr lang="en-GB" sz="1600" i="1" dirty="0" smtClean="0"/>
                <a:t> sw</a:t>
              </a:r>
              <a:r>
                <a:rPr lang="en-GB" sz="1600" baseline="-25000" dirty="0" smtClean="0"/>
                <a:t>1</a:t>
              </a:r>
              <a:r>
                <a:rPr lang="en-GB" sz="1600" dirty="0" smtClean="0"/>
                <a:t>)</a:t>
              </a:r>
              <a:endParaRPr lang="en-GB" sz="1600" dirty="0"/>
            </a:p>
          </p:txBody>
        </p:sp>
        <p:sp>
          <p:nvSpPr>
            <p:cNvPr id="83" name="Rectangle 82"/>
            <p:cNvSpPr/>
            <p:nvPr/>
          </p:nvSpPr>
          <p:spPr>
            <a:xfrm>
              <a:off x="622556" y="3981276"/>
              <a:ext cx="1376565" cy="338554"/>
            </a:xfrm>
            <a:prstGeom prst="rect">
              <a:avLst/>
            </a:prstGeom>
          </p:spPr>
          <p:txBody>
            <a:bodyPr wrap="none" anchor="ctr">
              <a:spAutoFit/>
            </a:bodyPr>
            <a:lstStyle/>
            <a:p>
              <a:r>
                <a:rPr lang="el-GR" sz="1600" i="1" dirty="0" smtClean="0"/>
                <a:t>τ</a:t>
              </a:r>
              <a:r>
                <a:rPr lang="en-GB" sz="1600" baseline="-25000" dirty="0" smtClean="0"/>
                <a:t>J</a:t>
              </a:r>
              <a:r>
                <a:rPr lang="el-GR" sz="1600" baseline="-25000" dirty="0" smtClean="0"/>
                <a:t> </a:t>
              </a:r>
              <a:r>
                <a:rPr lang="el-GR" sz="1600" dirty="0" smtClean="0"/>
                <a:t>= </a:t>
              </a:r>
              <a:r>
                <a:rPr lang="en-GB" sz="1600" dirty="0"/>
                <a:t>4</a:t>
              </a:r>
              <a:r>
                <a:rPr lang="en-GB" sz="1600" dirty="0" smtClean="0"/>
                <a:t>/(16 </a:t>
              </a:r>
              <a:r>
                <a:rPr lang="en-GB" sz="1600" i="1" dirty="0" smtClean="0"/>
                <a:t>sw</a:t>
              </a:r>
              <a:r>
                <a:rPr lang="en-GB" sz="1600" baseline="-25000" dirty="0" smtClean="0"/>
                <a:t>1</a:t>
              </a:r>
              <a:r>
                <a:rPr lang="en-GB" sz="1600" dirty="0" smtClean="0"/>
                <a:t>)</a:t>
              </a:r>
              <a:endParaRPr lang="en-GB" sz="1600" dirty="0"/>
            </a:p>
          </p:txBody>
        </p:sp>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4730" y="2690456"/>
              <a:ext cx="1707807" cy="972271"/>
            </a:xfrm>
            <a:prstGeom prst="rect">
              <a:avLst/>
            </a:prstGeom>
          </p:spPr>
        </p:pic>
        <p:sp>
          <p:nvSpPr>
            <p:cNvPr id="88" name="Rectangle 87"/>
            <p:cNvSpPr/>
            <p:nvPr/>
          </p:nvSpPr>
          <p:spPr>
            <a:xfrm>
              <a:off x="4608779" y="2647330"/>
              <a:ext cx="1479157" cy="338554"/>
            </a:xfrm>
            <a:prstGeom prst="rect">
              <a:avLst/>
            </a:prstGeom>
          </p:spPr>
          <p:txBody>
            <a:bodyPr wrap="none" anchor="ctr">
              <a:spAutoFit/>
            </a:bodyPr>
            <a:lstStyle/>
            <a:p>
              <a:r>
                <a:rPr lang="el-GR" sz="1600" i="1" dirty="0" smtClean="0"/>
                <a:t>τ</a:t>
              </a:r>
              <a:r>
                <a:rPr lang="en-GB" sz="1600" baseline="-25000" dirty="0" smtClean="0"/>
                <a:t>J</a:t>
              </a:r>
              <a:r>
                <a:rPr lang="el-GR" sz="1600" baseline="-25000" dirty="0" smtClean="0"/>
                <a:t> </a:t>
              </a:r>
              <a:r>
                <a:rPr lang="el-GR" sz="1600" dirty="0" smtClean="0"/>
                <a:t>= </a:t>
              </a:r>
              <a:r>
                <a:rPr lang="el-GR" sz="1600" dirty="0"/>
                <a:t>–</a:t>
              </a:r>
              <a:r>
                <a:rPr lang="el-GR" sz="1600" dirty="0" smtClean="0"/>
                <a:t>1</a:t>
              </a:r>
              <a:r>
                <a:rPr lang="en-GB" sz="1600" dirty="0" smtClean="0"/>
                <a:t>/(16 </a:t>
              </a:r>
              <a:r>
                <a:rPr lang="en-GB" sz="1600" i="1" dirty="0" smtClean="0"/>
                <a:t>sw</a:t>
              </a:r>
              <a:r>
                <a:rPr lang="en-GB" sz="1600" baseline="-25000" dirty="0" smtClean="0"/>
                <a:t>1</a:t>
              </a:r>
              <a:r>
                <a:rPr lang="en-GB" sz="1600" dirty="0" smtClean="0"/>
                <a:t>)</a:t>
              </a:r>
              <a:endParaRPr lang="en-GB" sz="1600" dirty="0"/>
            </a:p>
          </p:txBody>
        </p:sp>
        <p:sp>
          <p:nvSpPr>
            <p:cNvPr id="89" name="Rectangle 88"/>
            <p:cNvSpPr/>
            <p:nvPr/>
          </p:nvSpPr>
          <p:spPr>
            <a:xfrm>
              <a:off x="4608780" y="3006469"/>
              <a:ext cx="1479157" cy="338554"/>
            </a:xfrm>
            <a:prstGeom prst="rect">
              <a:avLst/>
            </a:prstGeom>
          </p:spPr>
          <p:txBody>
            <a:bodyPr wrap="none" anchor="ctr">
              <a:spAutoFit/>
            </a:bodyPr>
            <a:lstStyle/>
            <a:p>
              <a:r>
                <a:rPr lang="el-GR" sz="1600" i="1" dirty="0" smtClean="0"/>
                <a:t>τ</a:t>
              </a:r>
              <a:r>
                <a:rPr lang="en-GB" sz="1600" baseline="-25000" dirty="0" smtClean="0"/>
                <a:t>J</a:t>
              </a:r>
              <a:r>
                <a:rPr lang="el-GR" sz="1600" baseline="-25000" dirty="0" smtClean="0"/>
                <a:t> </a:t>
              </a:r>
              <a:r>
                <a:rPr lang="el-GR" sz="1600" dirty="0" smtClean="0"/>
                <a:t>= –2</a:t>
              </a:r>
              <a:r>
                <a:rPr lang="en-GB" sz="1600" dirty="0" smtClean="0"/>
                <a:t>/(16 </a:t>
              </a:r>
              <a:r>
                <a:rPr lang="en-GB" sz="1600" i="1" dirty="0" smtClean="0"/>
                <a:t>sw</a:t>
              </a:r>
              <a:r>
                <a:rPr lang="en-GB" sz="1600" baseline="-25000" dirty="0" smtClean="0"/>
                <a:t>1</a:t>
              </a:r>
              <a:r>
                <a:rPr lang="en-GB" sz="1600" dirty="0" smtClean="0"/>
                <a:t>)</a:t>
              </a:r>
              <a:endParaRPr lang="en-GB" sz="1600" dirty="0"/>
            </a:p>
          </p:txBody>
        </p:sp>
        <p:sp>
          <p:nvSpPr>
            <p:cNvPr id="90" name="Rectangle 89"/>
            <p:cNvSpPr/>
            <p:nvPr/>
          </p:nvSpPr>
          <p:spPr>
            <a:xfrm>
              <a:off x="4608780" y="3365609"/>
              <a:ext cx="1479157" cy="338554"/>
            </a:xfrm>
            <a:prstGeom prst="rect">
              <a:avLst/>
            </a:prstGeom>
          </p:spPr>
          <p:txBody>
            <a:bodyPr wrap="none" anchor="ctr">
              <a:spAutoFit/>
            </a:bodyPr>
            <a:lstStyle/>
            <a:p>
              <a:r>
                <a:rPr lang="el-GR" sz="1600" i="1" dirty="0" smtClean="0"/>
                <a:t>τ</a:t>
              </a:r>
              <a:r>
                <a:rPr lang="en-GB" sz="1600" baseline="-25000" dirty="0" smtClean="0"/>
                <a:t>J</a:t>
              </a:r>
              <a:r>
                <a:rPr lang="el-GR" sz="1600" baseline="-25000" dirty="0" smtClean="0"/>
                <a:t> </a:t>
              </a:r>
              <a:r>
                <a:rPr lang="el-GR" sz="1600" dirty="0" smtClean="0"/>
                <a:t>= –3</a:t>
              </a:r>
              <a:r>
                <a:rPr lang="en-GB" sz="1600" dirty="0" smtClean="0"/>
                <a:t>/(16 </a:t>
              </a:r>
              <a:r>
                <a:rPr lang="en-GB" sz="1600" i="1" dirty="0" smtClean="0"/>
                <a:t>sw</a:t>
              </a:r>
              <a:r>
                <a:rPr lang="en-GB" sz="1600" baseline="-25000" dirty="0" smtClean="0"/>
                <a:t>1</a:t>
              </a:r>
              <a:r>
                <a:rPr lang="en-GB" sz="1600" dirty="0" smtClean="0"/>
                <a:t>)</a:t>
              </a:r>
              <a:endParaRPr lang="en-GB" sz="1600" dirty="0"/>
            </a:p>
          </p:txBody>
        </p:sp>
        <p:grpSp>
          <p:nvGrpSpPr>
            <p:cNvPr id="91" name="Group 90"/>
            <p:cNvGrpSpPr/>
            <p:nvPr/>
          </p:nvGrpSpPr>
          <p:grpSpPr>
            <a:xfrm>
              <a:off x="4677293" y="3710317"/>
              <a:ext cx="3209377" cy="811734"/>
              <a:chOff x="4735073" y="5156040"/>
              <a:chExt cx="3378292" cy="1139279"/>
            </a:xfrm>
          </p:grpSpPr>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5073" y="5703451"/>
                <a:ext cx="3378292" cy="591868"/>
              </a:xfrm>
              <a:prstGeom prst="rect">
                <a:avLst/>
              </a:prstGeom>
            </p:spPr>
          </p:pic>
          <p:sp>
            <p:nvSpPr>
              <p:cNvPr id="93" name="TextBox 92"/>
              <p:cNvSpPr txBox="1"/>
              <p:nvPr/>
            </p:nvSpPr>
            <p:spPr>
              <a:xfrm>
                <a:off x="6025237" y="5156040"/>
                <a:ext cx="909831" cy="475165"/>
              </a:xfrm>
              <a:prstGeom prst="rect">
                <a:avLst/>
              </a:prstGeom>
              <a:noFill/>
            </p:spPr>
            <p:txBody>
              <a:bodyPr wrap="none" rtlCol="0">
                <a:spAutoFit/>
              </a:bodyPr>
              <a:lstStyle/>
              <a:p>
                <a:r>
                  <a:rPr lang="en-US" sz="1600" dirty="0" smtClean="0"/>
                  <a:t>Average</a:t>
                </a:r>
                <a:endParaRPr lang="en-US" sz="1600" dirty="0"/>
              </a:p>
            </p:txBody>
          </p:sp>
        </p:grpSp>
      </p:grpSp>
    </p:spTree>
    <p:extLst>
      <p:ext uri="{BB962C8B-B14F-4D97-AF65-F5344CB8AC3E}">
        <p14:creationId xmlns:p14="http://schemas.microsoft.com/office/powerpoint/2010/main" val="76255511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041" y="644545"/>
            <a:ext cx="5310794" cy="4033439"/>
          </a:xfrm>
          <a:prstGeom prst="rect">
            <a:avLst/>
          </a:prstGeom>
        </p:spPr>
      </p:pic>
      <p:sp>
        <p:nvSpPr>
          <p:cNvPr id="13" name="Rectangle 2"/>
          <p:cNvSpPr>
            <a:spLocks noChangeArrowheads="1"/>
          </p:cNvSpPr>
          <p:nvPr/>
        </p:nvSpPr>
        <p:spPr bwMode="auto">
          <a:xfrm>
            <a:off x="381000" y="4950"/>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chemeClr val="bg2"/>
                </a:solidFill>
                <a:latin typeface="Times" charset="0"/>
              </a:rPr>
              <a:t>Changing </a:t>
            </a:r>
            <a:r>
              <a:rPr lang="en-GB" sz="2400" dirty="0">
                <a:solidFill>
                  <a:schemeClr val="bg2"/>
                </a:solidFill>
                <a:latin typeface="Times" charset="0"/>
              </a:rPr>
              <a:t>the  Residual </a:t>
            </a:r>
            <a:r>
              <a:rPr lang="en-GB" sz="2400" i="1" dirty="0" smtClean="0">
                <a:solidFill>
                  <a:schemeClr val="bg2"/>
                </a:solidFill>
                <a:latin typeface="Times" charset="0"/>
              </a:rPr>
              <a:t>J</a:t>
            </a:r>
            <a:r>
              <a:rPr lang="en-GB" sz="2400" dirty="0" smtClean="0">
                <a:solidFill>
                  <a:schemeClr val="bg2"/>
                </a:solidFill>
                <a:latin typeface="Times" charset="0"/>
              </a:rPr>
              <a:t> Modulation Phase: practice</a:t>
            </a:r>
            <a:endParaRPr lang="en-US" sz="2400" dirty="0">
              <a:solidFill>
                <a:schemeClr val="bg2"/>
              </a:solidFill>
              <a:latin typeface="Times" charset="0"/>
            </a:endParaRPr>
          </a:p>
        </p:txBody>
      </p:sp>
      <p:sp>
        <p:nvSpPr>
          <p:cNvPr id="14" name="Text Box 7"/>
          <p:cNvSpPr txBox="1">
            <a:spLocks noChangeArrowheads="1"/>
          </p:cNvSpPr>
          <p:nvPr/>
        </p:nvSpPr>
        <p:spPr bwMode="auto">
          <a:xfrm>
            <a:off x="937347" y="4731990"/>
            <a:ext cx="7309186" cy="338554"/>
          </a:xfrm>
          <a:prstGeom prst="rect">
            <a:avLst/>
          </a:prstGeom>
          <a:noFill/>
          <a:ln w="9525">
            <a:noFill/>
            <a:miter lim="800000"/>
            <a:headEnd/>
            <a:tailEnd/>
          </a:ln>
        </p:spPr>
        <p:txBody>
          <a:bodyPr wrap="square">
            <a:prstTxWarp prst="textNoShape">
              <a:avLst/>
            </a:prstTxWarp>
            <a:spAutoFit/>
          </a:bodyPr>
          <a:lstStyle/>
          <a:p>
            <a:pPr algn="l"/>
            <a:r>
              <a:rPr lang="en-GB" sz="1600" dirty="0" smtClean="0">
                <a:solidFill>
                  <a:srgbClr val="660066"/>
                </a:solidFill>
              </a:rPr>
              <a:t>Sidebands go through 360</a:t>
            </a:r>
            <a:r>
              <a:rPr lang="en-GB" sz="1600" i="1" dirty="0" smtClean="0">
                <a:solidFill>
                  <a:srgbClr val="660066"/>
                </a:solidFill>
              </a:rPr>
              <a:t>n</a:t>
            </a:r>
            <a:r>
              <a:rPr lang="en-GB" sz="1600" dirty="0" smtClean="0">
                <a:solidFill>
                  <a:srgbClr val="660066"/>
                </a:solidFill>
              </a:rPr>
              <a:t>° phase shifts while the </a:t>
            </a:r>
            <a:r>
              <a:rPr lang="en-GB" sz="1600" dirty="0" err="1" smtClean="0">
                <a:solidFill>
                  <a:srgbClr val="660066"/>
                </a:solidFill>
              </a:rPr>
              <a:t>centreband</a:t>
            </a:r>
            <a:r>
              <a:rPr lang="en-GB" sz="1600" dirty="0" smtClean="0">
                <a:solidFill>
                  <a:srgbClr val="660066"/>
                </a:solidFill>
              </a:rPr>
              <a:t> signals are unchanged </a:t>
            </a:r>
            <a:endParaRPr lang="en-US" sz="1600" dirty="0">
              <a:solidFill>
                <a:srgbClr val="660066"/>
              </a:solidFill>
            </a:endParaRPr>
          </a:p>
        </p:txBody>
      </p:sp>
      <p:sp>
        <p:nvSpPr>
          <p:cNvPr id="15" name="Rectangle 14"/>
          <p:cNvSpPr/>
          <p:nvPr/>
        </p:nvSpPr>
        <p:spPr>
          <a:xfrm>
            <a:off x="482418" y="974799"/>
            <a:ext cx="1125094" cy="338554"/>
          </a:xfrm>
          <a:prstGeom prst="rect">
            <a:avLst/>
          </a:prstGeom>
        </p:spPr>
        <p:txBody>
          <a:bodyPr wrap="none" anchor="ctr">
            <a:spAutoFit/>
          </a:bodyPr>
          <a:lstStyle/>
          <a:p>
            <a:r>
              <a:rPr lang="en-GB" sz="1600" dirty="0" smtClean="0"/>
              <a:t>–3/(16 </a:t>
            </a:r>
            <a:r>
              <a:rPr lang="en-GB" sz="1600" i="1" dirty="0" smtClean="0"/>
              <a:t>sw</a:t>
            </a:r>
            <a:r>
              <a:rPr lang="en-GB" sz="1600" baseline="-25000" dirty="0" smtClean="0"/>
              <a:t>1</a:t>
            </a:r>
            <a:r>
              <a:rPr lang="en-GB" sz="1600" dirty="0" smtClean="0"/>
              <a:t>)</a:t>
            </a:r>
            <a:endParaRPr lang="en-GB" sz="1600" dirty="0"/>
          </a:p>
        </p:txBody>
      </p:sp>
      <p:sp>
        <p:nvSpPr>
          <p:cNvPr id="16" name="Rectangle 15"/>
          <p:cNvSpPr/>
          <p:nvPr/>
        </p:nvSpPr>
        <p:spPr>
          <a:xfrm>
            <a:off x="877586" y="591494"/>
            <a:ext cx="339089" cy="338554"/>
          </a:xfrm>
          <a:prstGeom prst="rect">
            <a:avLst/>
          </a:prstGeom>
        </p:spPr>
        <p:txBody>
          <a:bodyPr wrap="none" anchor="ctr">
            <a:spAutoFit/>
          </a:bodyPr>
          <a:lstStyle/>
          <a:p>
            <a:r>
              <a:rPr lang="el-GR" sz="1600" i="1" dirty="0" smtClean="0"/>
              <a:t>τ</a:t>
            </a:r>
            <a:r>
              <a:rPr lang="en-GB" sz="1600" baseline="-25000" dirty="0" smtClean="0"/>
              <a:t>J</a:t>
            </a:r>
            <a:endParaRPr lang="en-GB" sz="1600" dirty="0"/>
          </a:p>
        </p:txBody>
      </p:sp>
      <p:sp>
        <p:nvSpPr>
          <p:cNvPr id="17" name="Rectangle 16"/>
          <p:cNvSpPr/>
          <p:nvPr/>
        </p:nvSpPr>
        <p:spPr>
          <a:xfrm>
            <a:off x="482418" y="1422278"/>
            <a:ext cx="1125094" cy="338554"/>
          </a:xfrm>
          <a:prstGeom prst="rect">
            <a:avLst/>
          </a:prstGeom>
        </p:spPr>
        <p:txBody>
          <a:bodyPr wrap="none" anchor="ctr">
            <a:spAutoFit/>
          </a:bodyPr>
          <a:lstStyle/>
          <a:p>
            <a:r>
              <a:rPr lang="en-GB" sz="1600" dirty="0" smtClean="0"/>
              <a:t>–2/(16 </a:t>
            </a:r>
            <a:r>
              <a:rPr lang="en-GB" sz="1600" i="1" dirty="0" smtClean="0"/>
              <a:t>sw</a:t>
            </a:r>
            <a:r>
              <a:rPr lang="en-GB" sz="1600" baseline="-25000" dirty="0" smtClean="0"/>
              <a:t>1</a:t>
            </a:r>
            <a:r>
              <a:rPr lang="en-GB" sz="1600" dirty="0" smtClean="0"/>
              <a:t>)</a:t>
            </a:r>
            <a:endParaRPr lang="en-GB" sz="1600" dirty="0"/>
          </a:p>
        </p:txBody>
      </p:sp>
      <p:sp>
        <p:nvSpPr>
          <p:cNvPr id="18" name="Rectangle 17"/>
          <p:cNvSpPr/>
          <p:nvPr/>
        </p:nvSpPr>
        <p:spPr>
          <a:xfrm>
            <a:off x="482418" y="1869756"/>
            <a:ext cx="1125094" cy="338554"/>
          </a:xfrm>
          <a:prstGeom prst="rect">
            <a:avLst/>
          </a:prstGeom>
        </p:spPr>
        <p:txBody>
          <a:bodyPr wrap="none" anchor="ctr">
            <a:spAutoFit/>
          </a:bodyPr>
          <a:lstStyle/>
          <a:p>
            <a:r>
              <a:rPr lang="en-GB" sz="1600" dirty="0" smtClean="0"/>
              <a:t>–1/(16 </a:t>
            </a:r>
            <a:r>
              <a:rPr lang="en-GB" sz="1600" i="1" dirty="0" smtClean="0"/>
              <a:t>sw</a:t>
            </a:r>
            <a:r>
              <a:rPr lang="en-GB" sz="1600" baseline="-25000" dirty="0" smtClean="0"/>
              <a:t>1</a:t>
            </a:r>
            <a:r>
              <a:rPr lang="en-GB" sz="1600" dirty="0" smtClean="0"/>
              <a:t>)</a:t>
            </a:r>
            <a:endParaRPr lang="en-GB" sz="1600" dirty="0"/>
          </a:p>
        </p:txBody>
      </p:sp>
      <p:sp>
        <p:nvSpPr>
          <p:cNvPr id="19" name="Rectangle 18"/>
          <p:cNvSpPr/>
          <p:nvPr/>
        </p:nvSpPr>
        <p:spPr>
          <a:xfrm>
            <a:off x="840408" y="2317235"/>
            <a:ext cx="287258" cy="338554"/>
          </a:xfrm>
          <a:prstGeom prst="rect">
            <a:avLst/>
          </a:prstGeom>
        </p:spPr>
        <p:txBody>
          <a:bodyPr wrap="none" anchor="ctr">
            <a:spAutoFit/>
          </a:bodyPr>
          <a:lstStyle/>
          <a:p>
            <a:r>
              <a:rPr lang="en-GB" sz="1600" dirty="0" smtClean="0"/>
              <a:t>0</a:t>
            </a:r>
            <a:endParaRPr lang="en-GB" sz="1600" dirty="0"/>
          </a:p>
        </p:txBody>
      </p:sp>
      <p:sp>
        <p:nvSpPr>
          <p:cNvPr id="20" name="Rectangle 19"/>
          <p:cNvSpPr/>
          <p:nvPr/>
        </p:nvSpPr>
        <p:spPr>
          <a:xfrm>
            <a:off x="585010" y="2764713"/>
            <a:ext cx="1022502" cy="338554"/>
          </a:xfrm>
          <a:prstGeom prst="rect">
            <a:avLst/>
          </a:prstGeom>
        </p:spPr>
        <p:txBody>
          <a:bodyPr wrap="none" anchor="ctr">
            <a:spAutoFit/>
          </a:bodyPr>
          <a:lstStyle/>
          <a:p>
            <a:r>
              <a:rPr lang="en-GB" sz="1600" dirty="0" smtClean="0"/>
              <a:t>1/(16 </a:t>
            </a:r>
            <a:r>
              <a:rPr lang="en-GB" sz="1600" i="1" dirty="0" smtClean="0"/>
              <a:t>sw</a:t>
            </a:r>
            <a:r>
              <a:rPr lang="en-GB" sz="1600" baseline="-25000" dirty="0" smtClean="0"/>
              <a:t>1</a:t>
            </a:r>
            <a:r>
              <a:rPr lang="en-GB" sz="1600" dirty="0" smtClean="0"/>
              <a:t>)</a:t>
            </a:r>
            <a:endParaRPr lang="en-GB" sz="1600" dirty="0"/>
          </a:p>
        </p:txBody>
      </p:sp>
      <p:sp>
        <p:nvSpPr>
          <p:cNvPr id="21" name="Rectangle 20"/>
          <p:cNvSpPr/>
          <p:nvPr/>
        </p:nvSpPr>
        <p:spPr>
          <a:xfrm>
            <a:off x="585010" y="3212192"/>
            <a:ext cx="1022502" cy="338554"/>
          </a:xfrm>
          <a:prstGeom prst="rect">
            <a:avLst/>
          </a:prstGeom>
        </p:spPr>
        <p:txBody>
          <a:bodyPr wrap="none" anchor="ctr">
            <a:spAutoFit/>
          </a:bodyPr>
          <a:lstStyle/>
          <a:p>
            <a:r>
              <a:rPr lang="en-GB" sz="1600" dirty="0" smtClean="0"/>
              <a:t>2/(16 </a:t>
            </a:r>
            <a:r>
              <a:rPr lang="en-GB" sz="1600" i="1" dirty="0" smtClean="0"/>
              <a:t>sw</a:t>
            </a:r>
            <a:r>
              <a:rPr lang="en-GB" sz="1600" baseline="-25000" dirty="0" smtClean="0"/>
              <a:t>1</a:t>
            </a:r>
            <a:r>
              <a:rPr lang="en-GB" sz="1600" dirty="0" smtClean="0"/>
              <a:t>)</a:t>
            </a:r>
            <a:endParaRPr lang="en-GB" sz="1600" dirty="0"/>
          </a:p>
        </p:txBody>
      </p:sp>
      <p:sp>
        <p:nvSpPr>
          <p:cNvPr id="22" name="Rectangle 21"/>
          <p:cNvSpPr/>
          <p:nvPr/>
        </p:nvSpPr>
        <p:spPr>
          <a:xfrm>
            <a:off x="585010" y="3659670"/>
            <a:ext cx="1022502" cy="338554"/>
          </a:xfrm>
          <a:prstGeom prst="rect">
            <a:avLst/>
          </a:prstGeom>
        </p:spPr>
        <p:txBody>
          <a:bodyPr wrap="none" anchor="ctr">
            <a:spAutoFit/>
          </a:bodyPr>
          <a:lstStyle/>
          <a:p>
            <a:r>
              <a:rPr lang="en-GB" sz="1600" dirty="0" smtClean="0"/>
              <a:t>3/(16 </a:t>
            </a:r>
            <a:r>
              <a:rPr lang="en-GB" sz="1600" i="1" dirty="0" smtClean="0"/>
              <a:t>sw</a:t>
            </a:r>
            <a:r>
              <a:rPr lang="en-GB" sz="1600" baseline="-25000" dirty="0" smtClean="0"/>
              <a:t>1</a:t>
            </a:r>
            <a:r>
              <a:rPr lang="en-GB" sz="1600" dirty="0" smtClean="0"/>
              <a:t>)</a:t>
            </a:r>
            <a:endParaRPr lang="en-GB" sz="1600" dirty="0"/>
          </a:p>
        </p:txBody>
      </p:sp>
      <p:sp>
        <p:nvSpPr>
          <p:cNvPr id="23" name="Rectangle 22"/>
          <p:cNvSpPr/>
          <p:nvPr/>
        </p:nvSpPr>
        <p:spPr>
          <a:xfrm>
            <a:off x="585010" y="4107147"/>
            <a:ext cx="1022502" cy="338554"/>
          </a:xfrm>
          <a:prstGeom prst="rect">
            <a:avLst/>
          </a:prstGeom>
        </p:spPr>
        <p:txBody>
          <a:bodyPr wrap="none" anchor="ctr">
            <a:spAutoFit/>
          </a:bodyPr>
          <a:lstStyle/>
          <a:p>
            <a:r>
              <a:rPr lang="en-GB" sz="1600" dirty="0" smtClean="0"/>
              <a:t>4/(16 </a:t>
            </a:r>
            <a:r>
              <a:rPr lang="en-GB" sz="1600" i="1" dirty="0" smtClean="0"/>
              <a:t>sw</a:t>
            </a:r>
            <a:r>
              <a:rPr lang="en-GB" sz="1600" baseline="-25000" dirty="0" smtClean="0"/>
              <a:t>1</a:t>
            </a:r>
            <a:r>
              <a:rPr lang="en-GB" sz="1600" dirty="0" smtClean="0"/>
              <a:t>)</a:t>
            </a:r>
            <a:endParaRPr lang="en-GB" sz="1600" dirty="0"/>
          </a:p>
        </p:txBody>
      </p:sp>
      <p:sp>
        <p:nvSpPr>
          <p:cNvPr id="24" name="Rectangle 23"/>
          <p:cNvSpPr/>
          <p:nvPr/>
        </p:nvSpPr>
        <p:spPr>
          <a:xfrm>
            <a:off x="7254692" y="650763"/>
            <a:ext cx="1637788" cy="338554"/>
          </a:xfrm>
          <a:prstGeom prst="rect">
            <a:avLst/>
          </a:prstGeom>
        </p:spPr>
        <p:txBody>
          <a:bodyPr wrap="none" anchor="ctr">
            <a:spAutoFit/>
          </a:bodyPr>
          <a:lstStyle/>
          <a:p>
            <a:r>
              <a:rPr lang="en-GB" sz="1600" dirty="0" smtClean="0"/>
              <a:t>modulation phase</a:t>
            </a:r>
            <a:endParaRPr lang="en-GB" sz="1600" dirty="0"/>
          </a:p>
        </p:txBody>
      </p:sp>
      <p:sp>
        <p:nvSpPr>
          <p:cNvPr id="25" name="Rectangle 24"/>
          <p:cNvSpPr/>
          <p:nvPr/>
        </p:nvSpPr>
        <p:spPr>
          <a:xfrm>
            <a:off x="7672387" y="2263229"/>
            <a:ext cx="287258" cy="338554"/>
          </a:xfrm>
          <a:prstGeom prst="rect">
            <a:avLst/>
          </a:prstGeom>
        </p:spPr>
        <p:txBody>
          <a:bodyPr wrap="none" anchor="ctr">
            <a:spAutoFit/>
          </a:bodyPr>
          <a:lstStyle/>
          <a:p>
            <a:r>
              <a:rPr lang="en-GB" sz="1600" dirty="0" smtClean="0"/>
              <a:t>0</a:t>
            </a:r>
            <a:endParaRPr lang="en-GB" sz="1600" dirty="0"/>
          </a:p>
        </p:txBody>
      </p:sp>
      <p:sp>
        <p:nvSpPr>
          <p:cNvPr id="26" name="Rectangle 25"/>
          <p:cNvSpPr/>
          <p:nvPr/>
        </p:nvSpPr>
        <p:spPr>
          <a:xfrm>
            <a:off x="7591606" y="2710707"/>
            <a:ext cx="471904" cy="338554"/>
          </a:xfrm>
          <a:prstGeom prst="rect">
            <a:avLst/>
          </a:prstGeom>
        </p:spPr>
        <p:txBody>
          <a:bodyPr wrap="none" anchor="ctr">
            <a:spAutoFit/>
          </a:bodyPr>
          <a:lstStyle/>
          <a:p>
            <a:r>
              <a:rPr lang="en-GB" sz="1600" dirty="0" smtClean="0"/>
              <a:t>45°</a:t>
            </a:r>
            <a:endParaRPr lang="en-GB" sz="1600" dirty="0"/>
          </a:p>
        </p:txBody>
      </p:sp>
      <p:sp>
        <p:nvSpPr>
          <p:cNvPr id="27" name="Rectangle 26"/>
          <p:cNvSpPr/>
          <p:nvPr/>
        </p:nvSpPr>
        <p:spPr>
          <a:xfrm>
            <a:off x="7591606" y="3158186"/>
            <a:ext cx="471904" cy="338554"/>
          </a:xfrm>
          <a:prstGeom prst="rect">
            <a:avLst/>
          </a:prstGeom>
        </p:spPr>
        <p:txBody>
          <a:bodyPr wrap="none" anchor="ctr">
            <a:spAutoFit/>
          </a:bodyPr>
          <a:lstStyle/>
          <a:p>
            <a:r>
              <a:rPr lang="en-GB" sz="1600" dirty="0"/>
              <a:t>9</a:t>
            </a:r>
            <a:r>
              <a:rPr lang="en-GB" sz="1600" dirty="0" smtClean="0"/>
              <a:t>0°</a:t>
            </a:r>
            <a:endParaRPr lang="en-GB" sz="1600" dirty="0"/>
          </a:p>
        </p:txBody>
      </p:sp>
      <p:sp>
        <p:nvSpPr>
          <p:cNvPr id="28" name="Rectangle 27"/>
          <p:cNvSpPr/>
          <p:nvPr/>
        </p:nvSpPr>
        <p:spPr>
          <a:xfrm>
            <a:off x="7546722" y="3605664"/>
            <a:ext cx="574496" cy="338554"/>
          </a:xfrm>
          <a:prstGeom prst="rect">
            <a:avLst/>
          </a:prstGeom>
        </p:spPr>
        <p:txBody>
          <a:bodyPr wrap="none" anchor="ctr">
            <a:spAutoFit/>
          </a:bodyPr>
          <a:lstStyle/>
          <a:p>
            <a:r>
              <a:rPr lang="en-GB" sz="1600" dirty="0" smtClean="0"/>
              <a:t>135°</a:t>
            </a:r>
            <a:endParaRPr lang="en-GB" sz="1600" dirty="0"/>
          </a:p>
        </p:txBody>
      </p:sp>
      <p:sp>
        <p:nvSpPr>
          <p:cNvPr id="29" name="Rectangle 28"/>
          <p:cNvSpPr/>
          <p:nvPr/>
        </p:nvSpPr>
        <p:spPr>
          <a:xfrm>
            <a:off x="7546722" y="4053141"/>
            <a:ext cx="574496" cy="338554"/>
          </a:xfrm>
          <a:prstGeom prst="rect">
            <a:avLst/>
          </a:prstGeom>
        </p:spPr>
        <p:txBody>
          <a:bodyPr wrap="none" anchor="ctr">
            <a:spAutoFit/>
          </a:bodyPr>
          <a:lstStyle/>
          <a:p>
            <a:r>
              <a:rPr lang="en-GB" sz="1600" dirty="0" smtClean="0"/>
              <a:t>180°</a:t>
            </a:r>
            <a:endParaRPr lang="en-GB" sz="1600" dirty="0"/>
          </a:p>
        </p:txBody>
      </p:sp>
      <p:sp>
        <p:nvSpPr>
          <p:cNvPr id="30" name="Rectangle 29"/>
          <p:cNvSpPr/>
          <p:nvPr/>
        </p:nvSpPr>
        <p:spPr>
          <a:xfrm>
            <a:off x="7501838" y="920793"/>
            <a:ext cx="677088" cy="338554"/>
          </a:xfrm>
          <a:prstGeom prst="rect">
            <a:avLst/>
          </a:prstGeom>
        </p:spPr>
        <p:txBody>
          <a:bodyPr wrap="none" anchor="ctr">
            <a:spAutoFit/>
          </a:bodyPr>
          <a:lstStyle/>
          <a:p>
            <a:r>
              <a:rPr lang="en-GB" sz="1600" dirty="0" smtClean="0"/>
              <a:t>–135°</a:t>
            </a:r>
            <a:endParaRPr lang="en-GB" sz="1600" dirty="0"/>
          </a:p>
        </p:txBody>
      </p:sp>
      <p:sp>
        <p:nvSpPr>
          <p:cNvPr id="31" name="Rectangle 30"/>
          <p:cNvSpPr/>
          <p:nvPr/>
        </p:nvSpPr>
        <p:spPr>
          <a:xfrm>
            <a:off x="7546722" y="1368272"/>
            <a:ext cx="574496" cy="338554"/>
          </a:xfrm>
          <a:prstGeom prst="rect">
            <a:avLst/>
          </a:prstGeom>
        </p:spPr>
        <p:txBody>
          <a:bodyPr wrap="none" anchor="ctr">
            <a:spAutoFit/>
          </a:bodyPr>
          <a:lstStyle/>
          <a:p>
            <a:r>
              <a:rPr lang="en-GB" sz="1600" dirty="0" smtClean="0"/>
              <a:t>–90°</a:t>
            </a:r>
            <a:endParaRPr lang="en-GB" sz="1600" dirty="0"/>
          </a:p>
        </p:txBody>
      </p:sp>
      <p:sp>
        <p:nvSpPr>
          <p:cNvPr id="32" name="Rectangle 31"/>
          <p:cNvSpPr/>
          <p:nvPr/>
        </p:nvSpPr>
        <p:spPr>
          <a:xfrm>
            <a:off x="7546722" y="1815750"/>
            <a:ext cx="574496" cy="338554"/>
          </a:xfrm>
          <a:prstGeom prst="rect">
            <a:avLst/>
          </a:prstGeom>
        </p:spPr>
        <p:txBody>
          <a:bodyPr wrap="none" anchor="ctr">
            <a:spAutoFit/>
          </a:bodyPr>
          <a:lstStyle/>
          <a:p>
            <a:r>
              <a:rPr lang="en-GB" sz="1600" dirty="0" smtClean="0"/>
              <a:t>–45°</a:t>
            </a:r>
            <a:endParaRPr lang="en-GB" sz="1600" dirty="0"/>
          </a:p>
        </p:txBody>
      </p:sp>
      <p:sp>
        <p:nvSpPr>
          <p:cNvPr id="2" name="Rectangle 1"/>
          <p:cNvSpPr/>
          <p:nvPr/>
        </p:nvSpPr>
        <p:spPr>
          <a:xfrm>
            <a:off x="1677407" y="1004706"/>
            <a:ext cx="219126" cy="331329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5419674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727550446"/>
              </p:ext>
            </p:extLst>
          </p:nvPr>
        </p:nvGraphicFramePr>
        <p:xfrm>
          <a:off x="228600" y="1896828"/>
          <a:ext cx="4572000"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p:cNvSpPr txBox="1">
            <a:spLocks noChangeArrowheads="1"/>
          </p:cNvSpPr>
          <p:nvPr/>
        </p:nvSpPr>
        <p:spPr bwMode="auto">
          <a:xfrm>
            <a:off x="728826" y="8458"/>
            <a:ext cx="764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dirty="0">
                <a:latin typeface="Times" charset="0"/>
              </a:rPr>
              <a:t>Magnet Development: Proton Resonance Frequency by Year</a:t>
            </a:r>
          </a:p>
        </p:txBody>
      </p:sp>
      <p:graphicFrame>
        <p:nvGraphicFramePr>
          <p:cNvPr id="9" name="Chart 8"/>
          <p:cNvGraphicFramePr>
            <a:graphicFrameLocks/>
          </p:cNvGraphicFramePr>
          <p:nvPr>
            <p:extLst>
              <p:ext uri="{D42A27DB-BD31-4B8C-83A1-F6EECF244321}">
                <p14:modId xmlns:p14="http://schemas.microsoft.com/office/powerpoint/2010/main" val="683400829"/>
              </p:ext>
            </p:extLst>
          </p:nvPr>
        </p:nvGraphicFramePr>
        <p:xfrm>
          <a:off x="4427984" y="2091940"/>
          <a:ext cx="4144516" cy="1902366"/>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12"/>
          <p:cNvGrpSpPr>
            <a:grpSpLocks/>
          </p:cNvGrpSpPr>
          <p:nvPr/>
        </p:nvGrpSpPr>
        <p:grpSpPr bwMode="auto">
          <a:xfrm>
            <a:off x="2401447" y="3998810"/>
            <a:ext cx="4136259" cy="966033"/>
            <a:chOff x="1231199" y="4648994"/>
            <a:chExt cx="5676901" cy="1289225"/>
          </a:xfrm>
        </p:grpSpPr>
        <p:sp>
          <p:nvSpPr>
            <p:cNvPr id="11" name="TextBox 8"/>
            <p:cNvSpPr txBox="1">
              <a:spLocks noChangeArrowheads="1"/>
            </p:cNvSpPr>
            <p:nvPr/>
          </p:nvSpPr>
          <p:spPr bwMode="auto">
            <a:xfrm>
              <a:off x="1231199" y="5486400"/>
              <a:ext cx="5676901" cy="45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solidFill>
                    <a:srgbClr val="000000"/>
                  </a:solidFill>
                  <a:latin typeface="Times" charset="0"/>
                  <a:cs typeface="Cambria" charset="0"/>
                </a:rPr>
                <a:t>Introduction of superconducting magnets</a:t>
              </a:r>
            </a:p>
          </p:txBody>
        </p:sp>
        <p:cxnSp>
          <p:nvCxnSpPr>
            <p:cNvPr id="12" name="Straight Arrow Connector 10"/>
            <p:cNvCxnSpPr>
              <a:cxnSpLocks noChangeShapeType="1"/>
            </p:cNvCxnSpPr>
            <p:nvPr/>
          </p:nvCxnSpPr>
          <p:spPr bwMode="auto">
            <a:xfrm rot="5400000" flipH="1" flipV="1">
              <a:off x="1562100" y="4991100"/>
              <a:ext cx="685800" cy="1588"/>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1"/>
            <p:cNvCxnSpPr>
              <a:cxnSpLocks noChangeShapeType="1"/>
            </p:cNvCxnSpPr>
            <p:nvPr/>
          </p:nvCxnSpPr>
          <p:spPr bwMode="auto">
            <a:xfrm rot="5400000" flipH="1" flipV="1">
              <a:off x="5676106" y="4991100"/>
              <a:ext cx="685800" cy="1588"/>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3" name="Oval 2"/>
          <p:cNvSpPr>
            <a:spLocks noChangeAspect="1"/>
          </p:cNvSpPr>
          <p:nvPr/>
        </p:nvSpPr>
        <p:spPr>
          <a:xfrm>
            <a:off x="8211770" y="1947628"/>
            <a:ext cx="99704" cy="6855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150776" y="1856049"/>
            <a:ext cx="99704" cy="68550"/>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3"/>
          <p:cNvSpPr>
            <a:spLocks noChangeArrowheads="1"/>
          </p:cNvSpPr>
          <p:nvPr/>
        </p:nvSpPr>
        <p:spPr bwMode="auto">
          <a:xfrm>
            <a:off x="1343691" y="752625"/>
            <a:ext cx="6458857" cy="857250"/>
          </a:xfrm>
          <a:prstGeom prst="rect">
            <a:avLst/>
          </a:prstGeom>
          <a:noFill/>
          <a:ln w="9525">
            <a:noFill/>
            <a:miter lim="800000"/>
            <a:headEnd/>
            <a:tailEnd/>
          </a:ln>
        </p:spPr>
        <p:txBody>
          <a:bodyPr anchor="ctr">
            <a:prstTxWarp prst="textNoShape">
              <a:avLst/>
            </a:prstTxWarp>
          </a:bodyPr>
          <a:lstStyle/>
          <a:p>
            <a:pPr algn="l"/>
            <a:r>
              <a:rPr lang="en-US" sz="1600" dirty="0" smtClean="0">
                <a:solidFill>
                  <a:srgbClr val="000000"/>
                </a:solidFill>
              </a:rPr>
              <a:t>Maximum commercially available spectrometer field as a function of year, on linear (left) and log </a:t>
            </a:r>
            <a:r>
              <a:rPr lang="en-US" sz="1600" dirty="0">
                <a:solidFill>
                  <a:srgbClr val="000000"/>
                </a:solidFill>
              </a:rPr>
              <a:t>(right) scale</a:t>
            </a:r>
          </a:p>
        </p:txBody>
      </p:sp>
      <p:sp>
        <p:nvSpPr>
          <p:cNvPr id="2" name="TextBox 1"/>
          <p:cNvSpPr txBox="1"/>
          <p:nvPr/>
        </p:nvSpPr>
        <p:spPr>
          <a:xfrm>
            <a:off x="190501" y="1726587"/>
            <a:ext cx="659155" cy="369332"/>
          </a:xfrm>
          <a:prstGeom prst="rect">
            <a:avLst/>
          </a:prstGeom>
          <a:noFill/>
        </p:spPr>
        <p:txBody>
          <a:bodyPr wrap="none" rtlCol="0">
            <a:spAutoFit/>
          </a:bodyPr>
          <a:lstStyle/>
          <a:p>
            <a:r>
              <a:rPr lang="en-US" dirty="0" smtClean="0"/>
              <a:t>MHz</a:t>
            </a:r>
            <a:endParaRPr lang="en-US" dirty="0"/>
          </a:p>
        </p:txBody>
      </p:sp>
      <p:sp>
        <p:nvSpPr>
          <p:cNvPr id="16" name="TextBox 15"/>
          <p:cNvSpPr txBox="1"/>
          <p:nvPr/>
        </p:nvSpPr>
        <p:spPr>
          <a:xfrm>
            <a:off x="4287336" y="1726587"/>
            <a:ext cx="659155" cy="369332"/>
          </a:xfrm>
          <a:prstGeom prst="rect">
            <a:avLst/>
          </a:prstGeom>
          <a:noFill/>
        </p:spPr>
        <p:txBody>
          <a:bodyPr wrap="none" rtlCol="0">
            <a:spAutoFit/>
          </a:bodyPr>
          <a:lstStyle/>
          <a:p>
            <a:r>
              <a:rPr lang="en-US" dirty="0" smtClean="0"/>
              <a:t>MHz</a:t>
            </a:r>
            <a:endParaRPr lang="en-US" dirty="0"/>
          </a:p>
        </p:txBody>
      </p:sp>
      <p:sp>
        <p:nvSpPr>
          <p:cNvPr id="4" name="TextBox 3"/>
          <p:cNvSpPr txBox="1"/>
          <p:nvPr/>
        </p:nvSpPr>
        <p:spPr>
          <a:xfrm>
            <a:off x="8125229" y="1623500"/>
            <a:ext cx="300082"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
        <p:nvSpPr>
          <p:cNvPr id="17" name="TextBox 16"/>
          <p:cNvSpPr txBox="1"/>
          <p:nvPr/>
        </p:nvSpPr>
        <p:spPr>
          <a:xfrm>
            <a:off x="4051535" y="1515550"/>
            <a:ext cx="300082"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770330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4"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8032" y="2785715"/>
            <a:ext cx="8316416" cy="1343214"/>
            <a:chOff x="288032" y="3861048"/>
            <a:chExt cx="8316416" cy="1790952"/>
          </a:xfrm>
        </p:grpSpPr>
        <p:grpSp>
          <p:nvGrpSpPr>
            <p:cNvPr id="2" name="Group 1"/>
            <p:cNvGrpSpPr/>
            <p:nvPr/>
          </p:nvGrpSpPr>
          <p:grpSpPr>
            <a:xfrm>
              <a:off x="1823963" y="3861048"/>
              <a:ext cx="6780485" cy="1790952"/>
              <a:chOff x="1823963" y="3861048"/>
              <a:chExt cx="6780485" cy="1790952"/>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9927" b="-113"/>
              <a:stretch/>
            </p:blipFill>
            <p:spPr>
              <a:xfrm>
                <a:off x="1856010" y="3888000"/>
                <a:ext cx="6748438" cy="1764000"/>
              </a:xfrm>
              <a:prstGeom prst="rect">
                <a:avLst/>
              </a:prstGeom>
            </p:spPr>
          </p:pic>
          <p:sp>
            <p:nvSpPr>
              <p:cNvPr id="40" name="Rectangle 39"/>
              <p:cNvSpPr/>
              <p:nvPr/>
            </p:nvSpPr>
            <p:spPr bwMode="auto">
              <a:xfrm>
                <a:off x="1823963" y="3861048"/>
                <a:ext cx="216024" cy="21602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600" b="0" i="0" u="none" strike="noStrike" cap="none" normalizeH="0" baseline="0">
                  <a:ln>
                    <a:noFill/>
                  </a:ln>
                  <a:solidFill>
                    <a:schemeClr val="tx1"/>
                  </a:solidFill>
                  <a:effectLst/>
                  <a:latin typeface="Times New Roman" charset="0"/>
                </a:endParaRPr>
              </a:p>
            </p:txBody>
          </p:sp>
        </p:grpSp>
        <p:sp>
          <p:nvSpPr>
            <p:cNvPr id="43" name="TextBox 42"/>
            <p:cNvSpPr txBox="1"/>
            <p:nvPr/>
          </p:nvSpPr>
          <p:spPr>
            <a:xfrm>
              <a:off x="288032" y="4005064"/>
              <a:ext cx="1835696" cy="1436291"/>
            </a:xfrm>
            <a:prstGeom prst="rect">
              <a:avLst/>
            </a:prstGeom>
            <a:noFill/>
          </p:spPr>
          <p:txBody>
            <a:bodyPr wrap="square" rtlCol="0">
              <a:spAutoFit/>
            </a:bodyPr>
            <a:lstStyle/>
            <a:p>
              <a:pPr algn="l"/>
              <a:r>
                <a:rPr lang="en-US" sz="1600" dirty="0" smtClean="0"/>
                <a:t>ZS pure shift spectrum with sideband suppression</a:t>
              </a:r>
              <a:endParaRPr lang="en-US" sz="1600" dirty="0"/>
            </a:p>
          </p:txBody>
        </p:sp>
      </p:gr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t="-1" b="51864"/>
          <a:stretch/>
        </p:blipFill>
        <p:spPr>
          <a:xfrm>
            <a:off x="1856010" y="1489571"/>
            <a:ext cx="6748438" cy="1269000"/>
          </a:xfrm>
          <a:prstGeom prst="rect">
            <a:avLst/>
          </a:prstGeom>
        </p:spPr>
      </p:pic>
      <p:sp>
        <p:nvSpPr>
          <p:cNvPr id="33" name="Rectangle 2"/>
          <p:cNvSpPr>
            <a:spLocks noChangeArrowheads="1"/>
          </p:cNvSpPr>
          <p:nvPr/>
        </p:nvSpPr>
        <p:spPr bwMode="auto">
          <a:xfrm>
            <a:off x="381000" y="4950"/>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chemeClr val="bg2"/>
                </a:solidFill>
                <a:latin typeface="Times" charset="0"/>
              </a:rPr>
              <a:t>Ultraclean Pure Shift NMR: SAPPHIRE sideband suppression</a:t>
            </a:r>
            <a:endParaRPr lang="en-US" sz="2400" dirty="0">
              <a:solidFill>
                <a:schemeClr val="bg2"/>
              </a:solidFill>
              <a:latin typeface="Times" charset="0"/>
            </a:endParaRPr>
          </a:p>
        </p:txBody>
      </p:sp>
      <p:grpSp>
        <p:nvGrpSpPr>
          <p:cNvPr id="8" name="Group 7"/>
          <p:cNvGrpSpPr/>
          <p:nvPr/>
        </p:nvGrpSpPr>
        <p:grpSpPr>
          <a:xfrm>
            <a:off x="152400" y="3580720"/>
            <a:ext cx="8813800" cy="1473638"/>
            <a:chOff x="152400" y="4921048"/>
            <a:chExt cx="8813800" cy="1964848"/>
          </a:xfrm>
        </p:grpSpPr>
        <p:sp>
          <p:nvSpPr>
            <p:cNvPr id="39" name="Text Box 7"/>
            <p:cNvSpPr txBox="1">
              <a:spLocks noChangeArrowheads="1"/>
            </p:cNvSpPr>
            <p:nvPr/>
          </p:nvSpPr>
          <p:spPr bwMode="auto">
            <a:xfrm>
              <a:off x="152400" y="6106196"/>
              <a:ext cx="8813800" cy="779700"/>
            </a:xfrm>
            <a:prstGeom prst="rect">
              <a:avLst/>
            </a:prstGeom>
            <a:noFill/>
            <a:ln w="9525">
              <a:noFill/>
              <a:miter lim="800000"/>
              <a:headEnd/>
              <a:tailEnd/>
            </a:ln>
          </p:spPr>
          <p:txBody>
            <a:bodyPr wrap="square">
              <a:prstTxWarp prst="textNoShape">
                <a:avLst/>
              </a:prstTxWarp>
              <a:spAutoFit/>
            </a:bodyPr>
            <a:lstStyle/>
            <a:p>
              <a:pPr algn="l"/>
              <a:r>
                <a:rPr lang="en-US" sz="1600" b="1" dirty="0">
                  <a:solidFill>
                    <a:srgbClr val="660066"/>
                  </a:solidFill>
                </a:rPr>
                <a:t>S</a:t>
              </a:r>
              <a:r>
                <a:rPr lang="en-US" sz="1600" dirty="0">
                  <a:solidFill>
                    <a:srgbClr val="660066"/>
                  </a:solidFill>
                </a:rPr>
                <a:t>ideband </a:t>
              </a:r>
              <a:r>
                <a:rPr lang="en-US" sz="1600" b="1" dirty="0" smtClean="0">
                  <a:solidFill>
                    <a:srgbClr val="660066"/>
                  </a:solidFill>
                </a:rPr>
                <a:t>A</a:t>
              </a:r>
              <a:r>
                <a:rPr lang="en-US" sz="1600" dirty="0" smtClean="0">
                  <a:solidFill>
                    <a:srgbClr val="660066"/>
                  </a:solidFill>
                </a:rPr>
                <a:t>veraging by </a:t>
              </a:r>
              <a:r>
                <a:rPr lang="en-US" sz="1600" b="1" dirty="0">
                  <a:solidFill>
                    <a:srgbClr val="660066"/>
                  </a:solidFill>
                </a:rPr>
                <a:t>P</a:t>
              </a:r>
              <a:r>
                <a:rPr lang="en-US" sz="1600" dirty="0">
                  <a:solidFill>
                    <a:srgbClr val="660066"/>
                  </a:solidFill>
                </a:rPr>
                <a:t>eriodic </a:t>
              </a:r>
              <a:r>
                <a:rPr lang="en-US" sz="1600" b="1" dirty="0" err="1">
                  <a:solidFill>
                    <a:srgbClr val="660066"/>
                  </a:solidFill>
                </a:rPr>
                <a:t>PH</a:t>
              </a:r>
              <a:r>
                <a:rPr lang="en-US" sz="1600" dirty="0" err="1">
                  <a:solidFill>
                    <a:srgbClr val="660066"/>
                  </a:solidFill>
                </a:rPr>
                <a:t>ase</a:t>
              </a:r>
              <a:r>
                <a:rPr lang="en-US" sz="1600" dirty="0">
                  <a:solidFill>
                    <a:srgbClr val="660066"/>
                  </a:solidFill>
                </a:rPr>
                <a:t> </a:t>
              </a:r>
              <a:r>
                <a:rPr lang="en-US" sz="1600" b="1" dirty="0" err="1" smtClean="0">
                  <a:solidFill>
                    <a:srgbClr val="660066"/>
                  </a:solidFill>
                </a:rPr>
                <a:t>I</a:t>
              </a:r>
              <a:r>
                <a:rPr lang="en-US" sz="1600" dirty="0" err="1" smtClean="0">
                  <a:solidFill>
                    <a:srgbClr val="660066"/>
                  </a:solidFill>
                </a:rPr>
                <a:t>ncrementation</a:t>
              </a:r>
              <a:r>
                <a:rPr lang="en-US" sz="1600" dirty="0" smtClean="0">
                  <a:solidFill>
                    <a:srgbClr val="660066"/>
                  </a:solidFill>
                </a:rPr>
                <a:t> </a:t>
              </a:r>
              <a:r>
                <a:rPr lang="en-US" sz="1600" dirty="0">
                  <a:solidFill>
                    <a:srgbClr val="660066"/>
                  </a:solidFill>
                </a:rPr>
                <a:t>of </a:t>
              </a:r>
              <a:r>
                <a:rPr lang="en-US" sz="1600" b="1" dirty="0">
                  <a:solidFill>
                    <a:srgbClr val="660066"/>
                  </a:solidFill>
                </a:rPr>
                <a:t>R</a:t>
              </a:r>
              <a:r>
                <a:rPr lang="en-US" sz="1600" dirty="0">
                  <a:solidFill>
                    <a:srgbClr val="660066"/>
                  </a:solidFill>
                </a:rPr>
                <a:t>esidual </a:t>
              </a:r>
              <a:r>
                <a:rPr lang="en-US" sz="1600" i="1" dirty="0">
                  <a:solidFill>
                    <a:srgbClr val="660066"/>
                  </a:solidFill>
                </a:rPr>
                <a:t>J</a:t>
              </a:r>
              <a:r>
                <a:rPr lang="en-US" sz="1600" dirty="0">
                  <a:solidFill>
                    <a:srgbClr val="660066"/>
                  </a:solidFill>
                </a:rPr>
                <a:t> </a:t>
              </a:r>
              <a:r>
                <a:rPr lang="en-US" sz="1600" b="1" dirty="0">
                  <a:solidFill>
                    <a:srgbClr val="660066"/>
                  </a:solidFill>
                </a:rPr>
                <a:t>E</a:t>
              </a:r>
              <a:r>
                <a:rPr lang="en-US" sz="1600" dirty="0">
                  <a:solidFill>
                    <a:srgbClr val="660066"/>
                  </a:solidFill>
                </a:rPr>
                <a:t>volution</a:t>
              </a:r>
              <a:r>
                <a:rPr lang="en-GB" sz="1600" dirty="0" smtClean="0">
                  <a:solidFill>
                    <a:srgbClr val="660066"/>
                  </a:solidFill>
                </a:rPr>
                <a:t> allows reliable detection of signals of minor component signals </a:t>
              </a:r>
              <a:endParaRPr lang="en-US" sz="1600" dirty="0">
                <a:solidFill>
                  <a:srgbClr val="660066"/>
                </a:solidFill>
              </a:endParaRPr>
            </a:p>
          </p:txBody>
        </p:sp>
        <p:sp>
          <p:nvSpPr>
            <p:cNvPr id="12" name="Oval 11"/>
            <p:cNvSpPr/>
            <p:nvPr/>
          </p:nvSpPr>
          <p:spPr>
            <a:xfrm>
              <a:off x="3124637" y="4921048"/>
              <a:ext cx="268314" cy="48187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208088" y="4921048"/>
              <a:ext cx="268314" cy="48187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4977064" y="4955890"/>
              <a:ext cx="268314" cy="48187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5283061" y="4942092"/>
              <a:ext cx="268314" cy="48187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7063243" y="4955890"/>
              <a:ext cx="268314" cy="48187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bwMode="auto">
          <a:xfrm>
            <a:off x="1823963" y="1489571"/>
            <a:ext cx="216024" cy="162018"/>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charset="0"/>
            </a:endParaRPr>
          </a:p>
        </p:txBody>
      </p:sp>
      <p:sp>
        <p:nvSpPr>
          <p:cNvPr id="41" name="TextBox 40"/>
          <p:cNvSpPr txBox="1"/>
          <p:nvPr/>
        </p:nvSpPr>
        <p:spPr>
          <a:xfrm>
            <a:off x="467544" y="4135865"/>
            <a:ext cx="8352928" cy="338554"/>
          </a:xfrm>
          <a:prstGeom prst="rect">
            <a:avLst/>
          </a:prstGeom>
          <a:noFill/>
        </p:spPr>
        <p:txBody>
          <a:bodyPr wrap="square" rtlCol="0">
            <a:spAutoFit/>
          </a:bodyPr>
          <a:lstStyle/>
          <a:p>
            <a:pPr algn="ctr"/>
            <a:r>
              <a:rPr lang="en-GB" sz="1600" dirty="0" smtClean="0"/>
              <a:t>40 </a:t>
            </a:r>
            <a:r>
              <a:rPr lang="en-GB" sz="1600" dirty="0" err="1" smtClean="0"/>
              <a:t>mM</a:t>
            </a:r>
            <a:r>
              <a:rPr lang="en-GB" sz="1600" dirty="0" smtClean="0"/>
              <a:t> </a:t>
            </a:r>
            <a:r>
              <a:rPr lang="en-GB" sz="1600" dirty="0" err="1" smtClean="0"/>
              <a:t>rosuvastatin</a:t>
            </a:r>
            <a:r>
              <a:rPr lang="en-GB" sz="1600" dirty="0" smtClean="0"/>
              <a:t> (</a:t>
            </a:r>
            <a:r>
              <a:rPr lang="en-GB" sz="1600" b="1" dirty="0" smtClean="0"/>
              <a:t>1</a:t>
            </a:r>
            <a:r>
              <a:rPr lang="en-GB" sz="1600" dirty="0" smtClean="0"/>
              <a:t>) and 1 </a:t>
            </a:r>
            <a:r>
              <a:rPr lang="en-GB" sz="1600" dirty="0" err="1" smtClean="0"/>
              <a:t>mM</a:t>
            </a:r>
            <a:r>
              <a:rPr lang="en-GB" sz="1600" dirty="0" smtClean="0"/>
              <a:t> BEM (</a:t>
            </a:r>
            <a:r>
              <a:rPr lang="en-GB" sz="1600" b="1" dirty="0" smtClean="0"/>
              <a:t>2</a:t>
            </a:r>
            <a:r>
              <a:rPr lang="en-GB" sz="1600" dirty="0" smtClean="0"/>
              <a:t>) </a:t>
            </a:r>
            <a:r>
              <a:rPr lang="en-GB" sz="1600" dirty="0"/>
              <a:t>in DMSO-</a:t>
            </a:r>
            <a:r>
              <a:rPr lang="en-GB" sz="1600" dirty="0" smtClean="0"/>
              <a:t>d</a:t>
            </a:r>
            <a:r>
              <a:rPr lang="en-GB" sz="1600" baseline="-25000" dirty="0" smtClean="0"/>
              <a:t>6</a:t>
            </a:r>
            <a:endParaRPr lang="en-GB" sz="1600" dirty="0"/>
          </a:p>
        </p:txBody>
      </p:sp>
      <p:pic>
        <p:nvPicPr>
          <p:cNvPr id="18" name="Picture 17" descr="F:\Projects\Satellites_suppression_H_C\figures\structures.png"/>
          <p:cNvPicPr>
            <a:picLocks/>
          </p:cNvPicPr>
          <p:nvPr/>
        </p:nvPicPr>
        <p:blipFill rotWithShape="1">
          <a:blip r:embed="rId3" cstate="print">
            <a:extLst>
              <a:ext uri="{28A0092B-C50C-407E-A947-70E740481C1C}">
                <a14:useLocalDpi xmlns:a14="http://schemas.microsoft.com/office/drawing/2010/main" val="0"/>
              </a:ext>
            </a:extLst>
          </a:blip>
          <a:srcRect t="1" b="14481"/>
          <a:stretch/>
        </p:blipFill>
        <p:spPr bwMode="auto">
          <a:xfrm>
            <a:off x="2724756" y="517464"/>
            <a:ext cx="3665913" cy="842400"/>
          </a:xfrm>
          <a:prstGeom prst="rect">
            <a:avLst/>
          </a:prstGeom>
          <a:noFill/>
          <a:ln>
            <a:noFill/>
          </a:ln>
        </p:spPr>
      </p:pic>
      <p:sp>
        <p:nvSpPr>
          <p:cNvPr id="13" name="TextBox 12"/>
          <p:cNvSpPr txBox="1"/>
          <p:nvPr/>
        </p:nvSpPr>
        <p:spPr>
          <a:xfrm>
            <a:off x="288033" y="1651590"/>
            <a:ext cx="1518064" cy="584776"/>
          </a:xfrm>
          <a:prstGeom prst="rect">
            <a:avLst/>
          </a:prstGeom>
          <a:noFill/>
        </p:spPr>
        <p:txBody>
          <a:bodyPr wrap="none" rtlCol="0">
            <a:spAutoFit/>
          </a:bodyPr>
          <a:lstStyle/>
          <a:p>
            <a:pPr algn="l"/>
            <a:r>
              <a:rPr lang="en-US" sz="1600" dirty="0" smtClean="0"/>
              <a:t>Normal ZS pure</a:t>
            </a:r>
          </a:p>
          <a:p>
            <a:pPr algn="l"/>
            <a:r>
              <a:rPr lang="en-US" sz="1600" dirty="0" smtClean="0"/>
              <a:t>shift spectrum</a:t>
            </a:r>
            <a:endParaRPr lang="en-US" sz="1600" dirty="0"/>
          </a:p>
        </p:txBody>
      </p:sp>
      <p:sp>
        <p:nvSpPr>
          <p:cNvPr id="20" name="Rectangle 9"/>
          <p:cNvSpPr>
            <a:spLocks noChangeArrowheads="1"/>
          </p:cNvSpPr>
          <p:nvPr/>
        </p:nvSpPr>
        <p:spPr bwMode="auto">
          <a:xfrm>
            <a:off x="5170014" y="4804946"/>
            <a:ext cx="3973986"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30BDC2"/>
                </a:solidFill>
                <a:latin typeface="Times" charset="0"/>
              </a:rPr>
              <a:t>	</a:t>
            </a:r>
            <a:r>
              <a:rPr kumimoji="0" lang="en-GB" sz="1600" i="1" dirty="0" err="1" smtClean="0">
                <a:solidFill>
                  <a:srgbClr val="30BDC2"/>
                </a:solidFill>
                <a:latin typeface="Times" charset="0"/>
              </a:rPr>
              <a:t>Chem</a:t>
            </a:r>
            <a:r>
              <a:rPr kumimoji="0" lang="en-GB" sz="1600" i="1" dirty="0" smtClean="0">
                <a:solidFill>
                  <a:srgbClr val="30BDC2"/>
                </a:solidFill>
                <a:latin typeface="Times" charset="0"/>
              </a:rPr>
              <a:t> </a:t>
            </a:r>
            <a:r>
              <a:rPr kumimoji="0" lang="en-GB" sz="1600" i="1" dirty="0" err="1" smtClean="0">
                <a:solidFill>
                  <a:srgbClr val="30BDC2"/>
                </a:solidFill>
                <a:latin typeface="Times" charset="0"/>
              </a:rPr>
              <a:t>Commun</a:t>
            </a:r>
            <a:r>
              <a:rPr kumimoji="0" lang="en-GB" sz="1600" i="1" dirty="0" smtClean="0">
                <a:solidFill>
                  <a:srgbClr val="30BDC2"/>
                </a:solidFill>
                <a:latin typeface="Times" charset="0"/>
              </a:rPr>
              <a:t> </a:t>
            </a:r>
            <a:r>
              <a:rPr kumimoji="0" lang="en-GB" sz="1600" b="1" dirty="0" smtClean="0">
                <a:solidFill>
                  <a:srgbClr val="30BDC2"/>
                </a:solidFill>
                <a:latin typeface="Times" charset="0"/>
              </a:rPr>
              <a:t>53</a:t>
            </a:r>
            <a:r>
              <a:rPr kumimoji="0" lang="en-GB" sz="1600" dirty="0" smtClean="0">
                <a:solidFill>
                  <a:srgbClr val="30BDC2"/>
                </a:solidFill>
                <a:latin typeface="Times" charset="0"/>
              </a:rPr>
              <a:t>, 10188 (2017)</a:t>
            </a:r>
            <a:endParaRPr kumimoji="0" lang="en-US" sz="1600" dirty="0">
              <a:solidFill>
                <a:srgbClr val="30BDC2"/>
              </a:solidFill>
              <a:latin typeface="Times" charset="0"/>
            </a:endParaRPr>
          </a:p>
        </p:txBody>
      </p:sp>
      <p:sp>
        <p:nvSpPr>
          <p:cNvPr id="5" name="TextBox 4"/>
          <p:cNvSpPr txBox="1"/>
          <p:nvPr/>
        </p:nvSpPr>
        <p:spPr>
          <a:xfrm>
            <a:off x="3943265" y="925288"/>
            <a:ext cx="287258" cy="338554"/>
          </a:xfrm>
          <a:prstGeom prst="rect">
            <a:avLst/>
          </a:prstGeom>
          <a:noFill/>
        </p:spPr>
        <p:txBody>
          <a:bodyPr wrap="none" rtlCol="0">
            <a:spAutoFit/>
          </a:bodyPr>
          <a:lstStyle/>
          <a:p>
            <a:r>
              <a:rPr lang="en-US" sz="1600" b="1" dirty="0" smtClean="0"/>
              <a:t>1</a:t>
            </a:r>
            <a:endParaRPr lang="en-US" sz="1600" b="1" dirty="0"/>
          </a:p>
        </p:txBody>
      </p:sp>
      <p:sp>
        <p:nvSpPr>
          <p:cNvPr id="22" name="TextBox 21"/>
          <p:cNvSpPr txBox="1"/>
          <p:nvPr/>
        </p:nvSpPr>
        <p:spPr>
          <a:xfrm>
            <a:off x="6027879" y="925288"/>
            <a:ext cx="287258" cy="338554"/>
          </a:xfrm>
          <a:prstGeom prst="rect">
            <a:avLst/>
          </a:prstGeom>
          <a:noFill/>
        </p:spPr>
        <p:txBody>
          <a:bodyPr wrap="none" rtlCol="0">
            <a:spAutoFit/>
          </a:bodyPr>
          <a:lstStyle/>
          <a:p>
            <a:r>
              <a:rPr lang="en-US" sz="1600" b="1" dirty="0" smtClean="0"/>
              <a:t>2</a:t>
            </a:r>
            <a:endParaRPr lang="en-US" sz="1600" b="1" dirty="0"/>
          </a:p>
        </p:txBody>
      </p:sp>
    </p:spTree>
    <p:extLst>
      <p:ext uri="{BB962C8B-B14F-4D97-AF65-F5344CB8AC3E}">
        <p14:creationId xmlns:p14="http://schemas.microsoft.com/office/powerpoint/2010/main" val="3131233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530" r="66885" b="-2093"/>
          <a:stretch/>
        </p:blipFill>
        <p:spPr>
          <a:xfrm>
            <a:off x="1330900" y="804467"/>
            <a:ext cx="784800" cy="1580400"/>
          </a:xfrm>
          <a:prstGeom prst="rect">
            <a:avLst/>
          </a:prstGeom>
        </p:spPr>
      </p:pic>
      <p:sp>
        <p:nvSpPr>
          <p:cNvPr id="6" name="Rectangle 2"/>
          <p:cNvSpPr>
            <a:spLocks noChangeArrowheads="1"/>
          </p:cNvSpPr>
          <p:nvPr/>
        </p:nvSpPr>
        <p:spPr bwMode="auto">
          <a:xfrm>
            <a:off x="381000" y="-3517"/>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Improving PSYCHE: Saltire Pulses</a:t>
            </a:r>
            <a:endParaRPr lang="en-US" sz="2400" dirty="0">
              <a:solidFill>
                <a:srgbClr val="000000"/>
              </a:solidFill>
              <a:latin typeface="Times" charset="0"/>
            </a:endParaRPr>
          </a:p>
        </p:txBody>
      </p:sp>
      <p:grpSp>
        <p:nvGrpSpPr>
          <p:cNvPr id="20" name="Group 19"/>
          <p:cNvGrpSpPr/>
          <p:nvPr/>
        </p:nvGrpSpPr>
        <p:grpSpPr>
          <a:xfrm>
            <a:off x="3612717" y="745988"/>
            <a:ext cx="5404282" cy="584776"/>
            <a:chOff x="3612717" y="745988"/>
            <a:chExt cx="5404282" cy="584776"/>
          </a:xfrm>
        </p:grpSpPr>
        <p:sp>
          <p:nvSpPr>
            <p:cNvPr id="10" name="Text Box 7"/>
            <p:cNvSpPr txBox="1">
              <a:spLocks noChangeArrowheads="1"/>
            </p:cNvSpPr>
            <p:nvPr/>
          </p:nvSpPr>
          <p:spPr bwMode="auto">
            <a:xfrm>
              <a:off x="5467922" y="745988"/>
              <a:ext cx="3549077" cy="584776"/>
            </a:xfrm>
            <a:prstGeom prst="rect">
              <a:avLst/>
            </a:prstGeom>
            <a:noFill/>
            <a:ln w="9525">
              <a:noFill/>
              <a:miter lim="800000"/>
              <a:headEnd/>
              <a:tailEnd/>
            </a:ln>
          </p:spPr>
          <p:txBody>
            <a:bodyPr wrap="square">
              <a:prstTxWarp prst="textNoShape">
                <a:avLst/>
              </a:prstTxWarp>
              <a:spAutoFit/>
            </a:bodyPr>
            <a:lstStyle/>
            <a:p>
              <a:pPr algn="l"/>
              <a:r>
                <a:rPr lang="en-GB" sz="1600" dirty="0" smtClean="0">
                  <a:solidFill>
                    <a:srgbClr val="660066"/>
                  </a:solidFill>
                </a:rPr>
                <a:t>Normal PSYCHE “double </a:t>
              </a:r>
              <a:r>
                <a:rPr lang="el-GR" sz="1600" i="1" dirty="0" smtClean="0">
                  <a:solidFill>
                    <a:srgbClr val="660066"/>
                  </a:solidFill>
                </a:rPr>
                <a:t>β</a:t>
              </a:r>
              <a:r>
                <a:rPr lang="en-GB" sz="1600" dirty="0" smtClean="0">
                  <a:solidFill>
                    <a:srgbClr val="660066"/>
                  </a:solidFill>
                </a:rPr>
                <a:t>”  sequence element</a:t>
              </a:r>
              <a:endParaRPr lang="en-US" sz="1600" dirty="0">
                <a:solidFill>
                  <a:srgbClr val="660066"/>
                </a:solidFill>
              </a:endParaRPr>
            </a:p>
          </p:txBody>
        </p:sp>
        <p:pic>
          <p:nvPicPr>
            <p:cNvPr id="9" name="Picture 8"/>
            <p:cNvPicPr>
              <a:picLocks noChangeAspect="1"/>
            </p:cNvPicPr>
            <p:nvPr/>
          </p:nvPicPr>
          <p:blipFill rotWithShape="1">
            <a:blip r:embed="rId2"/>
            <a:srcRect l="31956" t="9303" r="-3042" b="67941"/>
            <a:stretch/>
          </p:blipFill>
          <p:spPr>
            <a:xfrm>
              <a:off x="3612717" y="842176"/>
              <a:ext cx="1684800" cy="392400"/>
            </a:xfrm>
            <a:prstGeom prst="rect">
              <a:avLst/>
            </a:prstGeom>
          </p:spPr>
        </p:pic>
      </p:grpSp>
      <p:sp>
        <p:nvSpPr>
          <p:cNvPr id="15" name="Text Box 7"/>
          <p:cNvSpPr txBox="1">
            <a:spLocks noChangeArrowheads="1"/>
          </p:cNvSpPr>
          <p:nvPr/>
        </p:nvSpPr>
        <p:spPr bwMode="auto">
          <a:xfrm>
            <a:off x="474134" y="2544537"/>
            <a:ext cx="2844801" cy="1077218"/>
          </a:xfrm>
          <a:prstGeom prst="rect">
            <a:avLst/>
          </a:prstGeom>
          <a:noFill/>
          <a:ln w="9525">
            <a:noFill/>
            <a:miter lim="800000"/>
            <a:headEnd/>
            <a:tailEnd/>
          </a:ln>
        </p:spPr>
        <p:txBody>
          <a:bodyPr wrap="square">
            <a:prstTxWarp prst="textNoShape">
              <a:avLst/>
            </a:prstTxWarp>
            <a:spAutoFit/>
          </a:bodyPr>
          <a:lstStyle/>
          <a:p>
            <a:pPr algn="l"/>
            <a:r>
              <a:rPr lang="en-GB" sz="1600" dirty="0" smtClean="0">
                <a:solidFill>
                  <a:srgbClr val="660066"/>
                </a:solidFill>
              </a:rPr>
              <a:t>Adding two counter-sweeping chirp pulses gives a “saltire” pulse (named after the national flag of Scotland)</a:t>
            </a:r>
            <a:endParaRPr lang="en-US" sz="1600" dirty="0">
              <a:solidFill>
                <a:srgbClr val="660066"/>
              </a:solidFill>
            </a:endParaRPr>
          </a:p>
        </p:txBody>
      </p:sp>
      <p:grpSp>
        <p:nvGrpSpPr>
          <p:cNvPr id="19" name="Group 18"/>
          <p:cNvGrpSpPr/>
          <p:nvPr/>
        </p:nvGrpSpPr>
        <p:grpSpPr>
          <a:xfrm>
            <a:off x="3594717" y="2044431"/>
            <a:ext cx="5159806" cy="584776"/>
            <a:chOff x="3594717" y="1969536"/>
            <a:chExt cx="5159806" cy="584776"/>
          </a:xfrm>
        </p:grpSpPr>
        <p:pic>
          <p:nvPicPr>
            <p:cNvPr id="12" name="Picture 11"/>
            <p:cNvPicPr>
              <a:picLocks noChangeAspect="1"/>
            </p:cNvPicPr>
            <p:nvPr/>
          </p:nvPicPr>
          <p:blipFill rotWithShape="1">
            <a:blip r:embed="rId2"/>
            <a:srcRect l="31922" t="76620" r="-4533" b="-8378"/>
            <a:stretch/>
          </p:blipFill>
          <p:spPr>
            <a:xfrm>
              <a:off x="3594717" y="1993724"/>
              <a:ext cx="1720800" cy="536400"/>
            </a:xfrm>
            <a:prstGeom prst="rect">
              <a:avLst/>
            </a:prstGeom>
          </p:spPr>
        </p:pic>
        <p:sp>
          <p:nvSpPr>
            <p:cNvPr id="16" name="Text Box 7"/>
            <p:cNvSpPr txBox="1">
              <a:spLocks noChangeArrowheads="1"/>
            </p:cNvSpPr>
            <p:nvPr/>
          </p:nvSpPr>
          <p:spPr bwMode="auto">
            <a:xfrm>
              <a:off x="5467923" y="1969536"/>
              <a:ext cx="3286600" cy="584776"/>
            </a:xfrm>
            <a:prstGeom prst="rect">
              <a:avLst/>
            </a:prstGeom>
            <a:noFill/>
            <a:ln w="9525">
              <a:noFill/>
              <a:miter lim="800000"/>
              <a:headEnd/>
              <a:tailEnd/>
            </a:ln>
          </p:spPr>
          <p:txBody>
            <a:bodyPr wrap="square">
              <a:prstTxWarp prst="textNoShape">
                <a:avLst/>
              </a:prstTxWarp>
              <a:spAutoFit/>
            </a:bodyPr>
            <a:lstStyle/>
            <a:p>
              <a:pPr algn="l"/>
              <a:r>
                <a:rPr lang="en-GB" sz="1600" dirty="0" smtClean="0">
                  <a:solidFill>
                    <a:srgbClr val="660066"/>
                  </a:solidFill>
                </a:rPr>
                <a:t>Double saltire element gives four times weaker recoupling artefacts</a:t>
              </a:r>
              <a:endParaRPr lang="en-US" sz="1600" dirty="0">
                <a:solidFill>
                  <a:srgbClr val="660066"/>
                </a:solidFill>
              </a:endParaRPr>
            </a:p>
          </p:txBody>
        </p:sp>
      </p:grpSp>
      <p:grpSp>
        <p:nvGrpSpPr>
          <p:cNvPr id="18" name="Group 17"/>
          <p:cNvGrpSpPr/>
          <p:nvPr/>
        </p:nvGrpSpPr>
        <p:grpSpPr>
          <a:xfrm>
            <a:off x="3634354" y="3342875"/>
            <a:ext cx="4900036" cy="1077218"/>
            <a:chOff x="3634354" y="3173535"/>
            <a:chExt cx="4900036" cy="1077218"/>
          </a:xfrm>
        </p:grpSpPr>
        <p:pic>
          <p:nvPicPr>
            <p:cNvPr id="13" name="Picture 12"/>
            <p:cNvPicPr>
              <a:picLocks/>
            </p:cNvPicPr>
            <p:nvPr/>
          </p:nvPicPr>
          <p:blipFill rotWithShape="1">
            <a:blip r:embed="rId2"/>
            <a:srcRect l="-1529" t="78919" r="66895" b="-2149"/>
            <a:stretch/>
          </p:blipFill>
          <p:spPr>
            <a:xfrm>
              <a:off x="3634354" y="3515944"/>
              <a:ext cx="1641527" cy="392400"/>
            </a:xfrm>
            <a:prstGeom prst="rect">
              <a:avLst/>
            </a:prstGeom>
          </p:spPr>
        </p:pic>
        <p:sp>
          <p:nvSpPr>
            <p:cNvPr id="17" name="Text Box 7"/>
            <p:cNvSpPr txBox="1">
              <a:spLocks noChangeArrowheads="1"/>
            </p:cNvSpPr>
            <p:nvPr/>
          </p:nvSpPr>
          <p:spPr bwMode="auto">
            <a:xfrm>
              <a:off x="5467923" y="3173535"/>
              <a:ext cx="3066467" cy="1077218"/>
            </a:xfrm>
            <a:prstGeom prst="rect">
              <a:avLst/>
            </a:prstGeom>
            <a:noFill/>
            <a:ln w="9525">
              <a:noFill/>
              <a:miter lim="800000"/>
              <a:headEnd/>
              <a:tailEnd/>
            </a:ln>
          </p:spPr>
          <p:txBody>
            <a:bodyPr wrap="square">
              <a:prstTxWarp prst="textNoShape">
                <a:avLst/>
              </a:prstTxWarp>
              <a:spAutoFit/>
            </a:bodyPr>
            <a:lstStyle/>
            <a:p>
              <a:pPr algn="l"/>
              <a:r>
                <a:rPr lang="en-GB" sz="1600" dirty="0" smtClean="0">
                  <a:solidFill>
                    <a:srgbClr val="660066"/>
                  </a:solidFill>
                </a:rPr>
                <a:t>Single saltire element gives four times weaker recoupling artefacts and improves suppression of strong coupling and ZQC artefacts</a:t>
              </a:r>
              <a:endParaRPr lang="en-US" sz="1600" dirty="0">
                <a:solidFill>
                  <a:srgbClr val="660066"/>
                </a:solidFill>
              </a:endParaRPr>
            </a:p>
          </p:txBody>
        </p:sp>
      </p:grpSp>
      <p:pic>
        <p:nvPicPr>
          <p:cNvPr id="5" name="Picture 4" descr="scotland-flag-std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367" y="3755833"/>
            <a:ext cx="1219200" cy="1219200"/>
          </a:xfrm>
          <a:prstGeom prst="rect">
            <a:avLst/>
          </a:prstGeom>
        </p:spPr>
      </p:pic>
      <p:sp>
        <p:nvSpPr>
          <p:cNvPr id="21" name="Rectangle 9"/>
          <p:cNvSpPr>
            <a:spLocks noChangeArrowheads="1"/>
          </p:cNvSpPr>
          <p:nvPr/>
        </p:nvSpPr>
        <p:spPr bwMode="auto">
          <a:xfrm>
            <a:off x="3547676" y="4804946"/>
            <a:ext cx="5596324" cy="338554"/>
          </a:xfrm>
          <a:prstGeom prst="rect">
            <a:avLst/>
          </a:prstGeom>
          <a:noFill/>
          <a:ln w="9525">
            <a:noFill/>
            <a:miter lim="800000"/>
            <a:headEnd/>
            <a:tailEnd/>
          </a:ln>
        </p:spPr>
        <p:txBody>
          <a:bodyPr wrap="none">
            <a:prstTxWarp prst="textNoShape">
              <a:avLst/>
            </a:prstTxWarp>
            <a:spAutoFit/>
          </a:bodyPr>
          <a:lstStyle/>
          <a:p>
            <a:r>
              <a:rPr kumimoji="0" lang="en-GB" sz="1600" dirty="0">
                <a:solidFill>
                  <a:srgbClr val="30BDC2"/>
                </a:solidFill>
                <a:latin typeface="Times" charset="0"/>
              </a:rPr>
              <a:t>	</a:t>
            </a:r>
            <a:r>
              <a:rPr kumimoji="0" lang="en-GB" sz="1600" i="1" dirty="0" err="1" smtClean="0">
                <a:solidFill>
                  <a:srgbClr val="30BDC2"/>
                </a:solidFill>
                <a:latin typeface="Times" charset="0"/>
              </a:rPr>
              <a:t>Chem</a:t>
            </a:r>
            <a:r>
              <a:rPr kumimoji="0" lang="en-GB" sz="1600" i="1" dirty="0" smtClean="0">
                <a:solidFill>
                  <a:srgbClr val="30BDC2"/>
                </a:solidFill>
                <a:latin typeface="Times" charset="0"/>
              </a:rPr>
              <a:t> </a:t>
            </a:r>
            <a:r>
              <a:rPr kumimoji="0" lang="en-GB" sz="1600" i="1" dirty="0" err="1" smtClean="0">
                <a:solidFill>
                  <a:srgbClr val="30BDC2"/>
                </a:solidFill>
                <a:latin typeface="Times" charset="0"/>
              </a:rPr>
              <a:t>Eur</a:t>
            </a:r>
            <a:r>
              <a:rPr kumimoji="0" lang="en-GB" sz="1600" i="1" dirty="0" smtClean="0">
                <a:solidFill>
                  <a:srgbClr val="30BDC2"/>
                </a:solidFill>
                <a:latin typeface="Times" charset="0"/>
              </a:rPr>
              <a:t> J,</a:t>
            </a:r>
            <a:r>
              <a:rPr kumimoji="0" lang="en-GB" sz="1600" dirty="0" smtClean="0">
                <a:solidFill>
                  <a:srgbClr val="30BDC2"/>
                </a:solidFill>
                <a:latin typeface="Times" charset="0"/>
              </a:rPr>
              <a:t> in press</a:t>
            </a:r>
            <a:r>
              <a:rPr kumimoji="0" lang="en-GB" sz="1600" dirty="0">
                <a:solidFill>
                  <a:srgbClr val="30BDC2"/>
                </a:solidFill>
                <a:latin typeface="Times" charset="0"/>
              </a:rPr>
              <a:t>;</a:t>
            </a:r>
            <a:r>
              <a:rPr kumimoji="0" lang="en-GB" sz="1600" i="1" dirty="0" smtClean="0">
                <a:solidFill>
                  <a:srgbClr val="30BDC2"/>
                </a:solidFill>
                <a:latin typeface="Times" charset="0"/>
              </a:rPr>
              <a:t> </a:t>
            </a:r>
            <a:r>
              <a:rPr kumimoji="0" lang="de-DE" sz="1600" dirty="0">
                <a:solidFill>
                  <a:srgbClr val="30BDC2"/>
                </a:solidFill>
                <a:latin typeface="Times" charset="0"/>
              </a:rPr>
              <a:t>DOI: 10.1002/chem.201800524</a:t>
            </a:r>
            <a:endParaRPr kumimoji="0" lang="en-US" sz="1600" dirty="0">
              <a:solidFill>
                <a:srgbClr val="30BDC2"/>
              </a:solidFill>
              <a:latin typeface="Times" charset="0"/>
            </a:endParaRPr>
          </a:p>
        </p:txBody>
      </p:sp>
      <p:sp>
        <p:nvSpPr>
          <p:cNvPr id="3" name="Oval 2"/>
          <p:cNvSpPr/>
          <p:nvPr/>
        </p:nvSpPr>
        <p:spPr>
          <a:xfrm>
            <a:off x="4394200" y="2005119"/>
            <a:ext cx="127000" cy="127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210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704375" y="23282"/>
            <a:ext cx="7843836" cy="369332"/>
          </a:xfrm>
          <a:prstGeom prst="rect">
            <a:avLst/>
          </a:prstGeom>
          <a:noFill/>
          <a:ln w="9525">
            <a:noFill/>
            <a:miter lim="800000"/>
            <a:headEnd/>
            <a:tailEnd/>
          </a:ln>
        </p:spPr>
        <p:txBody>
          <a:bodyPr wrap="square">
            <a:prstTxWarp prst="textNoShape">
              <a:avLst/>
            </a:prstTxWarp>
            <a:spAutoFit/>
          </a:bodyPr>
          <a:lstStyle/>
          <a:p>
            <a:pPr algn="ctr">
              <a:lnSpc>
                <a:spcPct val="70000"/>
              </a:lnSpc>
              <a:spcBef>
                <a:spcPct val="50000"/>
              </a:spcBef>
            </a:pPr>
            <a:r>
              <a:rPr kumimoji="0" lang="en-GB" sz="2400" dirty="0" smtClean="0">
                <a:solidFill>
                  <a:srgbClr val="000000"/>
                </a:solidFill>
                <a:latin typeface="Times" charset="0"/>
              </a:rPr>
              <a:t>Background Reading</a:t>
            </a:r>
            <a:endParaRPr kumimoji="0" lang="en-GB" sz="2400" dirty="0">
              <a:solidFill>
                <a:srgbClr val="000000"/>
              </a:solidFill>
              <a:latin typeface="Times" charset="0"/>
            </a:endParaRPr>
          </a:p>
        </p:txBody>
      </p:sp>
      <p:sp>
        <p:nvSpPr>
          <p:cNvPr id="2" name="TextBox 1"/>
          <p:cNvSpPr txBox="1"/>
          <p:nvPr/>
        </p:nvSpPr>
        <p:spPr>
          <a:xfrm>
            <a:off x="344784" y="999067"/>
            <a:ext cx="8596008" cy="3785652"/>
          </a:xfrm>
          <a:prstGeom prst="rect">
            <a:avLst/>
          </a:prstGeom>
          <a:noFill/>
        </p:spPr>
        <p:txBody>
          <a:bodyPr wrap="square" rtlCol="0">
            <a:spAutoFit/>
          </a:bodyPr>
          <a:lstStyle/>
          <a:p>
            <a:pPr algn="l"/>
            <a:r>
              <a:rPr lang="en-US" dirty="0" smtClean="0">
                <a:solidFill>
                  <a:srgbClr val="660066"/>
                </a:solidFill>
              </a:rPr>
              <a:t>“</a:t>
            </a:r>
            <a:r>
              <a:rPr lang="en-US" dirty="0">
                <a:solidFill>
                  <a:srgbClr val="660066"/>
                </a:solidFill>
              </a:rPr>
              <a:t>Pure Shift NMR Spectroscopy</a:t>
            </a:r>
            <a:r>
              <a:rPr lang="en-US" dirty="0" smtClean="0">
                <a:solidFill>
                  <a:srgbClr val="660066"/>
                </a:solidFill>
              </a:rPr>
              <a:t>”, R</a:t>
            </a:r>
            <a:r>
              <a:rPr lang="en-US" dirty="0">
                <a:solidFill>
                  <a:srgbClr val="660066"/>
                </a:solidFill>
              </a:rPr>
              <a:t>. W. Adams, in </a:t>
            </a:r>
            <a:r>
              <a:rPr lang="en-US" dirty="0" err="1">
                <a:solidFill>
                  <a:srgbClr val="660066"/>
                </a:solidFill>
              </a:rPr>
              <a:t>eMagRes</a:t>
            </a:r>
            <a:r>
              <a:rPr lang="en-US" dirty="0">
                <a:solidFill>
                  <a:srgbClr val="660066"/>
                </a:solidFill>
              </a:rPr>
              <a:t>, </a:t>
            </a:r>
            <a:r>
              <a:rPr lang="en-US" dirty="0" smtClean="0">
                <a:solidFill>
                  <a:srgbClr val="660066"/>
                </a:solidFill>
              </a:rPr>
              <a:t>Wiley, 2014</a:t>
            </a:r>
            <a:r>
              <a:rPr lang="el-GR" dirty="0" smtClean="0">
                <a:solidFill>
                  <a:srgbClr val="660066"/>
                </a:solidFill>
              </a:rPr>
              <a:t>, </a:t>
            </a:r>
            <a:r>
              <a:rPr lang="en-US" dirty="0" smtClean="0">
                <a:solidFill>
                  <a:srgbClr val="660066"/>
                </a:solidFill>
              </a:rPr>
              <a:t>DOI</a:t>
            </a:r>
            <a:r>
              <a:rPr lang="en-US" dirty="0">
                <a:solidFill>
                  <a:srgbClr val="660066"/>
                </a:solidFill>
              </a:rPr>
              <a:t>: 10.1002</a:t>
            </a:r>
            <a:r>
              <a:rPr lang="en-US" dirty="0" smtClean="0">
                <a:solidFill>
                  <a:srgbClr val="660066"/>
                </a:solidFill>
              </a:rPr>
              <a:t>/9780470034590</a:t>
            </a:r>
            <a:r>
              <a:rPr lang="en-US" dirty="0">
                <a:solidFill>
                  <a:srgbClr val="660066"/>
                </a:solidFill>
              </a:rPr>
              <a:t>.</a:t>
            </a:r>
            <a:r>
              <a:rPr lang="en-US" dirty="0" smtClean="0">
                <a:solidFill>
                  <a:srgbClr val="660066"/>
                </a:solidFill>
              </a:rPr>
              <a:t>emrstm1362</a:t>
            </a:r>
            <a:endParaRPr lang="el-GR" dirty="0" smtClean="0">
              <a:solidFill>
                <a:srgbClr val="660066"/>
              </a:solidFill>
            </a:endParaRPr>
          </a:p>
          <a:p>
            <a:pPr algn="l"/>
            <a:endParaRPr lang="el-GR" dirty="0" smtClean="0">
              <a:solidFill>
                <a:srgbClr val="660066"/>
              </a:solidFill>
            </a:endParaRPr>
          </a:p>
          <a:p>
            <a:pPr algn="l"/>
            <a:r>
              <a:rPr lang="en-US" dirty="0" smtClean="0">
                <a:solidFill>
                  <a:srgbClr val="660066"/>
                </a:solidFill>
              </a:rPr>
              <a:t>“</a:t>
            </a:r>
            <a:r>
              <a:rPr lang="en-US" dirty="0">
                <a:solidFill>
                  <a:srgbClr val="660066"/>
                </a:solidFill>
              </a:rPr>
              <a:t>Broadband </a:t>
            </a:r>
            <a:r>
              <a:rPr lang="en-US" baseline="30000" dirty="0">
                <a:solidFill>
                  <a:srgbClr val="660066"/>
                </a:solidFill>
              </a:rPr>
              <a:t>1</a:t>
            </a:r>
            <a:r>
              <a:rPr lang="en-US" dirty="0">
                <a:solidFill>
                  <a:srgbClr val="660066"/>
                </a:solidFill>
              </a:rPr>
              <a:t>H </a:t>
            </a:r>
            <a:r>
              <a:rPr lang="en-US" dirty="0" err="1">
                <a:solidFill>
                  <a:srgbClr val="660066"/>
                </a:solidFill>
              </a:rPr>
              <a:t>homodecoupled</a:t>
            </a:r>
            <a:r>
              <a:rPr lang="en-US" dirty="0">
                <a:solidFill>
                  <a:srgbClr val="660066"/>
                </a:solidFill>
              </a:rPr>
              <a:t> </a:t>
            </a:r>
            <a:r>
              <a:rPr lang="en-US" dirty="0" smtClean="0">
                <a:solidFill>
                  <a:srgbClr val="660066"/>
                </a:solidFill>
              </a:rPr>
              <a:t>NMR experiments</a:t>
            </a:r>
            <a:r>
              <a:rPr lang="en-US" dirty="0">
                <a:solidFill>
                  <a:srgbClr val="660066"/>
                </a:solidFill>
              </a:rPr>
              <a:t>: recent developments, </a:t>
            </a:r>
            <a:r>
              <a:rPr lang="en-US" dirty="0" smtClean="0">
                <a:solidFill>
                  <a:srgbClr val="660066"/>
                </a:solidFill>
              </a:rPr>
              <a:t>methods and applications”, L</a:t>
            </a:r>
            <a:r>
              <a:rPr lang="en-US" dirty="0">
                <a:solidFill>
                  <a:srgbClr val="660066"/>
                </a:solidFill>
              </a:rPr>
              <a:t>. </a:t>
            </a:r>
            <a:r>
              <a:rPr lang="en-US" dirty="0" err="1" smtClean="0">
                <a:solidFill>
                  <a:srgbClr val="660066"/>
                </a:solidFill>
              </a:rPr>
              <a:t>Casta</a:t>
            </a:r>
            <a:r>
              <a:rPr lang="el-GR" dirty="0" smtClean="0">
                <a:solidFill>
                  <a:srgbClr val="660066"/>
                </a:solidFill>
              </a:rPr>
              <a:t>ñ</a:t>
            </a:r>
            <a:r>
              <a:rPr lang="en-US" dirty="0" err="1" smtClean="0">
                <a:solidFill>
                  <a:srgbClr val="660066"/>
                </a:solidFill>
              </a:rPr>
              <a:t>ar</a:t>
            </a:r>
            <a:r>
              <a:rPr lang="en-US" dirty="0">
                <a:solidFill>
                  <a:srgbClr val="660066"/>
                </a:solidFill>
              </a:rPr>
              <a:t>, T. </a:t>
            </a:r>
            <a:r>
              <a:rPr lang="en-US" dirty="0" err="1">
                <a:solidFill>
                  <a:srgbClr val="660066"/>
                </a:solidFill>
              </a:rPr>
              <a:t>Parella</a:t>
            </a:r>
            <a:r>
              <a:rPr lang="en-US" dirty="0" smtClean="0">
                <a:solidFill>
                  <a:srgbClr val="660066"/>
                </a:solidFill>
              </a:rPr>
              <a:t>,</a:t>
            </a:r>
            <a:r>
              <a:rPr lang="el-GR" dirty="0" smtClean="0">
                <a:solidFill>
                  <a:srgbClr val="660066"/>
                </a:solidFill>
              </a:rPr>
              <a:t> </a:t>
            </a:r>
            <a:r>
              <a:rPr lang="nb-NO" dirty="0" err="1" smtClean="0">
                <a:solidFill>
                  <a:srgbClr val="660066"/>
                </a:solidFill>
              </a:rPr>
              <a:t>Magn</a:t>
            </a:r>
            <a:r>
              <a:rPr lang="nb-NO" dirty="0">
                <a:solidFill>
                  <a:srgbClr val="660066"/>
                </a:solidFill>
              </a:rPr>
              <a:t>. </a:t>
            </a:r>
            <a:r>
              <a:rPr lang="nb-NO" dirty="0" err="1">
                <a:solidFill>
                  <a:srgbClr val="660066"/>
                </a:solidFill>
              </a:rPr>
              <a:t>Reson</a:t>
            </a:r>
            <a:r>
              <a:rPr lang="nb-NO" dirty="0">
                <a:solidFill>
                  <a:srgbClr val="660066"/>
                </a:solidFill>
              </a:rPr>
              <a:t>. </a:t>
            </a:r>
            <a:r>
              <a:rPr lang="nb-NO" dirty="0" err="1">
                <a:solidFill>
                  <a:srgbClr val="660066"/>
                </a:solidFill>
              </a:rPr>
              <a:t>Chem</a:t>
            </a:r>
            <a:r>
              <a:rPr lang="nb-NO" dirty="0" smtClean="0">
                <a:solidFill>
                  <a:srgbClr val="660066"/>
                </a:solidFill>
              </a:rPr>
              <a:t>. </a:t>
            </a:r>
            <a:r>
              <a:rPr lang="nb-NO" b="1" dirty="0" smtClean="0">
                <a:solidFill>
                  <a:srgbClr val="660066"/>
                </a:solidFill>
              </a:rPr>
              <a:t>53</a:t>
            </a:r>
            <a:r>
              <a:rPr lang="nb-NO" dirty="0">
                <a:solidFill>
                  <a:srgbClr val="660066"/>
                </a:solidFill>
              </a:rPr>
              <a:t>, </a:t>
            </a:r>
            <a:r>
              <a:rPr lang="nb-NO" dirty="0" smtClean="0">
                <a:solidFill>
                  <a:srgbClr val="660066"/>
                </a:solidFill>
              </a:rPr>
              <a:t>399–426</a:t>
            </a:r>
            <a:r>
              <a:rPr lang="el-GR" dirty="0" smtClean="0">
                <a:solidFill>
                  <a:srgbClr val="660066"/>
                </a:solidFill>
              </a:rPr>
              <a:t> (</a:t>
            </a:r>
            <a:r>
              <a:rPr lang="nb-NO" dirty="0" smtClean="0">
                <a:solidFill>
                  <a:srgbClr val="660066"/>
                </a:solidFill>
              </a:rPr>
              <a:t>2015</a:t>
            </a:r>
            <a:r>
              <a:rPr lang="el-GR" dirty="0" smtClean="0">
                <a:solidFill>
                  <a:srgbClr val="660066"/>
                </a:solidFill>
              </a:rPr>
              <a:t>)</a:t>
            </a:r>
          </a:p>
          <a:p>
            <a:pPr algn="l"/>
            <a:endParaRPr lang="el-GR" dirty="0" smtClean="0">
              <a:solidFill>
                <a:srgbClr val="660066"/>
              </a:solidFill>
            </a:endParaRPr>
          </a:p>
          <a:p>
            <a:pPr algn="l"/>
            <a:r>
              <a:rPr lang="en-GB" dirty="0" smtClean="0">
                <a:solidFill>
                  <a:srgbClr val="660066"/>
                </a:solidFill>
              </a:rPr>
              <a:t>“</a:t>
            </a:r>
            <a:r>
              <a:rPr lang="el-GR" dirty="0" smtClean="0">
                <a:solidFill>
                  <a:srgbClr val="660066"/>
                </a:solidFill>
              </a:rPr>
              <a:t>Pure Shift NMR</a:t>
            </a:r>
            <a:r>
              <a:rPr lang="en-GB" dirty="0" smtClean="0">
                <a:solidFill>
                  <a:srgbClr val="660066"/>
                </a:solidFill>
              </a:rPr>
              <a:t>”, </a:t>
            </a:r>
            <a:r>
              <a:rPr lang="nb-NO" dirty="0" smtClean="0">
                <a:solidFill>
                  <a:srgbClr val="660066"/>
                </a:solidFill>
              </a:rPr>
              <a:t>K</a:t>
            </a:r>
            <a:r>
              <a:rPr lang="nb-NO" dirty="0">
                <a:solidFill>
                  <a:srgbClr val="660066"/>
                </a:solidFill>
              </a:rPr>
              <a:t>. </a:t>
            </a:r>
            <a:r>
              <a:rPr lang="nb-NO" dirty="0" err="1">
                <a:solidFill>
                  <a:srgbClr val="660066"/>
                </a:solidFill>
              </a:rPr>
              <a:t>Zangger</a:t>
            </a:r>
            <a:r>
              <a:rPr lang="nb-NO" dirty="0">
                <a:solidFill>
                  <a:srgbClr val="660066"/>
                </a:solidFill>
              </a:rPr>
              <a:t>, </a:t>
            </a:r>
            <a:r>
              <a:rPr lang="nb-NO" dirty="0" err="1">
                <a:solidFill>
                  <a:srgbClr val="660066"/>
                </a:solidFill>
              </a:rPr>
              <a:t>Prog</a:t>
            </a:r>
            <a:r>
              <a:rPr lang="nb-NO" dirty="0">
                <a:solidFill>
                  <a:srgbClr val="660066"/>
                </a:solidFill>
              </a:rPr>
              <a:t>. </a:t>
            </a:r>
            <a:r>
              <a:rPr lang="nb-NO" dirty="0" err="1">
                <a:solidFill>
                  <a:srgbClr val="660066"/>
                </a:solidFill>
              </a:rPr>
              <a:t>Nucl</a:t>
            </a:r>
            <a:r>
              <a:rPr lang="nb-NO" dirty="0">
                <a:solidFill>
                  <a:srgbClr val="660066"/>
                </a:solidFill>
              </a:rPr>
              <a:t>. </a:t>
            </a:r>
            <a:r>
              <a:rPr lang="nb-NO" dirty="0" err="1" smtClean="0">
                <a:solidFill>
                  <a:srgbClr val="660066"/>
                </a:solidFill>
              </a:rPr>
              <a:t>Magn</a:t>
            </a:r>
            <a:r>
              <a:rPr lang="nb-NO" dirty="0" smtClean="0">
                <a:solidFill>
                  <a:srgbClr val="660066"/>
                </a:solidFill>
              </a:rPr>
              <a:t>.</a:t>
            </a:r>
            <a:r>
              <a:rPr lang="el-GR" dirty="0" smtClean="0">
                <a:solidFill>
                  <a:srgbClr val="660066"/>
                </a:solidFill>
              </a:rPr>
              <a:t> </a:t>
            </a:r>
            <a:r>
              <a:rPr lang="nb-NO" dirty="0" err="1" smtClean="0">
                <a:solidFill>
                  <a:srgbClr val="660066"/>
                </a:solidFill>
              </a:rPr>
              <a:t>Reson</a:t>
            </a:r>
            <a:r>
              <a:rPr lang="nb-NO" dirty="0">
                <a:solidFill>
                  <a:srgbClr val="660066"/>
                </a:solidFill>
              </a:rPr>
              <a:t>. </a:t>
            </a:r>
            <a:r>
              <a:rPr lang="nb-NO" dirty="0" err="1">
                <a:solidFill>
                  <a:srgbClr val="660066"/>
                </a:solidFill>
              </a:rPr>
              <a:t>Spectrosc</a:t>
            </a:r>
            <a:r>
              <a:rPr lang="nb-NO" dirty="0" smtClean="0">
                <a:solidFill>
                  <a:srgbClr val="660066"/>
                </a:solidFill>
              </a:rPr>
              <a:t>.</a:t>
            </a:r>
            <a:r>
              <a:rPr lang="nb-NO" b="1" dirty="0" smtClean="0">
                <a:solidFill>
                  <a:srgbClr val="660066"/>
                </a:solidFill>
              </a:rPr>
              <a:t> 86–87</a:t>
            </a:r>
            <a:r>
              <a:rPr lang="nb-NO" dirty="0">
                <a:solidFill>
                  <a:srgbClr val="660066"/>
                </a:solidFill>
              </a:rPr>
              <a:t>, 1</a:t>
            </a:r>
            <a:r>
              <a:rPr lang="nb-NO" dirty="0" smtClean="0">
                <a:solidFill>
                  <a:srgbClr val="660066"/>
                </a:solidFill>
              </a:rPr>
              <a:t>–20</a:t>
            </a:r>
            <a:r>
              <a:rPr lang="el-GR" dirty="0" smtClean="0">
                <a:solidFill>
                  <a:srgbClr val="660066"/>
                </a:solidFill>
              </a:rPr>
              <a:t> (</a:t>
            </a:r>
            <a:r>
              <a:rPr lang="nb-NO" dirty="0" smtClean="0">
                <a:solidFill>
                  <a:srgbClr val="660066"/>
                </a:solidFill>
              </a:rPr>
              <a:t>2015</a:t>
            </a:r>
            <a:r>
              <a:rPr lang="el-GR" dirty="0" smtClean="0">
                <a:solidFill>
                  <a:srgbClr val="660066"/>
                </a:solidFill>
              </a:rPr>
              <a:t>)</a:t>
            </a:r>
            <a:endParaRPr lang="en-GB" dirty="0" smtClean="0">
              <a:solidFill>
                <a:srgbClr val="660066"/>
              </a:solidFill>
            </a:endParaRPr>
          </a:p>
          <a:p>
            <a:pPr algn="l"/>
            <a:endParaRPr lang="en-GB" dirty="0">
              <a:solidFill>
                <a:srgbClr val="660066"/>
              </a:solidFill>
            </a:endParaRPr>
          </a:p>
          <a:p>
            <a:pPr algn="l"/>
            <a:r>
              <a:rPr lang="en-GB" dirty="0" smtClean="0">
                <a:solidFill>
                  <a:srgbClr val="660066"/>
                </a:solidFill>
              </a:rPr>
              <a:t>“</a:t>
            </a:r>
            <a:r>
              <a:rPr lang="en-US" dirty="0">
                <a:solidFill>
                  <a:srgbClr val="660066"/>
                </a:solidFill>
              </a:rPr>
              <a:t>Pure shift </a:t>
            </a:r>
            <a:r>
              <a:rPr lang="en-US" baseline="30000" dirty="0">
                <a:solidFill>
                  <a:srgbClr val="660066"/>
                </a:solidFill>
              </a:rPr>
              <a:t>1</a:t>
            </a:r>
            <a:r>
              <a:rPr lang="en-US" dirty="0">
                <a:solidFill>
                  <a:srgbClr val="660066"/>
                </a:solidFill>
              </a:rPr>
              <a:t>H NMR: what is next</a:t>
            </a:r>
            <a:r>
              <a:rPr lang="en-US" dirty="0" smtClean="0">
                <a:solidFill>
                  <a:srgbClr val="660066"/>
                </a:solidFill>
              </a:rPr>
              <a:t>?”, L. </a:t>
            </a:r>
            <a:r>
              <a:rPr lang="en-US" dirty="0" err="1">
                <a:solidFill>
                  <a:srgbClr val="660066"/>
                </a:solidFill>
              </a:rPr>
              <a:t>Casta</a:t>
            </a:r>
            <a:r>
              <a:rPr lang="el-GR" dirty="0">
                <a:solidFill>
                  <a:srgbClr val="660066"/>
                </a:solidFill>
              </a:rPr>
              <a:t>ñ</a:t>
            </a:r>
            <a:r>
              <a:rPr lang="en-US" dirty="0" err="1">
                <a:solidFill>
                  <a:srgbClr val="660066"/>
                </a:solidFill>
              </a:rPr>
              <a:t>ar</a:t>
            </a:r>
            <a:r>
              <a:rPr lang="en-US" dirty="0" smtClean="0">
                <a:solidFill>
                  <a:srgbClr val="660066"/>
                </a:solidFill>
              </a:rPr>
              <a:t>,</a:t>
            </a:r>
            <a:r>
              <a:rPr lang="nb-NO" dirty="0">
                <a:solidFill>
                  <a:srgbClr val="660066"/>
                </a:solidFill>
              </a:rPr>
              <a:t> </a:t>
            </a:r>
            <a:r>
              <a:rPr lang="nb-NO" dirty="0" err="1">
                <a:solidFill>
                  <a:srgbClr val="660066"/>
                </a:solidFill>
              </a:rPr>
              <a:t>Magn</a:t>
            </a:r>
            <a:r>
              <a:rPr lang="nb-NO" dirty="0">
                <a:solidFill>
                  <a:srgbClr val="660066"/>
                </a:solidFill>
              </a:rPr>
              <a:t>. </a:t>
            </a:r>
            <a:r>
              <a:rPr lang="nb-NO" dirty="0" err="1">
                <a:solidFill>
                  <a:srgbClr val="660066"/>
                </a:solidFill>
              </a:rPr>
              <a:t>Reson</a:t>
            </a:r>
            <a:r>
              <a:rPr lang="nb-NO" dirty="0">
                <a:solidFill>
                  <a:srgbClr val="660066"/>
                </a:solidFill>
              </a:rPr>
              <a:t>. </a:t>
            </a:r>
            <a:r>
              <a:rPr lang="nb-NO" dirty="0" err="1">
                <a:solidFill>
                  <a:srgbClr val="660066"/>
                </a:solidFill>
              </a:rPr>
              <a:t>Chem</a:t>
            </a:r>
            <a:r>
              <a:rPr lang="nb-NO" dirty="0">
                <a:solidFill>
                  <a:srgbClr val="660066"/>
                </a:solidFill>
              </a:rPr>
              <a:t>. </a:t>
            </a:r>
            <a:r>
              <a:rPr lang="nb-NO" b="1" dirty="0" smtClean="0">
                <a:solidFill>
                  <a:srgbClr val="660066"/>
                </a:solidFill>
              </a:rPr>
              <a:t>57</a:t>
            </a:r>
            <a:r>
              <a:rPr lang="nb-NO" dirty="0" smtClean="0">
                <a:solidFill>
                  <a:srgbClr val="660066"/>
                </a:solidFill>
              </a:rPr>
              <a:t>, 47</a:t>
            </a:r>
            <a:r>
              <a:rPr lang="nb-NO" dirty="0">
                <a:solidFill>
                  <a:srgbClr val="660066"/>
                </a:solidFill>
              </a:rPr>
              <a:t>–</a:t>
            </a:r>
            <a:r>
              <a:rPr lang="nb-NO" dirty="0" smtClean="0">
                <a:solidFill>
                  <a:srgbClr val="660066"/>
                </a:solidFill>
              </a:rPr>
              <a:t>53 (2017)</a:t>
            </a:r>
            <a:endParaRPr lang="en-GB" dirty="0" smtClean="0">
              <a:solidFill>
                <a:srgbClr val="660066"/>
              </a:solidFill>
            </a:endParaRPr>
          </a:p>
          <a:p>
            <a:pPr algn="l"/>
            <a:endParaRPr lang="en-GB" dirty="0">
              <a:solidFill>
                <a:srgbClr val="660066"/>
              </a:solidFill>
            </a:endParaRPr>
          </a:p>
          <a:p>
            <a:pPr algn="l"/>
            <a:r>
              <a:rPr lang="en-GB" dirty="0" smtClean="0">
                <a:solidFill>
                  <a:srgbClr val="660066"/>
                </a:solidFill>
              </a:rPr>
              <a:t>“</a:t>
            </a:r>
            <a:r>
              <a:rPr lang="en-US" dirty="0">
                <a:solidFill>
                  <a:srgbClr val="660066"/>
                </a:solidFill>
              </a:rPr>
              <a:t>PSYCHE Pure Shift NMR </a:t>
            </a:r>
            <a:r>
              <a:rPr lang="en-US" dirty="0" smtClean="0">
                <a:solidFill>
                  <a:srgbClr val="660066"/>
                </a:solidFill>
              </a:rPr>
              <a:t>Spectroscopy”, M. </a:t>
            </a:r>
            <a:r>
              <a:rPr lang="en-US" dirty="0" err="1" smtClean="0">
                <a:solidFill>
                  <a:srgbClr val="660066"/>
                </a:solidFill>
              </a:rPr>
              <a:t>Foroozandeh</a:t>
            </a:r>
            <a:r>
              <a:rPr lang="en-US" dirty="0" smtClean="0">
                <a:solidFill>
                  <a:srgbClr val="660066"/>
                </a:solidFill>
              </a:rPr>
              <a:t>, G.A. Morris and </a:t>
            </a:r>
            <a:r>
              <a:rPr lang="en-US" dirty="0">
                <a:solidFill>
                  <a:srgbClr val="660066"/>
                </a:solidFill>
              </a:rPr>
              <a:t>M. </a:t>
            </a:r>
            <a:r>
              <a:rPr lang="en-US" dirty="0" smtClean="0">
                <a:solidFill>
                  <a:srgbClr val="660066"/>
                </a:solidFill>
              </a:rPr>
              <a:t>Nilsson,  </a:t>
            </a:r>
            <a:r>
              <a:rPr kumimoji="0" lang="en-GB" i="1" dirty="0">
                <a:solidFill>
                  <a:srgbClr val="660066"/>
                </a:solidFill>
                <a:latin typeface="Times" charset="0"/>
              </a:rPr>
              <a:t>Chem. Eur. J</a:t>
            </a:r>
            <a:r>
              <a:rPr kumimoji="0" lang="en-GB" dirty="0">
                <a:solidFill>
                  <a:srgbClr val="660066"/>
                </a:solidFill>
                <a:latin typeface="Times" charset="0"/>
              </a:rPr>
              <a:t> in press,</a:t>
            </a:r>
            <a:r>
              <a:rPr kumimoji="0" lang="en-GB" i="1" dirty="0">
                <a:solidFill>
                  <a:srgbClr val="660066"/>
                </a:solidFill>
                <a:latin typeface="Times" charset="0"/>
              </a:rPr>
              <a:t> </a:t>
            </a:r>
            <a:r>
              <a:rPr kumimoji="0" lang="de-DE" dirty="0">
                <a:solidFill>
                  <a:srgbClr val="660066"/>
                </a:solidFill>
                <a:latin typeface="Times" charset="0"/>
              </a:rPr>
              <a:t>DOI: 10.1002/chem.</a:t>
            </a:r>
            <a:r>
              <a:rPr kumimoji="0" lang="de-DE" dirty="0" smtClean="0">
                <a:solidFill>
                  <a:srgbClr val="660066"/>
                </a:solidFill>
                <a:latin typeface="Times" charset="0"/>
              </a:rPr>
              <a:t>201800524</a:t>
            </a:r>
            <a:endParaRPr lang="en-GB" dirty="0">
              <a:solidFill>
                <a:srgbClr val="660066"/>
              </a:solidFill>
            </a:endParaRPr>
          </a:p>
          <a:p>
            <a:pPr algn="l"/>
            <a:endParaRPr lang="en-US" dirty="0">
              <a:solidFill>
                <a:srgbClr val="660066"/>
              </a:solidFill>
            </a:endParaRPr>
          </a:p>
        </p:txBody>
      </p:sp>
    </p:spTree>
    <p:extLst>
      <p:ext uri="{BB962C8B-B14F-4D97-AF65-F5344CB8AC3E}">
        <p14:creationId xmlns:p14="http://schemas.microsoft.com/office/powerpoint/2010/main" val="34149832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kshop web pag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60" y="538480"/>
            <a:ext cx="7772400" cy="4572000"/>
          </a:xfrm>
          <a:prstGeom prst="rect">
            <a:avLst/>
          </a:prstGeom>
        </p:spPr>
      </p:pic>
      <p:sp>
        <p:nvSpPr>
          <p:cNvPr id="3" name="TextBox 2"/>
          <p:cNvSpPr txBox="1"/>
          <p:nvPr/>
        </p:nvSpPr>
        <p:spPr>
          <a:xfrm>
            <a:off x="1786257" y="-25360"/>
            <a:ext cx="5599309" cy="369332"/>
          </a:xfrm>
          <a:prstGeom prst="rect">
            <a:avLst/>
          </a:prstGeom>
          <a:noFill/>
        </p:spPr>
        <p:txBody>
          <a:bodyPr wrap="none" rtlCol="0">
            <a:spAutoFit/>
          </a:bodyPr>
          <a:lstStyle/>
          <a:p>
            <a:r>
              <a:rPr lang="en-US" u="sng" dirty="0">
                <a:solidFill>
                  <a:srgbClr val="0000FF"/>
                </a:solidFill>
              </a:rPr>
              <a:t>https://</a:t>
            </a:r>
            <a:r>
              <a:rPr lang="en-US" u="sng" dirty="0" err="1">
                <a:solidFill>
                  <a:srgbClr val="0000FF"/>
                </a:solidFill>
              </a:rPr>
              <a:t>www.nmr.chemistry.manchester.ac.uk</a:t>
            </a:r>
            <a:r>
              <a:rPr lang="en-US" u="sng" dirty="0">
                <a:solidFill>
                  <a:srgbClr val="0000FF"/>
                </a:solidFill>
              </a:rPr>
              <a:t>/?q=node/415</a:t>
            </a:r>
          </a:p>
        </p:txBody>
      </p:sp>
    </p:spTree>
    <p:extLst>
      <p:ext uri="{BB962C8B-B14F-4D97-AF65-F5344CB8AC3E}">
        <p14:creationId xmlns:p14="http://schemas.microsoft.com/office/powerpoint/2010/main" val="301883154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355851" y="36830"/>
            <a:ext cx="4430713" cy="369332"/>
          </a:xfrm>
          <a:prstGeom prst="rect">
            <a:avLst/>
          </a:prstGeom>
          <a:noFill/>
          <a:ln w="9525">
            <a:noFill/>
            <a:miter lim="800000"/>
            <a:headEnd/>
            <a:tailEnd/>
          </a:ln>
        </p:spPr>
        <p:txBody>
          <a:bodyPr>
            <a:prstTxWarp prst="textNoShape">
              <a:avLst/>
            </a:prstTxWarp>
            <a:spAutoFit/>
          </a:bodyPr>
          <a:lstStyle/>
          <a:p>
            <a:pPr algn="ctr">
              <a:lnSpc>
                <a:spcPct val="70000"/>
              </a:lnSpc>
              <a:spcBef>
                <a:spcPct val="50000"/>
              </a:spcBef>
            </a:pPr>
            <a:r>
              <a:rPr kumimoji="0" lang="en-GB" sz="2400" dirty="0">
                <a:solidFill>
                  <a:schemeClr val="bg2"/>
                </a:solidFill>
                <a:latin typeface="Times" charset="0"/>
              </a:rPr>
              <a:t>Acknowledgments</a:t>
            </a:r>
          </a:p>
        </p:txBody>
      </p:sp>
      <p:grpSp>
        <p:nvGrpSpPr>
          <p:cNvPr id="3" name="Group 2"/>
          <p:cNvGrpSpPr/>
          <p:nvPr/>
        </p:nvGrpSpPr>
        <p:grpSpPr>
          <a:xfrm>
            <a:off x="1263020" y="4404748"/>
            <a:ext cx="6629400" cy="675252"/>
            <a:chOff x="152400" y="4353948"/>
            <a:chExt cx="8839200" cy="675252"/>
          </a:xfrm>
        </p:grpSpPr>
        <p:sp>
          <p:nvSpPr>
            <p:cNvPr id="70661" name="Rectangle 15"/>
            <p:cNvSpPr>
              <a:spLocks noChangeArrowheads="1"/>
            </p:cNvSpPr>
            <p:nvPr/>
          </p:nvSpPr>
          <p:spPr bwMode="auto">
            <a:xfrm>
              <a:off x="152400" y="4353948"/>
              <a:ext cx="8839200" cy="675252"/>
            </a:xfrm>
            <a:prstGeom prst="rect">
              <a:avLst/>
            </a:prstGeom>
            <a:noFill/>
            <a:ln w="19050">
              <a:solidFill>
                <a:schemeClr val="bg2"/>
              </a:solidFill>
              <a:miter lim="800000"/>
              <a:headEnd/>
              <a:tailEnd/>
            </a:ln>
          </p:spPr>
          <p:txBody>
            <a:bodyPr wrap="none" anchor="ctr">
              <a:prstTxWarp prst="textNoShape">
                <a:avLst/>
              </a:prstTxWarp>
            </a:bodyPr>
            <a:lstStyle/>
            <a:p>
              <a:endParaRPr lang="en-US"/>
            </a:p>
          </p:txBody>
        </p:sp>
        <p:pic>
          <p:nvPicPr>
            <p:cNvPr id="70664" name="Picture 9" descr="BBSRClogo"/>
            <p:cNvPicPr>
              <a:picLocks noChangeAspect="1" noChangeArrowheads="1"/>
            </p:cNvPicPr>
            <p:nvPr/>
          </p:nvPicPr>
          <p:blipFill>
            <a:blip r:embed="rId3"/>
            <a:srcRect/>
            <a:stretch>
              <a:fillRect/>
            </a:stretch>
          </p:blipFill>
          <p:spPr bwMode="auto">
            <a:xfrm>
              <a:off x="1335200" y="4526972"/>
              <a:ext cx="1044575" cy="285750"/>
            </a:xfrm>
            <a:prstGeom prst="rect">
              <a:avLst/>
            </a:prstGeom>
            <a:noFill/>
            <a:ln w="9525">
              <a:noFill/>
              <a:miter lim="800000"/>
              <a:headEnd/>
              <a:tailEnd/>
            </a:ln>
          </p:spPr>
        </p:pic>
        <p:pic>
          <p:nvPicPr>
            <p:cNvPr id="70668" name="Picture 17" descr="sponsor-lowres"/>
            <p:cNvPicPr>
              <a:picLocks noChangeAspect="1" noChangeArrowheads="1"/>
            </p:cNvPicPr>
            <p:nvPr/>
          </p:nvPicPr>
          <p:blipFill>
            <a:blip r:embed="rId4"/>
            <a:srcRect/>
            <a:stretch>
              <a:fillRect/>
            </a:stretch>
          </p:blipFill>
          <p:spPr bwMode="auto">
            <a:xfrm>
              <a:off x="381000" y="4559024"/>
              <a:ext cx="739648" cy="221647"/>
            </a:xfrm>
            <a:prstGeom prst="rect">
              <a:avLst/>
            </a:prstGeom>
            <a:noFill/>
            <a:ln w="9525">
              <a:noFill/>
              <a:miter lim="800000"/>
              <a:headEnd/>
              <a:tailEnd/>
            </a:ln>
          </p:spPr>
        </p:pic>
        <p:pic>
          <p:nvPicPr>
            <p:cNvPr id="70669" name="Picture 10" descr="agilentlogo-home.gif"/>
            <p:cNvPicPr>
              <a:picLocks noChangeAspect="1"/>
            </p:cNvPicPr>
            <p:nvPr/>
          </p:nvPicPr>
          <p:blipFill>
            <a:blip r:embed="rId5"/>
            <a:srcRect/>
            <a:stretch>
              <a:fillRect/>
            </a:stretch>
          </p:blipFill>
          <p:spPr bwMode="auto">
            <a:xfrm>
              <a:off x="7484428" y="4602219"/>
              <a:ext cx="1115695" cy="226695"/>
            </a:xfrm>
            <a:prstGeom prst="rect">
              <a:avLst/>
            </a:prstGeom>
            <a:noFill/>
            <a:ln w="9525">
              <a:noFill/>
              <a:miter lim="800000"/>
              <a:headEnd/>
              <a:tailEnd/>
            </a:ln>
          </p:spPr>
        </p:pic>
        <p:pic>
          <p:nvPicPr>
            <p:cNvPr id="11" name="Picture 2" descr="main-banner.png"/>
            <p:cNvPicPr>
              <a:picLocks noChangeAspect="1"/>
            </p:cNvPicPr>
            <p:nvPr/>
          </p:nvPicPr>
          <p:blipFill>
            <a:blip r:embed="rId6">
              <a:extLst>
                <a:ext uri="{28A0092B-C50C-407E-A947-70E740481C1C}">
                  <a14:useLocalDpi xmlns:a14="http://schemas.microsoft.com/office/drawing/2010/main" val="0"/>
                </a:ext>
              </a:extLst>
            </a:blip>
            <a:srcRect r="78493"/>
            <a:stretch>
              <a:fillRect/>
            </a:stretch>
          </p:blipFill>
          <p:spPr bwMode="auto">
            <a:xfrm>
              <a:off x="2594326" y="4521078"/>
              <a:ext cx="680423" cy="2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EMBO_logo_CMYKblack_outline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89299" y="4480146"/>
              <a:ext cx="848384" cy="37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3" descr="M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2234" y="4496492"/>
              <a:ext cx="648970"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logo_en.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5755" y="4443152"/>
              <a:ext cx="873760" cy="453390"/>
            </a:xfrm>
            <a:prstGeom prst="rect">
              <a:avLst/>
            </a:prstGeom>
          </p:spPr>
        </p:pic>
        <p:pic>
          <p:nvPicPr>
            <p:cNvPr id="2" name="Picture 1" descr="AZlogo.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34720" y="4538826"/>
              <a:ext cx="1117600" cy="209550"/>
            </a:xfrm>
            <a:prstGeom prst="rect">
              <a:avLst/>
            </a:prstGeom>
          </p:spPr>
        </p:pic>
      </p:grpSp>
      <p:pic>
        <p:nvPicPr>
          <p:cNvPr id="17" name="Picture 2"/>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2000"/>
                    </a14:imgEffect>
                  </a14:imgLayer>
                </a14:imgProps>
              </a:ext>
              <a:ext uri="{28A0092B-C50C-407E-A947-70E740481C1C}">
                <a14:useLocalDpi xmlns:a14="http://schemas.microsoft.com/office/drawing/2010/main" val="0"/>
              </a:ext>
            </a:extLst>
          </a:blip>
          <a:srcRect l="3774"/>
          <a:stretch/>
        </p:blipFill>
        <p:spPr bwMode="auto">
          <a:xfrm>
            <a:off x="4401982" y="735546"/>
            <a:ext cx="3727537" cy="194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7"/>
          <p:cNvSpPr txBox="1">
            <a:spLocks noChangeArrowheads="1"/>
          </p:cNvSpPr>
          <p:nvPr/>
        </p:nvSpPr>
        <p:spPr bwMode="auto">
          <a:xfrm>
            <a:off x="251520" y="735546"/>
            <a:ext cx="8731696" cy="4011355"/>
          </a:xfrm>
          <a:prstGeom prst="rect">
            <a:avLst/>
          </a:prstGeom>
          <a:noFill/>
          <a:ln w="9525">
            <a:noFill/>
            <a:miter lim="800000"/>
            <a:headEnd/>
            <a:tailEnd/>
          </a:ln>
        </p:spPr>
        <p:txBody>
          <a:bodyPr wrap="square">
            <a:prstTxWarp prst="textNoShape">
              <a:avLst/>
            </a:prstTxWarp>
            <a:spAutoFit/>
          </a:bodyPr>
          <a:lstStyle/>
          <a:p>
            <a:pPr algn="l" defTabSz="2095500">
              <a:lnSpc>
                <a:spcPct val="150000"/>
              </a:lnSpc>
              <a:spcAft>
                <a:spcPts val="0"/>
              </a:spcAft>
              <a:tabLst>
                <a:tab pos="6816725" algn="l"/>
              </a:tabLst>
            </a:pPr>
            <a:r>
              <a:rPr lang="en-GB" altLang="ja-JP" sz="1600" dirty="0">
                <a:solidFill>
                  <a:srgbClr val="1F497D"/>
                </a:solidFill>
                <a:latin typeface="Times"/>
                <a:ea typeface="ＭＳ Ｐゴシック" charset="-128"/>
                <a:cs typeface="Times"/>
              </a:rPr>
              <a:t>Ralph </a:t>
            </a:r>
            <a:r>
              <a:rPr lang="en-GB" altLang="ja-JP" sz="1600" dirty="0" smtClean="0">
                <a:solidFill>
                  <a:srgbClr val="1F497D"/>
                </a:solidFill>
                <a:latin typeface="Times"/>
                <a:ea typeface="ＭＳ Ｐゴシック" charset="-128"/>
                <a:cs typeface="Times"/>
              </a:rPr>
              <a:t>Adams, Juan Aguilar, </a:t>
            </a:r>
          </a:p>
          <a:p>
            <a:pPr algn="l" defTabSz="2095500">
              <a:lnSpc>
                <a:spcPct val="150000"/>
              </a:lnSpc>
              <a:spcAft>
                <a:spcPts val="0"/>
              </a:spcAft>
              <a:tabLst>
                <a:tab pos="6816725" algn="l"/>
              </a:tabLst>
            </a:pPr>
            <a:r>
              <a:rPr lang="en-GB" altLang="ja-JP" sz="1600" dirty="0" smtClean="0">
                <a:solidFill>
                  <a:srgbClr val="1F497D"/>
                </a:solidFill>
                <a:latin typeface="Times"/>
                <a:ea typeface="ＭＳ Ｐゴシック" charset="-128"/>
                <a:cs typeface="Times"/>
              </a:rPr>
              <a:t>Laura </a:t>
            </a:r>
            <a:r>
              <a:rPr lang="en-GB" altLang="ja-JP" sz="1600" dirty="0" err="1" smtClean="0">
                <a:solidFill>
                  <a:srgbClr val="1F497D"/>
                </a:solidFill>
                <a:latin typeface="Times"/>
                <a:ea typeface="ＭＳ Ｐゴシック" charset="-128"/>
                <a:cs typeface="Times"/>
              </a:rPr>
              <a:t>Castañar</a:t>
            </a:r>
            <a:r>
              <a:rPr lang="en-GB" altLang="ja-JP" sz="1600" dirty="0" smtClean="0">
                <a:solidFill>
                  <a:srgbClr val="1F497D"/>
                </a:solidFill>
                <a:latin typeface="Times"/>
                <a:ea typeface="ＭＳ Ｐゴシック" charset="-128"/>
                <a:cs typeface="Times"/>
              </a:rPr>
              <a:t>, </a:t>
            </a:r>
            <a:r>
              <a:rPr lang="en-GB" altLang="ja-JP" sz="1600" dirty="0" err="1" smtClean="0">
                <a:solidFill>
                  <a:srgbClr val="1F497D"/>
                </a:solidFill>
                <a:latin typeface="Times"/>
                <a:ea typeface="ＭＳ Ｐゴシック" charset="-128"/>
                <a:cs typeface="Times"/>
              </a:rPr>
              <a:t>Yingxian</a:t>
            </a:r>
            <a:r>
              <a:rPr lang="en-GB" altLang="ja-JP" sz="1600" dirty="0" smtClean="0">
                <a:solidFill>
                  <a:srgbClr val="1F497D"/>
                </a:solidFill>
                <a:latin typeface="Times"/>
                <a:ea typeface="ＭＳ Ｐゴシック" charset="-128"/>
                <a:cs typeface="Times"/>
              </a:rPr>
              <a:t> Chen, </a:t>
            </a:r>
          </a:p>
          <a:p>
            <a:pPr algn="l" defTabSz="2095500">
              <a:lnSpc>
                <a:spcPct val="150000"/>
              </a:lnSpc>
              <a:spcAft>
                <a:spcPts val="0"/>
              </a:spcAft>
              <a:tabLst>
                <a:tab pos="6816725" algn="l"/>
              </a:tabLst>
            </a:pPr>
            <a:r>
              <a:rPr lang="en-GB" altLang="ja-JP" sz="1600" dirty="0" smtClean="0">
                <a:solidFill>
                  <a:srgbClr val="1F497D"/>
                </a:solidFill>
                <a:latin typeface="Times"/>
                <a:ea typeface="ＭＳ Ｐゴシック" charset="-128"/>
                <a:cs typeface="Times"/>
              </a:rPr>
              <a:t>Jonathan </a:t>
            </a:r>
            <a:r>
              <a:rPr lang="en-GB" altLang="ja-JP" sz="1600" dirty="0" err="1">
                <a:solidFill>
                  <a:srgbClr val="1F497D"/>
                </a:solidFill>
                <a:latin typeface="Times"/>
                <a:ea typeface="ＭＳ Ｐゴシック" charset="-128"/>
                <a:cs typeface="Times"/>
              </a:rPr>
              <a:t>Clayden</a:t>
            </a:r>
            <a:r>
              <a:rPr lang="en-GB" sz="1600" dirty="0" smtClean="0">
                <a:solidFill>
                  <a:srgbClr val="1F497D"/>
                </a:solidFill>
                <a:latin typeface="Times"/>
                <a:cs typeface="Times"/>
              </a:rPr>
              <a:t>, </a:t>
            </a:r>
            <a:r>
              <a:rPr lang="en-GB" altLang="ja-JP" sz="1600" dirty="0" err="1" smtClean="0">
                <a:solidFill>
                  <a:srgbClr val="1F497D"/>
                </a:solidFill>
                <a:latin typeface="Times"/>
                <a:ea typeface="ＭＳ Ｐゴシック" charset="-128"/>
                <a:cs typeface="Times"/>
              </a:rPr>
              <a:t>Guilherme</a:t>
            </a:r>
            <a:r>
              <a:rPr lang="en-GB" altLang="ja-JP" sz="1600" dirty="0" smtClean="0">
                <a:solidFill>
                  <a:srgbClr val="1F497D"/>
                </a:solidFill>
                <a:latin typeface="Times"/>
                <a:ea typeface="ＭＳ Ｐゴシック" charset="-128"/>
                <a:cs typeface="Times"/>
              </a:rPr>
              <a:t> Dal </a:t>
            </a:r>
            <a:r>
              <a:rPr lang="en-GB" altLang="ja-JP" sz="1600" dirty="0" err="1" smtClean="0">
                <a:solidFill>
                  <a:srgbClr val="1F497D"/>
                </a:solidFill>
                <a:latin typeface="Times"/>
                <a:ea typeface="ＭＳ Ｐゴシック" charset="-128"/>
                <a:cs typeface="Times"/>
              </a:rPr>
              <a:t>Poggetto</a:t>
            </a:r>
            <a:r>
              <a:rPr lang="en-GB" altLang="ja-JP" sz="1600" dirty="0" smtClean="0">
                <a:solidFill>
                  <a:srgbClr val="1F497D"/>
                </a:solidFill>
                <a:latin typeface="Times"/>
                <a:ea typeface="ＭＳ Ｐゴシック" charset="-128"/>
                <a:cs typeface="Times"/>
              </a:rPr>
              <a:t>, </a:t>
            </a:r>
          </a:p>
          <a:p>
            <a:pPr algn="l" defTabSz="2095500">
              <a:lnSpc>
                <a:spcPct val="150000"/>
              </a:lnSpc>
              <a:spcAft>
                <a:spcPts val="0"/>
              </a:spcAft>
              <a:tabLst>
                <a:tab pos="6816725" algn="l"/>
              </a:tabLst>
            </a:pPr>
            <a:r>
              <a:rPr lang="en-GB" altLang="ja-JP" sz="1600" dirty="0" err="1" smtClean="0">
                <a:solidFill>
                  <a:srgbClr val="1F497D"/>
                </a:solidFill>
                <a:latin typeface="Times"/>
                <a:ea typeface="ＭＳ Ｐゴシック" charset="-128"/>
                <a:cs typeface="Times"/>
              </a:rPr>
              <a:t>Mohammadali</a:t>
            </a:r>
            <a:r>
              <a:rPr lang="en-GB" altLang="ja-JP" sz="1600" dirty="0" smtClean="0">
                <a:solidFill>
                  <a:srgbClr val="1F497D"/>
                </a:solidFill>
                <a:latin typeface="Times"/>
                <a:ea typeface="ＭＳ Ｐゴシック" charset="-128"/>
                <a:cs typeface="Times"/>
              </a:rPr>
              <a:t> </a:t>
            </a:r>
            <a:r>
              <a:rPr lang="en-GB" altLang="ja-JP" sz="1600" dirty="0" err="1" smtClean="0">
                <a:solidFill>
                  <a:srgbClr val="1F497D"/>
                </a:solidFill>
                <a:latin typeface="Times"/>
                <a:ea typeface="ＭＳ Ｐゴシック" charset="-128"/>
                <a:cs typeface="Times"/>
              </a:rPr>
              <a:t>Foroozandeh</a:t>
            </a:r>
            <a:r>
              <a:rPr lang="en-GB" altLang="ja-JP" sz="1600" dirty="0" smtClean="0">
                <a:solidFill>
                  <a:srgbClr val="1F497D"/>
                </a:solidFill>
                <a:latin typeface="Times"/>
                <a:ea typeface="ＭＳ Ｐゴシック" charset="-128"/>
                <a:cs typeface="Times"/>
              </a:rPr>
              <a:t>, Peter </a:t>
            </a:r>
            <a:r>
              <a:rPr lang="en-GB" altLang="ja-JP" sz="1600" dirty="0" err="1" smtClean="0">
                <a:solidFill>
                  <a:srgbClr val="1F497D"/>
                </a:solidFill>
                <a:latin typeface="Times"/>
                <a:ea typeface="ＭＳ Ｐゴシック" charset="-128"/>
                <a:cs typeface="Times"/>
              </a:rPr>
              <a:t>Kiraly</a:t>
            </a:r>
            <a:r>
              <a:rPr lang="en-GB" altLang="ja-JP" sz="1600" dirty="0" smtClean="0">
                <a:solidFill>
                  <a:srgbClr val="1F497D"/>
                </a:solidFill>
                <a:latin typeface="Times"/>
                <a:ea typeface="ＭＳ Ｐゴシック" charset="-128"/>
                <a:cs typeface="Times"/>
              </a:rPr>
              <a:t>, </a:t>
            </a:r>
          </a:p>
          <a:p>
            <a:pPr algn="l" defTabSz="2095500">
              <a:lnSpc>
                <a:spcPct val="150000"/>
              </a:lnSpc>
              <a:spcAft>
                <a:spcPts val="0"/>
              </a:spcAft>
              <a:tabLst>
                <a:tab pos="6816725" algn="l"/>
              </a:tabLst>
            </a:pPr>
            <a:r>
              <a:rPr lang="en-GB" altLang="ja-JP" sz="1600" dirty="0" err="1" smtClean="0">
                <a:solidFill>
                  <a:srgbClr val="1F497D"/>
                </a:solidFill>
                <a:latin typeface="Times"/>
                <a:ea typeface="ＭＳ Ｐゴシック" charset="-128"/>
                <a:cs typeface="Times"/>
              </a:rPr>
              <a:t>Pinelopi</a:t>
            </a:r>
            <a:r>
              <a:rPr lang="en-GB" altLang="ja-JP" sz="1600" dirty="0" smtClean="0">
                <a:solidFill>
                  <a:srgbClr val="1F497D"/>
                </a:solidFill>
                <a:latin typeface="Times"/>
                <a:ea typeface="ＭＳ Ｐゴシック" charset="-128"/>
                <a:cs typeface="Times"/>
              </a:rPr>
              <a:t> </a:t>
            </a:r>
            <a:r>
              <a:rPr lang="en-GB" altLang="ja-JP" sz="1600" dirty="0" err="1">
                <a:solidFill>
                  <a:srgbClr val="1F497D"/>
                </a:solidFill>
                <a:latin typeface="Times"/>
                <a:ea typeface="ＭＳ Ｐゴシック" charset="-128"/>
                <a:cs typeface="Times"/>
              </a:rPr>
              <a:t>Moutzouri</a:t>
            </a:r>
            <a:r>
              <a:rPr lang="en-GB" altLang="ja-JP" sz="1600" dirty="0">
                <a:solidFill>
                  <a:srgbClr val="1F497D"/>
                </a:solidFill>
                <a:latin typeface="Times"/>
                <a:ea typeface="ＭＳ Ｐゴシック" charset="-128"/>
                <a:cs typeface="Times"/>
              </a:rPr>
              <a:t>, </a:t>
            </a:r>
            <a:r>
              <a:rPr lang="en-GB" sz="1600" dirty="0">
                <a:solidFill>
                  <a:srgbClr val="1F497D"/>
                </a:solidFill>
                <a:latin typeface="Times"/>
                <a:cs typeface="Times"/>
              </a:rPr>
              <a:t>Mathias Nilsson,</a:t>
            </a:r>
            <a:r>
              <a:rPr lang="en-GB" sz="1600" dirty="0" smtClean="0">
                <a:solidFill>
                  <a:srgbClr val="1F497D"/>
                </a:solidFill>
                <a:latin typeface="Times"/>
                <a:cs typeface="Times"/>
              </a:rPr>
              <a:t> </a:t>
            </a:r>
          </a:p>
          <a:p>
            <a:pPr algn="l" defTabSz="2095500">
              <a:lnSpc>
                <a:spcPct val="150000"/>
              </a:lnSpc>
              <a:spcAft>
                <a:spcPts val="0"/>
              </a:spcAft>
              <a:tabLst>
                <a:tab pos="6816725" algn="l"/>
              </a:tabLst>
            </a:pPr>
            <a:r>
              <a:rPr lang="en-GB" sz="1600" dirty="0" err="1" smtClean="0">
                <a:solidFill>
                  <a:srgbClr val="1F497D"/>
                </a:solidFill>
                <a:latin typeface="Times"/>
                <a:cs typeface="Times"/>
              </a:rPr>
              <a:t>Liladhar</a:t>
            </a:r>
            <a:r>
              <a:rPr lang="en-GB" sz="1600" dirty="0" smtClean="0">
                <a:solidFill>
                  <a:srgbClr val="1F497D"/>
                </a:solidFill>
                <a:latin typeface="Times"/>
                <a:cs typeface="Times"/>
              </a:rPr>
              <a:t> </a:t>
            </a:r>
            <a:r>
              <a:rPr lang="en-GB" sz="1600" dirty="0" err="1" smtClean="0">
                <a:solidFill>
                  <a:srgbClr val="1F497D"/>
                </a:solidFill>
                <a:latin typeface="Times"/>
                <a:cs typeface="Times"/>
              </a:rPr>
              <a:t>Paudel</a:t>
            </a:r>
            <a:r>
              <a:rPr lang="en-GB" altLang="ja-JP" sz="1600" dirty="0">
                <a:solidFill>
                  <a:srgbClr val="1F497D"/>
                </a:solidFill>
                <a:latin typeface="Times"/>
                <a:ea typeface="ＭＳ Ｐゴシック" charset="-128"/>
                <a:cs typeface="Times"/>
              </a:rPr>
              <a:t>	</a:t>
            </a:r>
            <a:r>
              <a:rPr lang="en-GB" sz="1600" dirty="0" smtClean="0">
                <a:solidFill>
                  <a:srgbClr val="1F497D"/>
                </a:solidFill>
                <a:latin typeface="Times"/>
                <a:cs typeface="Times"/>
              </a:rPr>
              <a:t>Manchester</a:t>
            </a:r>
          </a:p>
          <a:p>
            <a:pPr algn="l" defTabSz="2095500">
              <a:lnSpc>
                <a:spcPct val="250000"/>
              </a:lnSpc>
              <a:spcAft>
                <a:spcPts val="0"/>
              </a:spcAft>
              <a:tabLst>
                <a:tab pos="6816725" algn="l"/>
              </a:tabLst>
            </a:pPr>
            <a:r>
              <a:rPr lang="en-GB" sz="1600" dirty="0" smtClean="0">
                <a:solidFill>
                  <a:srgbClr val="1F497D"/>
                </a:solidFill>
                <a:latin typeface="Times"/>
                <a:cs typeface="Times"/>
              </a:rPr>
              <a:t>Steve Coombes, Andy Phillips	AstraZeneca</a:t>
            </a:r>
          </a:p>
          <a:p>
            <a:pPr algn="l" defTabSz="2095500">
              <a:lnSpc>
                <a:spcPct val="150000"/>
              </a:lnSpc>
              <a:spcAft>
                <a:spcPts val="0"/>
              </a:spcAft>
              <a:tabLst>
                <a:tab pos="6816725" algn="l"/>
              </a:tabLst>
            </a:pPr>
            <a:r>
              <a:rPr lang="en-GB" sz="1600" dirty="0">
                <a:solidFill>
                  <a:srgbClr val="1F497D"/>
                </a:solidFill>
                <a:latin typeface="Times"/>
                <a:ea typeface="ＭＳ Ｐゴシック" charset="-128"/>
                <a:cs typeface="Times"/>
              </a:rPr>
              <a:t>Davy </a:t>
            </a:r>
            <a:r>
              <a:rPr lang="en-GB" sz="1600" dirty="0" err="1">
                <a:solidFill>
                  <a:srgbClr val="1F497D"/>
                </a:solidFill>
                <a:latin typeface="Times"/>
                <a:ea typeface="ＭＳ Ｐゴシック" charset="-128"/>
                <a:cs typeface="Times"/>
              </a:rPr>
              <a:t>Sinnaeve</a:t>
            </a:r>
            <a:r>
              <a:rPr lang="en-GB" sz="1600" dirty="0">
                <a:solidFill>
                  <a:srgbClr val="1F497D"/>
                </a:solidFill>
                <a:latin typeface="Times"/>
                <a:cs typeface="Times"/>
              </a:rPr>
              <a:t>	Gent</a:t>
            </a:r>
          </a:p>
          <a:p>
            <a:pPr algn="l" defTabSz="2095500">
              <a:lnSpc>
                <a:spcPct val="150000"/>
              </a:lnSpc>
              <a:spcAft>
                <a:spcPts val="0"/>
              </a:spcAft>
              <a:tabLst>
                <a:tab pos="6816725" algn="l"/>
              </a:tabLst>
            </a:pPr>
            <a:r>
              <a:rPr lang="en-GB" sz="1600" dirty="0">
                <a:solidFill>
                  <a:srgbClr val="1F497D"/>
                </a:solidFill>
                <a:latin typeface="Times"/>
                <a:cs typeface="Times"/>
              </a:rPr>
              <a:t>Julia </a:t>
            </a:r>
            <a:r>
              <a:rPr lang="en-GB" sz="1600" dirty="0" err="1">
                <a:solidFill>
                  <a:srgbClr val="1F497D"/>
                </a:solidFill>
                <a:latin typeface="Times"/>
                <a:cs typeface="Times"/>
              </a:rPr>
              <a:t>Cassani</a:t>
            </a:r>
            <a:r>
              <a:rPr lang="en-GB" sz="1600" dirty="0">
                <a:solidFill>
                  <a:srgbClr val="1F497D"/>
                </a:solidFill>
                <a:latin typeface="Times"/>
                <a:cs typeface="Times"/>
              </a:rPr>
              <a:t>	Mexico City</a:t>
            </a:r>
          </a:p>
          <a:p>
            <a:pPr algn="l" defTabSz="2095500">
              <a:lnSpc>
                <a:spcPct val="150000"/>
              </a:lnSpc>
              <a:spcAft>
                <a:spcPts val="0"/>
              </a:spcAft>
              <a:tabLst>
                <a:tab pos="6816725" algn="l"/>
              </a:tabLst>
            </a:pPr>
            <a:endParaRPr lang="en-GB" sz="1600" dirty="0" smtClean="0">
              <a:solidFill>
                <a:srgbClr val="1F497D"/>
              </a:solidFill>
              <a:latin typeface="Times"/>
              <a:cs typeface="Times"/>
            </a:endParaRPr>
          </a:p>
        </p:txBody>
      </p:sp>
      <p:sp>
        <p:nvSpPr>
          <p:cNvPr id="21" name="Text Box 7"/>
          <p:cNvSpPr txBox="1">
            <a:spLocks noChangeArrowheads="1"/>
          </p:cNvSpPr>
          <p:nvPr/>
        </p:nvSpPr>
        <p:spPr bwMode="auto">
          <a:xfrm>
            <a:off x="251520" y="735546"/>
            <a:ext cx="8731696" cy="4011355"/>
          </a:xfrm>
          <a:prstGeom prst="rect">
            <a:avLst/>
          </a:prstGeom>
          <a:noFill/>
          <a:ln w="9525">
            <a:noFill/>
            <a:miter lim="800000"/>
            <a:headEnd/>
            <a:tailEnd/>
          </a:ln>
        </p:spPr>
        <p:txBody>
          <a:bodyPr wrap="square">
            <a:prstTxWarp prst="textNoShape">
              <a:avLst/>
            </a:prstTxWarp>
            <a:spAutoFit/>
          </a:bodyPr>
          <a:lstStyle/>
          <a:p>
            <a:pPr algn="l" defTabSz="2095500">
              <a:lnSpc>
                <a:spcPct val="150000"/>
              </a:lnSpc>
              <a:spcAft>
                <a:spcPts val="0"/>
              </a:spcAft>
              <a:tabLst>
                <a:tab pos="6816725" algn="l"/>
              </a:tabLst>
            </a:pPr>
            <a:r>
              <a:rPr lang="en-GB" altLang="ja-JP" sz="1600" dirty="0">
                <a:solidFill>
                  <a:schemeClr val="tx2"/>
                </a:solidFill>
                <a:latin typeface="Times"/>
                <a:ea typeface="ＭＳ Ｐゴシック" charset="-128"/>
                <a:cs typeface="Times"/>
              </a:rPr>
              <a:t>Ralph </a:t>
            </a:r>
            <a:r>
              <a:rPr lang="en-GB" altLang="ja-JP" sz="1600" dirty="0" smtClean="0">
                <a:solidFill>
                  <a:schemeClr val="tx2"/>
                </a:solidFill>
                <a:latin typeface="Times"/>
                <a:ea typeface="ＭＳ Ｐゴシック" charset="-128"/>
                <a:cs typeface="Times"/>
              </a:rPr>
              <a:t>Adams, Juan Aguilar, </a:t>
            </a:r>
          </a:p>
          <a:p>
            <a:pPr algn="l" defTabSz="2095500">
              <a:lnSpc>
                <a:spcPct val="150000"/>
              </a:lnSpc>
              <a:spcAft>
                <a:spcPts val="0"/>
              </a:spcAft>
              <a:tabLst>
                <a:tab pos="6816725" algn="l"/>
              </a:tabLst>
            </a:pPr>
            <a:r>
              <a:rPr lang="en-GB" altLang="ja-JP" sz="1600" dirty="0" smtClean="0">
                <a:solidFill>
                  <a:srgbClr val="FF0000"/>
                </a:solidFill>
                <a:latin typeface="Times"/>
                <a:ea typeface="ＭＳ Ｐゴシック" charset="-128"/>
                <a:cs typeface="Times"/>
              </a:rPr>
              <a:t>Laura </a:t>
            </a:r>
            <a:r>
              <a:rPr lang="en-GB" altLang="ja-JP" sz="1600" dirty="0" err="1" smtClean="0">
                <a:solidFill>
                  <a:srgbClr val="FF0000"/>
                </a:solidFill>
                <a:latin typeface="Times"/>
                <a:ea typeface="ＭＳ Ｐゴシック" charset="-128"/>
                <a:cs typeface="Times"/>
              </a:rPr>
              <a:t>Castañar</a:t>
            </a:r>
            <a:r>
              <a:rPr lang="en-GB" altLang="ja-JP" sz="1600" dirty="0" smtClean="0">
                <a:solidFill>
                  <a:schemeClr val="tx2"/>
                </a:solidFill>
                <a:latin typeface="Times"/>
                <a:ea typeface="ＭＳ Ｐゴシック" charset="-128"/>
                <a:cs typeface="Times"/>
              </a:rPr>
              <a:t>, </a:t>
            </a:r>
            <a:r>
              <a:rPr lang="en-GB" altLang="ja-JP" sz="1600" dirty="0" err="1" smtClean="0">
                <a:solidFill>
                  <a:schemeClr val="tx2"/>
                </a:solidFill>
                <a:latin typeface="Times"/>
                <a:ea typeface="ＭＳ Ｐゴシック" charset="-128"/>
                <a:cs typeface="Times"/>
              </a:rPr>
              <a:t>Yingxian</a:t>
            </a:r>
            <a:r>
              <a:rPr lang="en-GB" altLang="ja-JP" sz="1600" dirty="0" smtClean="0">
                <a:solidFill>
                  <a:schemeClr val="tx2"/>
                </a:solidFill>
                <a:latin typeface="Times"/>
                <a:ea typeface="ＭＳ Ｐゴシック" charset="-128"/>
                <a:cs typeface="Times"/>
              </a:rPr>
              <a:t> Chen, </a:t>
            </a:r>
          </a:p>
          <a:p>
            <a:pPr algn="l" defTabSz="2095500">
              <a:lnSpc>
                <a:spcPct val="150000"/>
              </a:lnSpc>
              <a:spcAft>
                <a:spcPts val="0"/>
              </a:spcAft>
              <a:tabLst>
                <a:tab pos="6816725" algn="l"/>
              </a:tabLst>
            </a:pPr>
            <a:r>
              <a:rPr lang="en-GB" altLang="ja-JP" sz="1600" dirty="0" smtClean="0">
                <a:solidFill>
                  <a:schemeClr val="tx2"/>
                </a:solidFill>
                <a:latin typeface="Times"/>
                <a:ea typeface="ＭＳ Ｐゴシック" charset="-128"/>
                <a:cs typeface="Times"/>
              </a:rPr>
              <a:t>Jonathan </a:t>
            </a:r>
            <a:r>
              <a:rPr lang="en-GB" altLang="ja-JP" sz="1600" dirty="0" err="1">
                <a:solidFill>
                  <a:schemeClr val="tx2"/>
                </a:solidFill>
                <a:latin typeface="Times"/>
                <a:ea typeface="ＭＳ Ｐゴシック" charset="-128"/>
                <a:cs typeface="Times"/>
              </a:rPr>
              <a:t>Clayden</a:t>
            </a:r>
            <a:r>
              <a:rPr lang="en-GB" sz="1600" dirty="0" smtClean="0">
                <a:solidFill>
                  <a:schemeClr val="tx2"/>
                </a:solidFill>
                <a:latin typeface="Times"/>
                <a:cs typeface="Times"/>
              </a:rPr>
              <a:t>, </a:t>
            </a:r>
            <a:r>
              <a:rPr lang="en-GB" altLang="ja-JP" sz="1600" dirty="0" err="1" smtClean="0">
                <a:solidFill>
                  <a:srgbClr val="FF0000"/>
                </a:solidFill>
                <a:latin typeface="Times"/>
                <a:ea typeface="ＭＳ Ｐゴシック" charset="-128"/>
                <a:cs typeface="Times"/>
              </a:rPr>
              <a:t>Guilherme</a:t>
            </a:r>
            <a:r>
              <a:rPr lang="en-GB" altLang="ja-JP" sz="1600" dirty="0" smtClean="0">
                <a:solidFill>
                  <a:srgbClr val="FF0000"/>
                </a:solidFill>
                <a:latin typeface="Times"/>
                <a:ea typeface="ＭＳ Ｐゴシック" charset="-128"/>
                <a:cs typeface="Times"/>
              </a:rPr>
              <a:t> Dal </a:t>
            </a:r>
            <a:r>
              <a:rPr lang="en-GB" altLang="ja-JP" sz="1600" dirty="0" err="1" smtClean="0">
                <a:solidFill>
                  <a:srgbClr val="FF0000"/>
                </a:solidFill>
                <a:latin typeface="Times"/>
                <a:ea typeface="ＭＳ Ｐゴシック" charset="-128"/>
                <a:cs typeface="Times"/>
              </a:rPr>
              <a:t>Poggetto</a:t>
            </a:r>
            <a:r>
              <a:rPr lang="en-GB" altLang="ja-JP" sz="1600" dirty="0" smtClean="0">
                <a:solidFill>
                  <a:schemeClr val="tx2"/>
                </a:solidFill>
                <a:latin typeface="Times"/>
                <a:ea typeface="ＭＳ Ｐゴシック" charset="-128"/>
                <a:cs typeface="Times"/>
              </a:rPr>
              <a:t>, </a:t>
            </a:r>
          </a:p>
          <a:p>
            <a:pPr algn="l" defTabSz="2095500">
              <a:lnSpc>
                <a:spcPct val="150000"/>
              </a:lnSpc>
              <a:spcAft>
                <a:spcPts val="0"/>
              </a:spcAft>
              <a:tabLst>
                <a:tab pos="6816725" algn="l"/>
              </a:tabLst>
            </a:pPr>
            <a:r>
              <a:rPr lang="en-GB" altLang="ja-JP" sz="1600" dirty="0" err="1" smtClean="0">
                <a:solidFill>
                  <a:schemeClr val="tx2"/>
                </a:solidFill>
                <a:latin typeface="Times"/>
                <a:ea typeface="ＭＳ Ｐゴシック" charset="-128"/>
                <a:cs typeface="Times"/>
              </a:rPr>
              <a:t>Mohammadali</a:t>
            </a:r>
            <a:r>
              <a:rPr lang="en-GB" altLang="ja-JP" sz="1600" dirty="0" smtClean="0">
                <a:solidFill>
                  <a:schemeClr val="tx2"/>
                </a:solidFill>
                <a:latin typeface="Times"/>
                <a:ea typeface="ＭＳ Ｐゴシック" charset="-128"/>
                <a:cs typeface="Times"/>
              </a:rPr>
              <a:t> </a:t>
            </a:r>
            <a:r>
              <a:rPr lang="en-GB" altLang="ja-JP" sz="1600" dirty="0" err="1" smtClean="0">
                <a:solidFill>
                  <a:schemeClr val="tx2"/>
                </a:solidFill>
                <a:latin typeface="Times"/>
                <a:ea typeface="ＭＳ Ｐゴシック" charset="-128"/>
                <a:cs typeface="Times"/>
              </a:rPr>
              <a:t>Foroozandeh</a:t>
            </a:r>
            <a:r>
              <a:rPr lang="en-GB" altLang="ja-JP" sz="1600" dirty="0" smtClean="0">
                <a:solidFill>
                  <a:schemeClr val="tx2"/>
                </a:solidFill>
                <a:latin typeface="Times"/>
                <a:ea typeface="ＭＳ Ｐゴシック" charset="-128"/>
                <a:cs typeface="Times"/>
              </a:rPr>
              <a:t>, </a:t>
            </a:r>
            <a:r>
              <a:rPr lang="en-GB" altLang="ja-JP" sz="1600" dirty="0" smtClean="0">
                <a:solidFill>
                  <a:srgbClr val="FF0000"/>
                </a:solidFill>
                <a:latin typeface="Times"/>
                <a:ea typeface="ＭＳ Ｐゴシック" charset="-128"/>
                <a:cs typeface="Times"/>
              </a:rPr>
              <a:t>Peter </a:t>
            </a:r>
            <a:r>
              <a:rPr lang="en-GB" altLang="ja-JP" sz="1600" dirty="0" err="1" smtClean="0">
                <a:solidFill>
                  <a:srgbClr val="FF0000"/>
                </a:solidFill>
                <a:latin typeface="Times"/>
                <a:ea typeface="ＭＳ Ｐゴシック" charset="-128"/>
                <a:cs typeface="Times"/>
              </a:rPr>
              <a:t>Kiraly</a:t>
            </a:r>
            <a:r>
              <a:rPr lang="en-GB" altLang="ja-JP" sz="1600" dirty="0" smtClean="0">
                <a:solidFill>
                  <a:schemeClr val="tx2"/>
                </a:solidFill>
                <a:latin typeface="Times"/>
                <a:ea typeface="ＭＳ Ｐゴシック" charset="-128"/>
                <a:cs typeface="Times"/>
              </a:rPr>
              <a:t>, </a:t>
            </a:r>
          </a:p>
          <a:p>
            <a:pPr algn="l" defTabSz="2095500">
              <a:lnSpc>
                <a:spcPct val="150000"/>
              </a:lnSpc>
              <a:spcAft>
                <a:spcPts val="0"/>
              </a:spcAft>
              <a:tabLst>
                <a:tab pos="6816725" algn="l"/>
              </a:tabLst>
            </a:pPr>
            <a:r>
              <a:rPr lang="en-GB" altLang="ja-JP" sz="1600" dirty="0" err="1" smtClean="0">
                <a:solidFill>
                  <a:srgbClr val="FF0000"/>
                </a:solidFill>
                <a:latin typeface="Times"/>
                <a:ea typeface="ＭＳ Ｐゴシック" charset="-128"/>
                <a:cs typeface="Times"/>
              </a:rPr>
              <a:t>Pinelopi</a:t>
            </a:r>
            <a:r>
              <a:rPr lang="en-GB" altLang="ja-JP" sz="1600" dirty="0" smtClean="0">
                <a:solidFill>
                  <a:srgbClr val="FF0000"/>
                </a:solidFill>
                <a:latin typeface="Times"/>
                <a:ea typeface="ＭＳ Ｐゴシック" charset="-128"/>
                <a:cs typeface="Times"/>
              </a:rPr>
              <a:t> </a:t>
            </a:r>
            <a:r>
              <a:rPr lang="en-GB" altLang="ja-JP" sz="1600" dirty="0" err="1">
                <a:solidFill>
                  <a:srgbClr val="FF0000"/>
                </a:solidFill>
                <a:latin typeface="Times"/>
                <a:ea typeface="ＭＳ Ｐゴシック" charset="-128"/>
                <a:cs typeface="Times"/>
              </a:rPr>
              <a:t>Moutzouri</a:t>
            </a:r>
            <a:r>
              <a:rPr lang="en-GB" altLang="ja-JP" sz="1600" dirty="0">
                <a:solidFill>
                  <a:schemeClr val="tx2"/>
                </a:solidFill>
                <a:latin typeface="Times"/>
                <a:ea typeface="ＭＳ Ｐゴシック" charset="-128"/>
                <a:cs typeface="Times"/>
              </a:rPr>
              <a:t>, </a:t>
            </a:r>
            <a:r>
              <a:rPr lang="en-GB" sz="1600" dirty="0">
                <a:solidFill>
                  <a:schemeClr val="tx2"/>
                </a:solidFill>
                <a:latin typeface="Times"/>
                <a:cs typeface="Times"/>
              </a:rPr>
              <a:t>Mathias Nilsson,</a:t>
            </a:r>
            <a:r>
              <a:rPr lang="en-GB" sz="1600" dirty="0" smtClean="0">
                <a:solidFill>
                  <a:schemeClr val="tx2"/>
                </a:solidFill>
                <a:latin typeface="Times"/>
                <a:cs typeface="Times"/>
              </a:rPr>
              <a:t> </a:t>
            </a:r>
          </a:p>
          <a:p>
            <a:pPr algn="l" defTabSz="2095500">
              <a:lnSpc>
                <a:spcPct val="150000"/>
              </a:lnSpc>
              <a:spcAft>
                <a:spcPts val="0"/>
              </a:spcAft>
              <a:tabLst>
                <a:tab pos="6816725" algn="l"/>
              </a:tabLst>
            </a:pPr>
            <a:r>
              <a:rPr lang="en-GB" sz="1600" dirty="0" err="1" smtClean="0">
                <a:solidFill>
                  <a:schemeClr val="tx2"/>
                </a:solidFill>
                <a:latin typeface="Times"/>
                <a:cs typeface="Times"/>
              </a:rPr>
              <a:t>Liladhar</a:t>
            </a:r>
            <a:r>
              <a:rPr lang="en-GB" sz="1600" dirty="0" smtClean="0">
                <a:solidFill>
                  <a:schemeClr val="tx2"/>
                </a:solidFill>
                <a:latin typeface="Times"/>
                <a:cs typeface="Times"/>
              </a:rPr>
              <a:t> </a:t>
            </a:r>
            <a:r>
              <a:rPr lang="en-GB" sz="1600" dirty="0" err="1" smtClean="0">
                <a:solidFill>
                  <a:schemeClr val="tx2"/>
                </a:solidFill>
                <a:latin typeface="Times"/>
                <a:cs typeface="Times"/>
              </a:rPr>
              <a:t>Paudel</a:t>
            </a:r>
            <a:r>
              <a:rPr lang="en-GB" altLang="ja-JP" sz="1600" dirty="0">
                <a:solidFill>
                  <a:schemeClr val="tx2"/>
                </a:solidFill>
                <a:latin typeface="Times"/>
                <a:ea typeface="ＭＳ Ｐゴシック" charset="-128"/>
                <a:cs typeface="Times"/>
              </a:rPr>
              <a:t>	</a:t>
            </a:r>
            <a:r>
              <a:rPr lang="en-GB" sz="1600" dirty="0" smtClean="0">
                <a:solidFill>
                  <a:schemeClr val="tx2"/>
                </a:solidFill>
                <a:latin typeface="Times"/>
                <a:cs typeface="Times"/>
              </a:rPr>
              <a:t>Manchester</a:t>
            </a:r>
          </a:p>
          <a:p>
            <a:pPr algn="l" defTabSz="2095500">
              <a:lnSpc>
                <a:spcPct val="250000"/>
              </a:lnSpc>
              <a:spcAft>
                <a:spcPts val="0"/>
              </a:spcAft>
              <a:tabLst>
                <a:tab pos="6816725" algn="l"/>
              </a:tabLst>
            </a:pPr>
            <a:r>
              <a:rPr lang="en-GB" sz="1600" dirty="0" smtClean="0">
                <a:solidFill>
                  <a:schemeClr val="tx2"/>
                </a:solidFill>
                <a:latin typeface="Times"/>
                <a:cs typeface="Times"/>
              </a:rPr>
              <a:t>Steve Coombes, Andy Phillips	AstraZeneca</a:t>
            </a:r>
          </a:p>
          <a:p>
            <a:pPr algn="l" defTabSz="2095500">
              <a:lnSpc>
                <a:spcPct val="150000"/>
              </a:lnSpc>
              <a:spcAft>
                <a:spcPts val="0"/>
              </a:spcAft>
              <a:tabLst>
                <a:tab pos="6816725" algn="l"/>
              </a:tabLst>
            </a:pPr>
            <a:r>
              <a:rPr lang="en-GB" sz="1600" dirty="0">
                <a:solidFill>
                  <a:schemeClr val="tx2"/>
                </a:solidFill>
                <a:latin typeface="Times"/>
                <a:ea typeface="ＭＳ Ｐゴシック" charset="-128"/>
                <a:cs typeface="Times"/>
              </a:rPr>
              <a:t>Davy </a:t>
            </a:r>
            <a:r>
              <a:rPr lang="en-GB" sz="1600" dirty="0" err="1">
                <a:solidFill>
                  <a:schemeClr val="tx2"/>
                </a:solidFill>
                <a:latin typeface="Times"/>
                <a:ea typeface="ＭＳ Ｐゴシック" charset="-128"/>
                <a:cs typeface="Times"/>
              </a:rPr>
              <a:t>Sinnaeve</a:t>
            </a:r>
            <a:r>
              <a:rPr lang="en-GB" sz="1600" dirty="0">
                <a:solidFill>
                  <a:schemeClr val="tx2"/>
                </a:solidFill>
                <a:latin typeface="Times"/>
                <a:cs typeface="Times"/>
              </a:rPr>
              <a:t>	Gent</a:t>
            </a:r>
          </a:p>
          <a:p>
            <a:pPr algn="l" defTabSz="2095500">
              <a:lnSpc>
                <a:spcPct val="150000"/>
              </a:lnSpc>
              <a:spcAft>
                <a:spcPts val="0"/>
              </a:spcAft>
              <a:tabLst>
                <a:tab pos="6816725" algn="l"/>
              </a:tabLst>
            </a:pPr>
            <a:r>
              <a:rPr lang="en-GB" sz="1600" dirty="0">
                <a:solidFill>
                  <a:schemeClr val="tx2"/>
                </a:solidFill>
                <a:latin typeface="Times"/>
                <a:cs typeface="Times"/>
              </a:rPr>
              <a:t>Julia </a:t>
            </a:r>
            <a:r>
              <a:rPr lang="en-GB" sz="1600" dirty="0" err="1">
                <a:solidFill>
                  <a:schemeClr val="tx2"/>
                </a:solidFill>
                <a:latin typeface="Times"/>
                <a:cs typeface="Times"/>
              </a:rPr>
              <a:t>Cassani</a:t>
            </a:r>
            <a:r>
              <a:rPr lang="en-GB" sz="1600" dirty="0">
                <a:solidFill>
                  <a:schemeClr val="tx2"/>
                </a:solidFill>
                <a:latin typeface="Times"/>
                <a:cs typeface="Times"/>
              </a:rPr>
              <a:t>	Mexico City</a:t>
            </a:r>
          </a:p>
          <a:p>
            <a:pPr algn="l" defTabSz="2095500">
              <a:lnSpc>
                <a:spcPct val="150000"/>
              </a:lnSpc>
              <a:spcAft>
                <a:spcPts val="0"/>
              </a:spcAft>
              <a:tabLst>
                <a:tab pos="6816725" algn="l"/>
              </a:tabLst>
            </a:pPr>
            <a:endParaRPr lang="en-GB" sz="1600" dirty="0" smtClean="0">
              <a:solidFill>
                <a:schemeClr val="tx2"/>
              </a:solidFill>
              <a:latin typeface="Times"/>
              <a:cs typeface="Times"/>
            </a:endParaRPr>
          </a:p>
        </p:txBody>
      </p:sp>
    </p:spTree>
    <p:extLst>
      <p:ext uri="{BB962C8B-B14F-4D97-AF65-F5344CB8AC3E}">
        <p14:creationId xmlns:p14="http://schemas.microsoft.com/office/powerpoint/2010/main" val="4052855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571500"/>
            <a:ext cx="9144000" cy="4572000"/>
            <a:chOff x="0" y="762000"/>
            <a:chExt cx="9144000" cy="6096000"/>
          </a:xfrm>
        </p:grpSpPr>
        <p:sp>
          <p:nvSpPr>
            <p:cNvPr id="4" name="Rectangle 3"/>
            <p:cNvSpPr/>
            <p:nvPr/>
          </p:nvSpPr>
          <p:spPr>
            <a:xfrm>
              <a:off x="0" y="762000"/>
              <a:ext cx="9144000" cy="6096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HTS sto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546" y="762000"/>
              <a:ext cx="4572000" cy="6096000"/>
            </a:xfrm>
            <a:prstGeom prst="rect">
              <a:avLst/>
            </a:prstGeom>
          </p:spPr>
        </p:pic>
      </p:grpSp>
      <p:sp>
        <p:nvSpPr>
          <p:cNvPr id="8" name="Rectangle 2"/>
          <p:cNvSpPr>
            <a:spLocks noChangeArrowheads="1"/>
          </p:cNvSpPr>
          <p:nvPr/>
        </p:nvSpPr>
        <p:spPr bwMode="auto">
          <a:xfrm>
            <a:off x="381000" y="-50806"/>
            <a:ext cx="8382000" cy="403225"/>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Is High Temperature </a:t>
            </a:r>
            <a:r>
              <a:rPr lang="en-GB" sz="2400" dirty="0">
                <a:solidFill>
                  <a:srgbClr val="000000"/>
                </a:solidFill>
                <a:latin typeface="Times" charset="0"/>
              </a:rPr>
              <a:t>S</a:t>
            </a:r>
            <a:r>
              <a:rPr lang="en-GB" sz="2400" dirty="0" smtClean="0">
                <a:solidFill>
                  <a:srgbClr val="000000"/>
                </a:solidFill>
                <a:latin typeface="Times" charset="0"/>
              </a:rPr>
              <a:t>uperconductivity the Answer?</a:t>
            </a:r>
          </a:p>
        </p:txBody>
      </p:sp>
    </p:spTree>
    <p:extLst>
      <p:ext uri="{BB962C8B-B14F-4D97-AF65-F5344CB8AC3E}">
        <p14:creationId xmlns:p14="http://schemas.microsoft.com/office/powerpoint/2010/main" val="904117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64" y="934021"/>
            <a:ext cx="8046735" cy="2985433"/>
          </a:xfrm>
          <a:prstGeom prst="rect">
            <a:avLst/>
          </a:prstGeom>
          <a:noFill/>
        </p:spPr>
        <p:txBody>
          <a:bodyPr wrap="square" rtlCol="0">
            <a:spAutoFit/>
          </a:bodyPr>
          <a:lstStyle/>
          <a:p>
            <a:pPr algn="l">
              <a:lnSpc>
                <a:spcPct val="200000"/>
              </a:lnSpc>
            </a:pPr>
            <a:r>
              <a:rPr lang="en-GB" sz="2400" dirty="0" smtClean="0"/>
              <a:t>The History: What ? Why ? </a:t>
            </a:r>
            <a:r>
              <a:rPr lang="en-GB" sz="2400" dirty="0" smtClean="0">
                <a:solidFill>
                  <a:srgbClr val="FF0000"/>
                </a:solidFill>
              </a:rPr>
              <a:t>Who ? When ?</a:t>
            </a:r>
            <a:r>
              <a:rPr lang="en-GB" sz="2400" dirty="0" smtClean="0"/>
              <a:t> How ?</a:t>
            </a:r>
          </a:p>
          <a:p>
            <a:pPr algn="l">
              <a:lnSpc>
                <a:spcPct val="200000"/>
              </a:lnSpc>
            </a:pPr>
            <a:r>
              <a:rPr lang="en-GB" sz="2400" dirty="0" smtClean="0"/>
              <a:t>The Mechanics</a:t>
            </a:r>
          </a:p>
          <a:p>
            <a:pPr algn="l">
              <a:lnSpc>
                <a:spcPct val="200000"/>
              </a:lnSpc>
            </a:pPr>
            <a:r>
              <a:rPr lang="en-GB" sz="2400" dirty="0" smtClean="0"/>
              <a:t>Some Applications</a:t>
            </a:r>
            <a:br>
              <a:rPr lang="en-GB" sz="2400" dirty="0" smtClean="0"/>
            </a:br>
            <a:r>
              <a:rPr lang="en-GB" sz="2400" dirty="0" smtClean="0"/>
              <a:t>Some Problems</a:t>
            </a:r>
            <a:endParaRPr lang="en-GB" sz="2400" dirty="0"/>
          </a:p>
        </p:txBody>
      </p:sp>
      <p:sp>
        <p:nvSpPr>
          <p:cNvPr id="6" name="Rectangle 2"/>
          <p:cNvSpPr>
            <a:spLocks noChangeArrowheads="1"/>
          </p:cNvSpPr>
          <p:nvPr/>
        </p:nvSpPr>
        <p:spPr bwMode="auto">
          <a:xfrm>
            <a:off x="381000" y="-20122"/>
            <a:ext cx="8382000" cy="351755"/>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00"/>
                </a:solidFill>
                <a:latin typeface="Times" charset="0"/>
              </a:rPr>
              <a:t>Pure Shift NMR</a:t>
            </a:r>
          </a:p>
        </p:txBody>
      </p:sp>
    </p:spTree>
    <p:extLst>
      <p:ext uri="{BB962C8B-B14F-4D97-AF65-F5344CB8AC3E}">
        <p14:creationId xmlns:p14="http://schemas.microsoft.com/office/powerpoint/2010/main" val="1367678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81000" y="6008"/>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FF"/>
                </a:solidFill>
                <a:latin typeface="Times" charset="0"/>
              </a:rPr>
              <a:t>1962: Richard Ernst’s PhD project …</a:t>
            </a:r>
            <a:endParaRPr lang="en-US" sz="2400" dirty="0">
              <a:solidFill>
                <a:srgbClr val="0000FF"/>
              </a:solidFill>
              <a:latin typeface="Times" charset="0"/>
            </a:endParaRPr>
          </a:p>
        </p:txBody>
      </p:sp>
      <p:sp>
        <p:nvSpPr>
          <p:cNvPr id="16" name="Text Box 3"/>
          <p:cNvSpPr txBox="1">
            <a:spLocks noChangeArrowheads="1"/>
          </p:cNvSpPr>
          <p:nvPr/>
        </p:nvSpPr>
        <p:spPr bwMode="auto">
          <a:xfrm>
            <a:off x="190500" y="729258"/>
            <a:ext cx="8788400" cy="353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81000" indent="-381000" algn="l">
              <a:defRPr kumimoji="1" sz="2400">
                <a:solidFill>
                  <a:schemeClr val="tx1"/>
                </a:solidFill>
                <a:latin typeface="Times New Roman" charset="0"/>
                <a:ea typeface="ＭＳ Ｐゴシック" charset="0"/>
              </a:defRPr>
            </a:lvl1pPr>
            <a:lvl2pPr marL="571500" algn="l">
              <a:defRPr kumimoji="1" sz="2400">
                <a:solidFill>
                  <a:schemeClr val="tx1"/>
                </a:solidFill>
                <a:latin typeface="Times New Roman" charset="0"/>
                <a:ea typeface="ＭＳ Ｐゴシック" charset="0"/>
              </a:defRPr>
            </a:lvl2pPr>
            <a:lvl3pPr algn="l">
              <a:defRPr kumimoji="1" sz="2400">
                <a:solidFill>
                  <a:schemeClr val="tx1"/>
                </a:solidFill>
                <a:latin typeface="Times New Roman" charset="0"/>
                <a:ea typeface="ＭＳ Ｐゴシック" charset="0"/>
              </a:defRPr>
            </a:lvl3pPr>
            <a:lvl4pPr algn="l">
              <a:defRPr kumimoji="1" sz="2400">
                <a:solidFill>
                  <a:schemeClr val="tx1"/>
                </a:solidFill>
                <a:latin typeface="Times New Roman" charset="0"/>
                <a:ea typeface="ＭＳ Ｐゴシック" charset="0"/>
              </a:defRPr>
            </a:lvl4pPr>
            <a:lvl5pPr algn="l">
              <a:defRPr kumimoji="1" sz="2400">
                <a:solidFill>
                  <a:schemeClr val="tx1"/>
                </a:solidFill>
                <a:latin typeface="Times New Roman" charset="0"/>
                <a:ea typeface="ＭＳ Ｐゴシック" charset="0"/>
              </a:defRPr>
            </a:lvl5pPr>
            <a:lvl6pPr eaLnBrk="0" fontAlgn="base" hangingPunct="0">
              <a:spcBef>
                <a:spcPct val="0"/>
              </a:spcBef>
              <a:spcAft>
                <a:spcPct val="0"/>
              </a:spcAft>
              <a:defRPr kumimoji="1" sz="2400">
                <a:solidFill>
                  <a:schemeClr val="tx1"/>
                </a:solidFill>
                <a:latin typeface="Times New Roman" charset="0"/>
                <a:ea typeface="ＭＳ Ｐゴシック" charset="0"/>
              </a:defRPr>
            </a:lvl6pPr>
            <a:lvl7pPr eaLnBrk="0" fontAlgn="base" hangingPunct="0">
              <a:spcBef>
                <a:spcPct val="0"/>
              </a:spcBef>
              <a:spcAft>
                <a:spcPct val="0"/>
              </a:spcAft>
              <a:defRPr kumimoji="1" sz="2400">
                <a:solidFill>
                  <a:schemeClr val="tx1"/>
                </a:solidFill>
                <a:latin typeface="Times New Roman" charset="0"/>
                <a:ea typeface="ＭＳ Ｐゴシック" charset="0"/>
              </a:defRPr>
            </a:lvl7pPr>
            <a:lvl8pPr eaLnBrk="0" fontAlgn="base" hangingPunct="0">
              <a:spcBef>
                <a:spcPct val="0"/>
              </a:spcBef>
              <a:spcAft>
                <a:spcPct val="0"/>
              </a:spcAft>
              <a:defRPr kumimoji="1" sz="2400">
                <a:solidFill>
                  <a:schemeClr val="tx1"/>
                </a:solidFill>
                <a:latin typeface="Times New Roman" charset="0"/>
                <a:ea typeface="ＭＳ Ｐゴシック" charset="0"/>
              </a:defRPr>
            </a:lvl8pPr>
            <a:lvl9pPr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just">
              <a:lnSpc>
                <a:spcPts val="3000"/>
              </a:lnSpc>
              <a:spcBef>
                <a:spcPts val="0"/>
              </a:spcBef>
            </a:pPr>
            <a:r>
              <a:rPr lang="en-US" sz="1600" dirty="0" smtClean="0">
                <a:solidFill>
                  <a:srgbClr val="000000"/>
                </a:solidFill>
              </a:rPr>
              <a:t>	“… My </a:t>
            </a:r>
            <a:r>
              <a:rPr lang="en-US" sz="1600" dirty="0">
                <a:solidFill>
                  <a:srgbClr val="000000"/>
                </a:solidFill>
              </a:rPr>
              <a:t>own work dealt with the construction of high sensitivity radio frequency preamplifiers </a:t>
            </a:r>
            <a:r>
              <a:rPr lang="en-US" sz="1600" dirty="0" smtClean="0">
                <a:solidFill>
                  <a:srgbClr val="000000"/>
                </a:solidFill>
              </a:rPr>
              <a:t>… on the </a:t>
            </a:r>
            <a:r>
              <a:rPr lang="en-US" sz="1600" dirty="0">
                <a:solidFill>
                  <a:srgbClr val="000000"/>
                </a:solidFill>
              </a:rPr>
              <a:t>theoretical side, I was concerned with stochastic </a:t>
            </a:r>
            <a:r>
              <a:rPr lang="en-US" sz="1600" dirty="0" smtClean="0">
                <a:solidFill>
                  <a:srgbClr val="000000"/>
                </a:solidFill>
              </a:rPr>
              <a:t>resonance … </a:t>
            </a:r>
            <a:r>
              <a:rPr lang="en-US" sz="1600" b="1" dirty="0" smtClean="0">
                <a:solidFill>
                  <a:srgbClr val="000000"/>
                </a:solidFill>
              </a:rPr>
              <a:t>I </a:t>
            </a:r>
            <a:r>
              <a:rPr lang="en-US" sz="1600" b="1" dirty="0">
                <a:solidFill>
                  <a:srgbClr val="000000"/>
                </a:solidFill>
              </a:rPr>
              <a:t>tried in particular to design a scheme of homonuclear broadband decoupling to simplify proton resonance spectra. By applying a stochastic sequence with a shaped power spectral density that has a hole at the observation frequency, all extraneous protons should be decoupled without perturbing the observed proton spin. </a:t>
            </a:r>
            <a:r>
              <a:rPr lang="en-US" sz="1600" dirty="0">
                <a:solidFill>
                  <a:srgbClr val="000000"/>
                </a:solidFill>
              </a:rPr>
              <a:t>The theoretical difficulties were mainly concerned with the computation of the response to nonwhite noise. Experiments were not attempted at that time, we did not believe in the usefulness of the concept anyway, and I finished my thesis in 1962 with a feeling like an artist balancing on a high rope without any interested spectators</a:t>
            </a:r>
            <a:r>
              <a:rPr lang="en-US" sz="1600" dirty="0" smtClean="0">
                <a:solidFill>
                  <a:srgbClr val="000000"/>
                </a:solidFill>
              </a:rPr>
              <a:t>.”</a:t>
            </a:r>
            <a:endParaRPr lang="en-US" sz="1600" dirty="0">
              <a:solidFill>
                <a:srgbClr val="000000"/>
              </a:solidFill>
            </a:endParaRPr>
          </a:p>
        </p:txBody>
      </p:sp>
      <p:sp>
        <p:nvSpPr>
          <p:cNvPr id="18" name="Text Box 8"/>
          <p:cNvSpPr txBox="1">
            <a:spLocks noChangeArrowheads="1"/>
          </p:cNvSpPr>
          <p:nvPr/>
        </p:nvSpPr>
        <p:spPr bwMode="auto">
          <a:xfrm>
            <a:off x="0" y="4798536"/>
            <a:ext cx="37574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600" dirty="0"/>
              <a:t>Richard Ernst, Nobel </a:t>
            </a:r>
            <a:r>
              <a:rPr lang="en-US" sz="1600" dirty="0" smtClean="0"/>
              <a:t>autobiography (1991)</a:t>
            </a:r>
            <a:endParaRPr lang="en-US" sz="1600" dirty="0"/>
          </a:p>
        </p:txBody>
      </p:sp>
    </p:spTree>
    <p:extLst>
      <p:ext uri="{BB962C8B-B14F-4D97-AF65-F5344CB8AC3E}">
        <p14:creationId xmlns:p14="http://schemas.microsoft.com/office/powerpoint/2010/main" val="30053823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800" name="Text Box 8"/>
          <p:cNvSpPr txBox="1">
            <a:spLocks noChangeArrowheads="1"/>
          </p:cNvSpPr>
          <p:nvPr/>
        </p:nvSpPr>
        <p:spPr bwMode="auto">
          <a:xfrm>
            <a:off x="0" y="4803617"/>
            <a:ext cx="26385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600" i="1" dirty="0"/>
              <a:t>J </a:t>
            </a:r>
            <a:r>
              <a:rPr lang="en-US" sz="1600" i="1" dirty="0" err="1"/>
              <a:t>Chem</a:t>
            </a:r>
            <a:r>
              <a:rPr lang="en-US" sz="1600" i="1" dirty="0"/>
              <a:t> </a:t>
            </a:r>
            <a:r>
              <a:rPr lang="en-US" sz="1600" i="1" dirty="0" err="1"/>
              <a:t>Phys</a:t>
            </a:r>
            <a:r>
              <a:rPr lang="en-US" sz="1600" dirty="0"/>
              <a:t> </a:t>
            </a:r>
            <a:r>
              <a:rPr lang="en-US" sz="1600" b="1" dirty="0"/>
              <a:t>64</a:t>
            </a:r>
            <a:r>
              <a:rPr lang="en-US" sz="1600" dirty="0"/>
              <a:t>, 4229 (1976)</a:t>
            </a:r>
          </a:p>
        </p:txBody>
      </p:sp>
      <p:pic>
        <p:nvPicPr>
          <p:cNvPr id="4178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47" y="1910863"/>
            <a:ext cx="3267710" cy="227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78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48" y="1232326"/>
            <a:ext cx="2981960" cy="275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78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90031"/>
            <a:ext cx="6058408" cy="109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Rectangle 2"/>
          <p:cNvSpPr>
            <a:spLocks noChangeArrowheads="1"/>
          </p:cNvSpPr>
          <p:nvPr/>
        </p:nvSpPr>
        <p:spPr bwMode="auto">
          <a:xfrm>
            <a:off x="381000" y="14475"/>
            <a:ext cx="8382000" cy="326343"/>
          </a:xfrm>
          <a:prstGeom prst="rect">
            <a:avLst/>
          </a:prstGeom>
          <a:noFill/>
          <a:ln w="9525">
            <a:noFill/>
            <a:miter lim="800000"/>
            <a:headEnd/>
            <a:tailEnd/>
          </a:ln>
        </p:spPr>
        <p:txBody>
          <a:bodyPr lIns="72000" tIns="0" rIns="72000" bIns="0" anchor="ctr">
            <a:prstTxWarp prst="textNoShape">
              <a:avLst/>
            </a:prstTxWarp>
          </a:bodyPr>
          <a:lstStyle/>
          <a:p>
            <a:pPr algn="ctr">
              <a:lnSpc>
                <a:spcPct val="110000"/>
              </a:lnSpc>
              <a:spcBef>
                <a:spcPts val="0"/>
              </a:spcBef>
              <a:spcAft>
                <a:spcPts val="0"/>
              </a:spcAft>
            </a:pPr>
            <a:r>
              <a:rPr lang="en-GB" sz="2400" dirty="0" smtClean="0">
                <a:solidFill>
                  <a:srgbClr val="0000FF"/>
                </a:solidFill>
                <a:latin typeface="Times" charset="0"/>
              </a:rPr>
              <a:t>1976: 45° Projection of a 2D </a:t>
            </a:r>
            <a:r>
              <a:rPr lang="en-GB" sz="2400" i="1" dirty="0" smtClean="0">
                <a:solidFill>
                  <a:srgbClr val="0000FF"/>
                </a:solidFill>
                <a:latin typeface="Times" charset="0"/>
              </a:rPr>
              <a:t>J</a:t>
            </a:r>
            <a:r>
              <a:rPr lang="en-GB" sz="2400" dirty="0" smtClean="0">
                <a:solidFill>
                  <a:srgbClr val="0000FF"/>
                </a:solidFill>
                <a:latin typeface="Times" charset="0"/>
              </a:rPr>
              <a:t> Spectrum</a:t>
            </a:r>
            <a:endParaRPr lang="en-US" sz="2400" dirty="0">
              <a:solidFill>
                <a:srgbClr val="0000FF"/>
              </a:solidFill>
              <a:latin typeface="Times" charset="0"/>
            </a:endParaRPr>
          </a:p>
        </p:txBody>
      </p:sp>
      <p:sp>
        <p:nvSpPr>
          <p:cNvPr id="2" name="TextBox 1"/>
          <p:cNvSpPr txBox="1"/>
          <p:nvPr/>
        </p:nvSpPr>
        <p:spPr>
          <a:xfrm>
            <a:off x="2811133" y="4322514"/>
            <a:ext cx="6323975" cy="830997"/>
          </a:xfrm>
          <a:prstGeom prst="rect">
            <a:avLst/>
          </a:prstGeom>
          <a:noFill/>
        </p:spPr>
        <p:txBody>
          <a:bodyPr wrap="square" rtlCol="0">
            <a:spAutoFit/>
          </a:bodyPr>
          <a:lstStyle/>
          <a:p>
            <a:pPr algn="l"/>
            <a:r>
              <a:rPr lang="en-US" sz="1600" dirty="0" smtClean="0">
                <a:solidFill>
                  <a:srgbClr val="660066"/>
                </a:solidFill>
              </a:rPr>
              <a:t>Projecting the 2D</a:t>
            </a:r>
            <a:r>
              <a:rPr lang="en-US" sz="1600" i="1" dirty="0" smtClean="0">
                <a:solidFill>
                  <a:srgbClr val="660066"/>
                </a:solidFill>
              </a:rPr>
              <a:t>J</a:t>
            </a:r>
            <a:r>
              <a:rPr lang="en-US" sz="1600" dirty="0" smtClean="0">
                <a:solidFill>
                  <a:srgbClr val="660066"/>
                </a:solidFill>
              </a:rPr>
              <a:t> spectrum of a weakly coupled spin system at 45° to the </a:t>
            </a:r>
            <a:r>
              <a:rPr lang="en-US" sz="1600" i="1" dirty="0" smtClean="0">
                <a:solidFill>
                  <a:srgbClr val="660066"/>
                </a:solidFill>
              </a:rPr>
              <a:t>F</a:t>
            </a:r>
            <a:r>
              <a:rPr lang="en-US" sz="1600" baseline="-25000" dirty="0" smtClean="0">
                <a:solidFill>
                  <a:srgbClr val="660066"/>
                </a:solidFill>
              </a:rPr>
              <a:t>2</a:t>
            </a:r>
            <a:r>
              <a:rPr lang="en-US" sz="1600" dirty="0" smtClean="0">
                <a:solidFill>
                  <a:srgbClr val="660066"/>
                </a:solidFill>
              </a:rPr>
              <a:t> axis generates a pure shift spectrum, </a:t>
            </a:r>
            <a:r>
              <a:rPr lang="en-US" sz="1600" dirty="0">
                <a:solidFill>
                  <a:srgbClr val="660066"/>
                </a:solidFill>
              </a:rPr>
              <a:t>but only if it is the </a:t>
            </a:r>
            <a:r>
              <a:rPr lang="en-US" sz="1600" dirty="0" smtClean="0">
                <a:solidFill>
                  <a:srgbClr val="660066"/>
                </a:solidFill>
              </a:rPr>
              <a:t>absolute </a:t>
            </a:r>
            <a:r>
              <a:rPr lang="en-US" sz="1600" dirty="0">
                <a:solidFill>
                  <a:srgbClr val="660066"/>
                </a:solidFill>
              </a:rPr>
              <a:t>value spectrum that is </a:t>
            </a:r>
            <a:r>
              <a:rPr lang="en-US" sz="1600" dirty="0" smtClean="0">
                <a:solidFill>
                  <a:srgbClr val="660066"/>
                </a:solidFill>
              </a:rPr>
              <a:t>projected (which loses most </a:t>
            </a:r>
            <a:r>
              <a:rPr lang="en-US" sz="1600" dirty="0">
                <a:solidFill>
                  <a:srgbClr val="660066"/>
                </a:solidFill>
              </a:rPr>
              <a:t>of the resolution </a:t>
            </a:r>
            <a:r>
              <a:rPr lang="en-US" sz="1600" dirty="0" smtClean="0">
                <a:solidFill>
                  <a:srgbClr val="660066"/>
                </a:solidFill>
              </a:rPr>
              <a:t>gain)</a:t>
            </a:r>
            <a:endParaRPr lang="en-US" sz="1600" dirty="0">
              <a:solidFill>
                <a:srgbClr val="660066"/>
              </a:solidFill>
            </a:endParaRPr>
          </a:p>
        </p:txBody>
      </p:sp>
    </p:spTree>
    <p:extLst>
      <p:ext uri="{BB962C8B-B14F-4D97-AF65-F5344CB8AC3E}">
        <p14:creationId xmlns:p14="http://schemas.microsoft.com/office/powerpoint/2010/main" val="2452104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Theme">
  <a:themeElements>
    <a:clrScheme name="Custom 10">
      <a:dk1>
        <a:sysClr val="windowText" lastClr="000000"/>
      </a:dk1>
      <a:lt1>
        <a:srgbClr val="FFFFFF"/>
      </a:lt1>
      <a:dk2>
        <a:srgbClr val="1F497D"/>
      </a:dk2>
      <a:lt2>
        <a:srgbClr val="000000"/>
      </a:lt2>
      <a:accent1>
        <a:srgbClr val="336699"/>
      </a:accent1>
      <a:accent2>
        <a:srgbClr val="C0504D"/>
      </a:accent2>
      <a:accent3>
        <a:srgbClr val="00999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22205</TotalTime>
  <Words>3106</Words>
  <Application>Microsoft Macintosh PowerPoint</Application>
  <PresentationFormat>On-screen Show (16:9)</PresentationFormat>
  <Paragraphs>421</Paragraphs>
  <Slides>54</Slides>
  <Notes>16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 of Chemistry, 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Morris</dc:creator>
  <cp:lastModifiedBy>Gareth Morris</cp:lastModifiedBy>
  <cp:revision>217</cp:revision>
  <cp:lastPrinted>2018-06-22T11:28:56Z</cp:lastPrinted>
  <dcterms:created xsi:type="dcterms:W3CDTF">2017-07-26T16:14:34Z</dcterms:created>
  <dcterms:modified xsi:type="dcterms:W3CDTF">2018-06-28T15:04:24Z</dcterms:modified>
</cp:coreProperties>
</file>